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4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embeddings/oleObject9.bin" ContentType="application/vnd.openxmlformats-officedocument.oleObject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7" r:id="rId3"/>
    <p:sldId id="296" r:id="rId4"/>
    <p:sldId id="258" r:id="rId5"/>
    <p:sldId id="259" r:id="rId6"/>
    <p:sldId id="260" r:id="rId7"/>
    <p:sldId id="290" r:id="rId8"/>
    <p:sldId id="289" r:id="rId9"/>
    <p:sldId id="287" r:id="rId10"/>
    <p:sldId id="288" r:id="rId11"/>
    <p:sldId id="261" r:id="rId12"/>
    <p:sldId id="262" r:id="rId13"/>
    <p:sldId id="263" r:id="rId14"/>
    <p:sldId id="264" r:id="rId15"/>
    <p:sldId id="266" r:id="rId16"/>
    <p:sldId id="267" r:id="rId17"/>
    <p:sldId id="268" r:id="rId18"/>
    <p:sldId id="269" r:id="rId19"/>
    <p:sldId id="270" r:id="rId20"/>
    <p:sldId id="271" r:id="rId21"/>
    <p:sldId id="301" r:id="rId22"/>
    <p:sldId id="272" r:id="rId23"/>
    <p:sldId id="297" r:id="rId24"/>
    <p:sldId id="274" r:id="rId25"/>
    <p:sldId id="275" r:id="rId26"/>
    <p:sldId id="276" r:id="rId27"/>
    <p:sldId id="277" r:id="rId28"/>
    <p:sldId id="278" r:id="rId29"/>
    <p:sldId id="279" r:id="rId30"/>
    <p:sldId id="286" r:id="rId31"/>
    <p:sldId id="281" r:id="rId32"/>
    <p:sldId id="282" r:id="rId33"/>
    <p:sldId id="283" r:id="rId34"/>
    <p:sldId id="285" r:id="rId35"/>
    <p:sldId id="284" r:id="rId36"/>
    <p:sldId id="298" r:id="rId37"/>
    <p:sldId id="299" r:id="rId38"/>
    <p:sldId id="291" r:id="rId39"/>
    <p:sldId id="292" r:id="rId40"/>
    <p:sldId id="293" r:id="rId41"/>
    <p:sldId id="294" r:id="rId42"/>
    <p:sldId id="295" r:id="rId43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33CCFF"/>
    <a:srgbClr val="EAEAE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8" d="100"/>
          <a:sy n="128" d="100"/>
        </p:scale>
        <p:origin x="-384" y="-112"/>
      </p:cViewPr>
      <p:guideLst>
        <p:guide orient="horz" pos="2016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0823A6-230F-7849-A56C-231AFD9313A3}" type="datetime1">
              <a:rPr lang="en-US"/>
              <a:pPr>
                <a:defRPr/>
              </a:pPr>
              <a:t>4/13/16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79A6686-4DBB-B746-94D8-3A4D803E28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295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78F2E4-98B1-EB41-B1EE-B969CCFE54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21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7D2E1CA-0B32-124F-B557-47BB9D6CF075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C087855-3EF5-CD47-86A5-33F5CC84C282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28A6D25-D73C-7D46-940F-485D6DDA7DA5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DD39FED-E1E6-2A4A-9234-6BE0CE2FAA86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Serum calcium is a blood test to measure the amount of calcium in the blood</a:t>
            </a: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r>
              <a:rPr lang="en-US">
                <a:latin typeface="Arial" charset="0"/>
              </a:rPr>
              <a:t>Elevated levels of calcium in the blood is associated with some cancers.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D7A603A-20EB-0742-8B54-F5A70E3DF06F}" type="slidenum">
              <a:rPr lang="en-US" sz="1200"/>
              <a:pPr eaLnBrk="1" hangingPunct="1"/>
              <a:t>14</a:t>
            </a:fld>
            <a:endParaRPr lang="en-US" sz="1200"/>
          </a:p>
        </p:txBody>
      </p:sp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3200">
                <a:latin typeface="Arial" charset="0"/>
              </a:rPr>
              <a:t>Occam’s Razor : among competing hypotheses, the one with the fewest assumptions should be selected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AC195EE-34D1-4349-838D-36E3BE0261AA}" type="slidenum">
              <a:rPr lang="en-US" sz="1200"/>
              <a:pPr eaLnBrk="1" hangingPunct="1"/>
              <a:t>15</a:t>
            </a:fld>
            <a:endParaRPr lang="en-US" sz="1200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7D1F23-3E25-5549-982F-EBCD4052D48E}" type="slidenum">
              <a:rPr lang="en-US" sz="1200"/>
              <a:pPr eaLnBrk="1" hangingPunct="1"/>
              <a:t>16</a:t>
            </a:fld>
            <a:endParaRPr lang="en-US" sz="1200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396F53C-5FC7-F04B-8F4B-5183DF9D4991}" type="slidenum">
              <a:rPr lang="en-US" sz="1200"/>
              <a:pPr eaLnBrk="1" hangingPunct="1"/>
              <a:t>17</a:t>
            </a:fld>
            <a:endParaRPr lang="en-US" sz="1200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7616E0D-5CE7-1B47-B704-8635AF3DF2C3}" type="slidenum">
              <a:rPr lang="en-US" sz="1200"/>
              <a:pPr eaLnBrk="1" hangingPunct="1"/>
              <a:t>18</a:t>
            </a:fld>
            <a:endParaRPr lang="en-US" sz="1200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04015ED-67FC-0942-ACD8-7A384AB79ABA}" type="slidenum">
              <a:rPr lang="en-US" sz="1200"/>
              <a:pPr eaLnBrk="1" hangingPunct="1"/>
              <a:t>19</a:t>
            </a:fld>
            <a:endParaRPr lang="en-US" sz="1200"/>
          </a:p>
        </p:txBody>
      </p:sp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A6392B5-A6C1-654A-B5AA-1E5529F08321}" type="slidenum">
              <a:rPr lang="en-US" sz="1200"/>
              <a:pPr eaLnBrk="1" hangingPunct="1"/>
              <a:t>20</a:t>
            </a:fld>
            <a:endParaRPr lang="en-US" sz="1200"/>
          </a:p>
        </p:txBody>
      </p:sp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B96A55A-4C38-2849-935F-FCDFEE13F290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9640846-C2C3-C942-ACF8-F0DF108B3564}" type="slidenum">
              <a:rPr lang="en-US" sz="1200"/>
              <a:pPr eaLnBrk="1" hangingPunct="1"/>
              <a:t>21</a:t>
            </a:fld>
            <a:endParaRPr lang="en-US" sz="1200"/>
          </a:p>
        </p:txBody>
      </p:sp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B42022B-E3B9-5F42-BEC6-B85F00A81BD6}" type="slidenum">
              <a:rPr lang="en-US" sz="1200"/>
              <a:pPr eaLnBrk="1" hangingPunct="1"/>
              <a:t>22</a:t>
            </a:fld>
            <a:endParaRPr lang="en-US" sz="1200"/>
          </a:p>
        </p:txBody>
      </p:sp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C9326A6-0700-B348-B43F-F91883011BE8}" type="slidenum">
              <a:rPr lang="en-US" sz="1200"/>
              <a:pPr eaLnBrk="1" hangingPunct="1"/>
              <a:t>24</a:t>
            </a:fld>
            <a:endParaRPr lang="en-US" sz="1200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3018283-1D5E-5147-96D0-610FA20053D5}" type="slidenum">
              <a:rPr lang="en-US" sz="1200"/>
              <a:pPr eaLnBrk="1" hangingPunct="1"/>
              <a:t>25</a:t>
            </a:fld>
            <a:endParaRPr lang="en-US" sz="1200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73C1330-E2F5-F74E-A9F0-6DCF8A7151B0}" type="slidenum">
              <a:rPr lang="en-US" sz="1200"/>
              <a:pPr eaLnBrk="1" hangingPunct="1"/>
              <a:t>26</a:t>
            </a:fld>
            <a:endParaRPr lang="en-US" sz="1200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1896D9D-B732-EC43-A4FE-7041FE6F2426}" type="slidenum">
              <a:rPr lang="en-US" sz="1200"/>
              <a:pPr eaLnBrk="1" hangingPunct="1"/>
              <a:t>27</a:t>
            </a:fld>
            <a:endParaRPr lang="en-US" sz="1200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8CC1EDF-C1E1-4C44-A800-417D3C7E8CA7}" type="slidenum">
              <a:rPr lang="en-US" sz="1200"/>
              <a:pPr eaLnBrk="1" hangingPunct="1"/>
              <a:t>28</a:t>
            </a:fld>
            <a:endParaRPr lang="en-US" sz="1200"/>
          </a:p>
        </p:txBody>
      </p:sp>
      <p:sp>
        <p:nvSpPr>
          <p:cNvPr id="706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156DAE3-C6F1-364E-B678-06BF22382E60}" type="slidenum">
              <a:rPr lang="en-US" sz="1200"/>
              <a:pPr eaLnBrk="1" hangingPunct="1"/>
              <a:t>29</a:t>
            </a:fld>
            <a:endParaRPr lang="en-US" sz="1200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6C28C88-3A65-F243-AADB-A76BBA7D3D18}" type="slidenum">
              <a:rPr lang="en-US" sz="1200"/>
              <a:pPr eaLnBrk="1" hangingPunct="1"/>
              <a:t>31</a:t>
            </a:fld>
            <a:endParaRPr lang="en-US" sz="1200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A721718-F5C4-974B-8EE6-29D06606833B}" type="slidenum">
              <a:rPr lang="en-US" sz="1200"/>
              <a:pPr eaLnBrk="1" hangingPunct="1"/>
              <a:t>32</a:t>
            </a:fld>
            <a:endParaRPr lang="en-US" sz="1200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71DF1AD-3D90-374F-9829-8735B7E77B7D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05758D8-A9ED-844D-B5B7-E7323705A342}" type="slidenum">
              <a:rPr lang="en-US" sz="1200"/>
              <a:pPr eaLnBrk="1" hangingPunct="1"/>
              <a:t>33</a:t>
            </a:fld>
            <a:endParaRPr lang="en-US" sz="1200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1240595-C7B5-F64B-AA3E-2D6781609D33}" type="slidenum">
              <a:rPr lang="en-US" sz="1200"/>
              <a:pPr eaLnBrk="1" hangingPunct="1"/>
              <a:t>34</a:t>
            </a:fld>
            <a:endParaRPr lang="en-US" sz="1200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594B3FB-EDEB-9B4D-8485-51DCAF8DBB52}" type="slidenum">
              <a:rPr lang="en-US" sz="1200"/>
              <a:pPr eaLnBrk="1" hangingPunct="1"/>
              <a:t>35</a:t>
            </a:fld>
            <a:endParaRPr lang="en-US" sz="1200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77935A1-8C55-C544-B154-12F9500DE758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DA0A66F-CE45-0D4E-95E2-6D4B6617B403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6AD94FD-3E30-5840-A1A8-5220ADDA9FC1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998A4CC-6620-FC46-976D-8F76C85F19AB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D18EF79-CA29-E948-8F5D-BDBC0B8E81A7}" type="slidenum">
              <a:rPr lang="en-US" sz="1200"/>
              <a:pPr eaLnBrk="1" hangingPunct="1"/>
              <a:t>9</a:t>
            </a:fld>
            <a:endParaRPr lang="en-US" sz="1200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26FDF61-6195-2A49-BB92-7B5615939830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65F97-3BEF-934F-B243-D29131F6F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631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3E1B7-F74F-3B40-AE78-CC70C7FCE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538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430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430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69F0C-7186-6747-99AA-2F9B15B74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01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AB2D9-F23E-C94F-86D0-7A9721FCA3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806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46FAE-5B63-4F4D-B966-B9A0BF8C1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50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EA115-B645-9D43-A6C8-639F0A5B3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84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36F4E-E343-BC43-B11A-589B33A228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94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782BA-754B-D940-BAC6-B56290B11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44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E4050-3555-784E-B971-A53CD9C531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59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AAB2-6B03-7943-A9FF-8ACD268D8E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0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2371D-7C02-B64D-BDE8-5978702CB2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6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E7C7D-19A2-C74C-BCB9-F4B22E118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9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FC99C2C-C151-8446-979D-404E2E6A3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9pPr>
    </p:titleStyle>
    <p:bodyStyle>
      <a:lvl1pPr marL="227013" indent="-2270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2" charset="-128"/>
        </a:defRPr>
      </a:lvl2pPr>
      <a:lvl3pPr marL="914400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0589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5161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29733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4305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en.wikipedia.org/wiki/Naive_Bayes_classifier%23The_naive_Bayes_probabilistic_mode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en.wikipedia.org/wiki/Occam's_razor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en.wikipedia.org/wiki/Knowledge_acquisition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7.w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8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5.wmf"/><Relationship Id="rId6" Type="http://schemas.openxmlformats.org/officeDocument/2006/relationships/oleObject" Target="../embeddings/oleObject8.bin"/><Relationship Id="rId7" Type="http://schemas.openxmlformats.org/officeDocument/2006/relationships/image" Target="../media/image6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4" Type="http://schemas.openxmlformats.org/officeDocument/2006/relationships/oleObject" Target="../embeddings/oleObject9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1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hyperlink" Target="http://en.wikipedia.org/wiki/Bayesian_network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orsys.com/" TargetMode="External"/><Relationship Id="rId3" Type="http://schemas.openxmlformats.org/officeDocument/2006/relationships/hyperlink" Target="http://reasoning.cs.ucla.edu/samiam/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2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12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2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6" Type="http://schemas.openxmlformats.org/officeDocument/2006/relationships/oleObject" Target="../embeddings/oleObject4.bin"/><Relationship Id="rId7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2000"/>
            <a:ext cx="6467475" cy="4267200"/>
          </a:xfrm>
        </p:spPr>
        <p:txBody>
          <a:bodyPr/>
          <a:lstStyle/>
          <a:p>
            <a:pPr eaLnBrk="1" hangingPunct="1"/>
            <a:r>
              <a:rPr lang="en-US" sz="6600">
                <a:latin typeface="Times New Roman" charset="0"/>
              </a:rPr>
              <a:t>Reasoning</a:t>
            </a:r>
            <a:br>
              <a:rPr lang="en-US" sz="6600">
                <a:latin typeface="Times New Roman" charset="0"/>
              </a:rPr>
            </a:br>
            <a:r>
              <a:rPr lang="en-US" sz="6600">
                <a:latin typeface="Times New Roman" charset="0"/>
              </a:rPr>
              <a:t>with Bayesian</a:t>
            </a:r>
            <a:br>
              <a:rPr lang="en-US" sz="6600">
                <a:latin typeface="Times New Roman" charset="0"/>
              </a:rPr>
            </a:br>
            <a:r>
              <a:rPr lang="en-US" sz="6600">
                <a:latin typeface="Times New Roman" charset="0"/>
              </a:rPr>
              <a:t>Belief Networks</a:t>
            </a:r>
          </a:p>
        </p:txBody>
      </p:sp>
      <p:pic>
        <p:nvPicPr>
          <p:cNvPr id="1638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600" y="1676400"/>
            <a:ext cx="2713038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More Complex Bayesian Network</a:t>
            </a:r>
          </a:p>
        </p:txBody>
      </p:sp>
      <p:sp>
        <p:nvSpPr>
          <p:cNvPr id="33794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Smoking</a:t>
            </a:r>
          </a:p>
        </p:txBody>
      </p:sp>
      <p:sp>
        <p:nvSpPr>
          <p:cNvPr id="33795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Gender</a:t>
            </a:r>
          </a:p>
        </p:txBody>
      </p:sp>
      <p:sp>
        <p:nvSpPr>
          <p:cNvPr id="33796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Age</a:t>
            </a:r>
          </a:p>
        </p:txBody>
      </p:sp>
      <p:sp>
        <p:nvSpPr>
          <p:cNvPr id="33797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Cancer</a:t>
            </a:r>
          </a:p>
        </p:txBody>
      </p:sp>
      <p:sp>
        <p:nvSpPr>
          <p:cNvPr id="33800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Lung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Tumor</a:t>
            </a:r>
          </a:p>
        </p:txBody>
      </p:sp>
      <p:sp>
        <p:nvSpPr>
          <p:cNvPr id="33804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Serum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Calcium</a:t>
            </a:r>
          </a:p>
        </p:txBody>
      </p:sp>
      <p:sp>
        <p:nvSpPr>
          <p:cNvPr id="33805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Exposure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to Toxics</a:t>
            </a:r>
          </a:p>
        </p:txBody>
      </p:sp>
      <p:sp>
        <p:nvSpPr>
          <p:cNvPr id="33806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Rectangle 17"/>
          <p:cNvSpPr>
            <a:spLocks noChangeArrowheads="1"/>
          </p:cNvSpPr>
          <p:nvPr/>
        </p:nvSpPr>
        <p:spPr bwMode="auto">
          <a:xfrm>
            <a:off x="2667000" y="5181600"/>
            <a:ext cx="4419600" cy="1143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Text Box 18"/>
          <p:cNvSpPr txBox="1">
            <a:spLocks noChangeArrowheads="1"/>
          </p:cNvSpPr>
          <p:nvPr/>
        </p:nvSpPr>
        <p:spPr bwMode="auto">
          <a:xfrm>
            <a:off x="5486400" y="4648200"/>
            <a:ext cx="3151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observable symptoms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Independence</a:t>
            </a:r>
          </a:p>
        </p:txBody>
      </p:sp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4006850" y="1831975"/>
            <a:ext cx="44926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i="1">
                <a:latin typeface="Times New Roman" charset="0"/>
              </a:rPr>
              <a:t>Age</a:t>
            </a:r>
            <a:r>
              <a:rPr lang="en-US" sz="3200">
                <a:latin typeface="Times New Roman" charset="0"/>
              </a:rPr>
              <a:t> and </a:t>
            </a:r>
            <a:r>
              <a:rPr lang="en-US" sz="3200" i="1">
                <a:latin typeface="Times New Roman" charset="0"/>
              </a:rPr>
              <a:t>Gender</a:t>
            </a:r>
            <a:r>
              <a:rPr lang="en-US" sz="3200">
                <a:latin typeface="Times New Roman" charset="0"/>
              </a:rPr>
              <a:t> are </a:t>
            </a:r>
          </a:p>
          <a:p>
            <a:r>
              <a:rPr lang="en-US" sz="3200">
                <a:latin typeface="Times New Roman" charset="0"/>
              </a:rPr>
              <a:t> independent.</a:t>
            </a:r>
            <a:endParaRPr lang="en-US">
              <a:latin typeface="Times New Roman" charset="0"/>
            </a:endParaRPr>
          </a:p>
        </p:txBody>
      </p: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3832225" y="4151313"/>
            <a:ext cx="257016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>
                <a:latin typeface="Times New Roman" charset="0"/>
              </a:rPr>
              <a:t>P(A |G) = P(A)    </a:t>
            </a:r>
          </a:p>
          <a:p>
            <a:r>
              <a:rPr lang="en-US" sz="2800" i="1">
                <a:latin typeface="Times New Roman" charset="0"/>
              </a:rPr>
              <a:t>P(G |A) = P(G)    </a:t>
            </a:r>
            <a:endParaRPr lang="en-US" sz="2800">
              <a:latin typeface="Times New Roman" charset="0"/>
            </a:endParaRPr>
          </a:p>
        </p:txBody>
      </p:sp>
      <p:sp>
        <p:nvSpPr>
          <p:cNvPr id="35844" name="Oval 5"/>
          <p:cNvSpPr>
            <a:spLocks noChangeArrowheads="1"/>
          </p:cNvSpPr>
          <p:nvPr/>
        </p:nvSpPr>
        <p:spPr bwMode="auto">
          <a:xfrm>
            <a:off x="2398713" y="222091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Gender</a:t>
            </a:r>
            <a:endParaRPr lang="en-US" sz="2400">
              <a:latin typeface="Times New Roman" charset="0"/>
            </a:endParaRPr>
          </a:p>
        </p:txBody>
      </p:sp>
      <p:sp>
        <p:nvSpPr>
          <p:cNvPr id="35845" name="Oval 6"/>
          <p:cNvSpPr>
            <a:spLocks noChangeArrowheads="1"/>
          </p:cNvSpPr>
          <p:nvPr/>
        </p:nvSpPr>
        <p:spPr bwMode="auto">
          <a:xfrm>
            <a:off x="569913" y="222091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Age</a:t>
            </a:r>
            <a:endParaRPr lang="en-US" sz="2400">
              <a:latin typeface="Times New Roman" charset="0"/>
            </a:endParaRPr>
          </a:p>
        </p:txBody>
      </p:sp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3756025" y="5326063"/>
            <a:ext cx="52546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>
                <a:latin typeface="Times New Roman" charset="0"/>
              </a:rPr>
              <a:t>P(A,G) = P(G|A) P(A) = P(G)P(A)</a:t>
            </a:r>
          </a:p>
          <a:p>
            <a:r>
              <a:rPr lang="en-US" sz="2800" i="1">
                <a:latin typeface="Times New Roman" charset="0"/>
              </a:rPr>
              <a:t>P(A,G) = P(A|G) P(G) = P(A)P(G)</a:t>
            </a:r>
            <a:endParaRPr lang="en-US" sz="2800">
              <a:latin typeface="Times New Roman" charset="0"/>
            </a:endParaRPr>
          </a:p>
        </p:txBody>
      </p:sp>
      <p:sp>
        <p:nvSpPr>
          <p:cNvPr id="35847" name="Text Box 8"/>
          <p:cNvSpPr txBox="1">
            <a:spLocks noChangeArrowheads="1"/>
          </p:cNvSpPr>
          <p:nvPr/>
        </p:nvSpPr>
        <p:spPr bwMode="auto">
          <a:xfrm>
            <a:off x="3851275" y="3255963"/>
            <a:ext cx="34147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>
                <a:latin typeface="Times New Roman" charset="0"/>
              </a:rPr>
              <a:t>P(A,G) = P(G) * P(A)</a:t>
            </a:r>
            <a:endParaRPr lang="en-US" sz="28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Conditional Independence</a:t>
            </a:r>
          </a:p>
        </p:txBody>
      </p:sp>
      <p:sp>
        <p:nvSpPr>
          <p:cNvPr id="37890" name="Oval 3"/>
          <p:cNvSpPr>
            <a:spLocks noChangeArrowheads="1"/>
          </p:cNvSpPr>
          <p:nvPr/>
        </p:nvSpPr>
        <p:spPr bwMode="auto">
          <a:xfrm>
            <a:off x="1684338" y="38401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Smoking</a:t>
            </a:r>
            <a:endParaRPr lang="en-US" sz="2400">
              <a:latin typeface="Times New Roman" charset="0"/>
            </a:endParaRPr>
          </a:p>
        </p:txBody>
      </p:sp>
      <p:sp>
        <p:nvSpPr>
          <p:cNvPr id="37891" name="Oval 4"/>
          <p:cNvSpPr>
            <a:spLocks noChangeArrowheads="1"/>
          </p:cNvSpPr>
          <p:nvPr/>
        </p:nvSpPr>
        <p:spPr bwMode="auto">
          <a:xfrm>
            <a:off x="2681288" y="22653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Gender</a:t>
            </a:r>
            <a:endParaRPr lang="en-US" sz="2400">
              <a:latin typeface="Times New Roman" charset="0"/>
            </a:endParaRPr>
          </a:p>
        </p:txBody>
      </p:sp>
      <p:sp>
        <p:nvSpPr>
          <p:cNvPr id="37892" name="Oval 5"/>
          <p:cNvSpPr>
            <a:spLocks noChangeArrowheads="1"/>
          </p:cNvSpPr>
          <p:nvPr/>
        </p:nvSpPr>
        <p:spPr bwMode="auto">
          <a:xfrm>
            <a:off x="852488" y="22653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Age</a:t>
            </a:r>
            <a:endParaRPr lang="en-US" sz="2400">
              <a:latin typeface="Times New Roman" charset="0"/>
            </a:endParaRPr>
          </a:p>
        </p:txBody>
      </p:sp>
      <p:sp>
        <p:nvSpPr>
          <p:cNvPr id="37893" name="Line 6"/>
          <p:cNvSpPr>
            <a:spLocks noChangeShapeType="1"/>
          </p:cNvSpPr>
          <p:nvPr/>
        </p:nvSpPr>
        <p:spPr bwMode="auto">
          <a:xfrm flipH="1">
            <a:off x="2492375" y="2981325"/>
            <a:ext cx="798513" cy="873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Line 7"/>
          <p:cNvSpPr>
            <a:spLocks noChangeShapeType="1"/>
          </p:cNvSpPr>
          <p:nvPr/>
        </p:nvSpPr>
        <p:spPr bwMode="auto">
          <a:xfrm>
            <a:off x="1450975" y="2995613"/>
            <a:ext cx="746125" cy="857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Oval 8"/>
          <p:cNvSpPr>
            <a:spLocks noChangeArrowheads="1"/>
          </p:cNvSpPr>
          <p:nvPr/>
        </p:nvSpPr>
        <p:spPr bwMode="auto">
          <a:xfrm>
            <a:off x="1728788" y="5307013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Cancer</a:t>
            </a:r>
            <a:endParaRPr lang="en-US" sz="2400">
              <a:latin typeface="Times New Roman" charset="0"/>
            </a:endParaRPr>
          </a:p>
        </p:txBody>
      </p:sp>
      <p:sp>
        <p:nvSpPr>
          <p:cNvPr id="37896" name="Line 9"/>
          <p:cNvSpPr>
            <a:spLocks noChangeShapeType="1"/>
          </p:cNvSpPr>
          <p:nvPr/>
        </p:nvSpPr>
        <p:spPr bwMode="auto">
          <a:xfrm>
            <a:off x="2319338" y="4576763"/>
            <a:ext cx="0" cy="723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Text Box 10"/>
          <p:cNvSpPr txBox="1">
            <a:spLocks noChangeArrowheads="1"/>
          </p:cNvSpPr>
          <p:nvPr/>
        </p:nvSpPr>
        <p:spPr bwMode="auto">
          <a:xfrm>
            <a:off x="4633913" y="2089150"/>
            <a:ext cx="40163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i="1">
                <a:latin typeface="Times New Roman" charset="0"/>
              </a:rPr>
              <a:t>Cancer</a:t>
            </a:r>
            <a:r>
              <a:rPr lang="en-US" sz="3200">
                <a:latin typeface="Times New Roman" charset="0"/>
              </a:rPr>
              <a:t> is independent of </a:t>
            </a:r>
            <a:r>
              <a:rPr lang="en-US" sz="3200" i="1">
                <a:latin typeface="Times New Roman" charset="0"/>
              </a:rPr>
              <a:t>Age</a:t>
            </a:r>
            <a:r>
              <a:rPr lang="en-US" sz="3200">
                <a:latin typeface="Times New Roman" charset="0"/>
              </a:rPr>
              <a:t> and </a:t>
            </a:r>
            <a:r>
              <a:rPr lang="en-US" sz="3200" i="1">
                <a:latin typeface="Times New Roman" charset="0"/>
              </a:rPr>
              <a:t>Gender</a:t>
            </a:r>
            <a:r>
              <a:rPr lang="en-US" sz="3200">
                <a:latin typeface="Times New Roman" charset="0"/>
              </a:rPr>
              <a:t> given </a:t>
            </a:r>
            <a:r>
              <a:rPr lang="en-US" sz="3200" i="1">
                <a:latin typeface="Times New Roman" charset="0"/>
              </a:rPr>
              <a:t>Smoking</a:t>
            </a:r>
            <a:endParaRPr lang="en-US">
              <a:latin typeface="Times New Roman" charset="0"/>
            </a:endParaRPr>
          </a:p>
        </p:txBody>
      </p:sp>
      <p:sp>
        <p:nvSpPr>
          <p:cNvPr id="37898" name="Rectangle 11"/>
          <p:cNvSpPr>
            <a:spLocks noChangeArrowheads="1"/>
          </p:cNvSpPr>
          <p:nvPr/>
        </p:nvSpPr>
        <p:spPr bwMode="auto">
          <a:xfrm>
            <a:off x="4038600" y="4724400"/>
            <a:ext cx="35956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800" i="1">
                <a:latin typeface="Times New Roman" charset="0"/>
              </a:rPr>
              <a:t>P(C | A,G,S) = P(C | S)</a:t>
            </a:r>
            <a:endParaRPr lang="en-US" sz="24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Conditional Independence: Naïve Bayes </a:t>
            </a:r>
          </a:p>
        </p:txBody>
      </p:sp>
      <p:sp>
        <p:nvSpPr>
          <p:cNvPr id="39938" name="Oval 3"/>
          <p:cNvSpPr>
            <a:spLocks noChangeArrowheads="1"/>
          </p:cNvSpPr>
          <p:nvPr/>
        </p:nvSpPr>
        <p:spPr bwMode="auto">
          <a:xfrm>
            <a:off x="1612900" y="1905000"/>
            <a:ext cx="1295400" cy="6477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Cancer</a:t>
            </a:r>
            <a:endParaRPr lang="en-US" sz="2400">
              <a:latin typeface="Times New Roman" charset="0"/>
            </a:endParaRPr>
          </a:p>
        </p:txBody>
      </p:sp>
      <p:sp>
        <p:nvSpPr>
          <p:cNvPr id="39939" name="Line 4"/>
          <p:cNvSpPr>
            <a:spLocks noChangeShapeType="1"/>
          </p:cNvSpPr>
          <p:nvPr/>
        </p:nvSpPr>
        <p:spPr bwMode="auto">
          <a:xfrm>
            <a:off x="2547938" y="2522538"/>
            <a:ext cx="868362" cy="969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Line 5"/>
          <p:cNvSpPr>
            <a:spLocks noChangeShapeType="1"/>
          </p:cNvSpPr>
          <p:nvPr/>
        </p:nvSpPr>
        <p:spPr bwMode="auto">
          <a:xfrm flipH="1">
            <a:off x="1155700" y="2538413"/>
            <a:ext cx="863600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Oval 6"/>
          <p:cNvSpPr>
            <a:spLocks noChangeArrowheads="1"/>
          </p:cNvSpPr>
          <p:nvPr/>
        </p:nvSpPr>
        <p:spPr bwMode="auto">
          <a:xfrm>
            <a:off x="2743200" y="3505200"/>
            <a:ext cx="1498600" cy="863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Lung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Tumor</a:t>
            </a:r>
            <a:endParaRPr lang="en-US" sz="2400">
              <a:latin typeface="Times New Roman" charset="0"/>
            </a:endParaRPr>
          </a:p>
        </p:txBody>
      </p:sp>
      <p:sp>
        <p:nvSpPr>
          <p:cNvPr id="39942" name="Oval 7"/>
          <p:cNvSpPr>
            <a:spLocks noChangeArrowheads="1"/>
          </p:cNvSpPr>
          <p:nvPr/>
        </p:nvSpPr>
        <p:spPr bwMode="auto">
          <a:xfrm>
            <a:off x="304800" y="3467100"/>
            <a:ext cx="1600200" cy="850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Serum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Calcium</a:t>
            </a:r>
            <a:endParaRPr lang="en-US" sz="2400">
              <a:latin typeface="Times New Roman" charset="0"/>
            </a:endParaRPr>
          </a:p>
        </p:txBody>
      </p:sp>
      <p:grpSp>
        <p:nvGrpSpPr>
          <p:cNvPr id="39943" name="Group 8"/>
          <p:cNvGrpSpPr>
            <a:grpSpLocks/>
          </p:cNvGrpSpPr>
          <p:nvPr/>
        </p:nvGrpSpPr>
        <p:grpSpPr bwMode="auto">
          <a:xfrm>
            <a:off x="4525963" y="2598738"/>
            <a:ext cx="4318000" cy="2671762"/>
            <a:chOff x="2851" y="2009"/>
            <a:chExt cx="2720" cy="1683"/>
          </a:xfrm>
        </p:grpSpPr>
        <p:sp>
          <p:nvSpPr>
            <p:cNvPr id="39946" name="Text Box 9"/>
            <p:cNvSpPr txBox="1">
              <a:spLocks noChangeArrowheads="1"/>
            </p:cNvSpPr>
            <p:nvPr/>
          </p:nvSpPr>
          <p:spPr bwMode="auto">
            <a:xfrm>
              <a:off x="2851" y="2009"/>
              <a:ext cx="2720" cy="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 i="1">
                  <a:latin typeface="Times New Roman" charset="0"/>
                </a:rPr>
                <a:t>Serum Calcium</a:t>
              </a:r>
              <a:r>
                <a:rPr lang="en-US" sz="2800">
                  <a:latin typeface="Times New Roman" charset="0"/>
                </a:rPr>
                <a:t> is indepen-dent of </a:t>
              </a:r>
              <a:r>
                <a:rPr lang="en-US" sz="2800" i="1">
                  <a:latin typeface="Times New Roman" charset="0"/>
                </a:rPr>
                <a:t>Lung Tumor</a:t>
              </a:r>
              <a:r>
                <a:rPr lang="en-US" sz="2800">
                  <a:latin typeface="Times New Roman" charset="0"/>
                </a:rPr>
                <a:t>, given </a:t>
              </a:r>
              <a:r>
                <a:rPr lang="en-US" sz="2800" i="1">
                  <a:latin typeface="Times New Roman" charset="0"/>
                </a:rPr>
                <a:t>Cancer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39947" name="Text Box 10"/>
            <p:cNvSpPr txBox="1">
              <a:spLocks noChangeArrowheads="1"/>
            </p:cNvSpPr>
            <p:nvPr/>
          </p:nvSpPr>
          <p:spPr bwMode="auto">
            <a:xfrm>
              <a:off x="3253" y="3091"/>
              <a:ext cx="2285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 i="1">
                  <a:latin typeface="Times New Roman" charset="0"/>
                </a:rPr>
                <a:t>P(L | SC,C) = P(L|C)</a:t>
              </a:r>
            </a:p>
            <a:p>
              <a:r>
                <a:rPr lang="en-US" sz="2800" i="1">
                  <a:latin typeface="Times New Roman" charset="0"/>
                </a:rPr>
                <a:t>P(SC | L,C) = P(SC|C)</a:t>
              </a:r>
            </a:p>
          </p:txBody>
        </p:sp>
      </p:grpSp>
      <p:sp>
        <p:nvSpPr>
          <p:cNvPr id="39944" name="Text Box 11"/>
          <p:cNvSpPr txBox="1">
            <a:spLocks noChangeArrowheads="1"/>
          </p:cNvSpPr>
          <p:nvPr/>
        </p:nvSpPr>
        <p:spPr bwMode="auto">
          <a:xfrm>
            <a:off x="4597400" y="1524000"/>
            <a:ext cx="4318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>
                <a:latin typeface="Times New Roman" charset="0"/>
              </a:rPr>
              <a:t>Serum Calcium</a:t>
            </a:r>
            <a:r>
              <a:rPr lang="en-US" sz="2800">
                <a:latin typeface="Times New Roman" charset="0"/>
              </a:rPr>
              <a:t> and </a:t>
            </a:r>
            <a:r>
              <a:rPr lang="en-US" sz="2800" i="1">
                <a:latin typeface="Times New Roman" charset="0"/>
              </a:rPr>
              <a:t>Lung Tumor</a:t>
            </a:r>
            <a:r>
              <a:rPr lang="en-US" sz="2800">
                <a:latin typeface="Times New Roman" charset="0"/>
              </a:rPr>
              <a:t> are dependent</a:t>
            </a:r>
            <a:endParaRPr lang="en-US">
              <a:latin typeface="Times New Roman" charset="0"/>
            </a:endParaRPr>
          </a:p>
        </p:txBody>
      </p:sp>
      <p:sp>
        <p:nvSpPr>
          <p:cNvPr id="39945" name="Text Box 15"/>
          <p:cNvSpPr txBox="1">
            <a:spLocks noChangeArrowheads="1"/>
          </p:cNvSpPr>
          <p:nvPr/>
        </p:nvSpPr>
        <p:spPr bwMode="auto">
          <a:xfrm>
            <a:off x="381000" y="5638800"/>
            <a:ext cx="85344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200">
                <a:hlinkClick r:id="rId3"/>
              </a:rPr>
              <a:t>Naïve Bayes </a:t>
            </a:r>
            <a:r>
              <a:rPr lang="en-US" sz="2200"/>
              <a:t>assumption: evidence (e.g., symptoms) is indepen-dent given the disease.  This make it easy to combine evidence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58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>
                <a:latin typeface="Times New Roman" charset="0"/>
              </a:rPr>
              <a:t>Explaining Away </a:t>
            </a:r>
          </a:p>
        </p:txBody>
      </p:sp>
      <p:sp>
        <p:nvSpPr>
          <p:cNvPr id="41986" name="Text Box 3"/>
          <p:cNvSpPr txBox="1">
            <a:spLocks noChangeArrowheads="1"/>
          </p:cNvSpPr>
          <p:nvPr/>
        </p:nvSpPr>
        <p:spPr bwMode="auto">
          <a:xfrm>
            <a:off x="3962400" y="2057400"/>
            <a:ext cx="4876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>
                <a:latin typeface="Times New Roman" charset="0"/>
              </a:rPr>
              <a:t>Exposure to Toxics</a:t>
            </a:r>
            <a:r>
              <a:rPr lang="en-US" sz="2800">
                <a:latin typeface="Times New Roman" charset="0"/>
              </a:rPr>
              <a:t> is </a:t>
            </a:r>
            <a:r>
              <a:rPr lang="en-US" sz="2800" b="1">
                <a:latin typeface="Times New Roman" charset="0"/>
              </a:rPr>
              <a:t>dependent</a:t>
            </a:r>
            <a:r>
              <a:rPr lang="en-US" sz="2800">
                <a:latin typeface="Times New Roman" charset="0"/>
              </a:rPr>
              <a:t> on </a:t>
            </a:r>
            <a:r>
              <a:rPr lang="en-US" sz="2800" i="1">
                <a:latin typeface="Times New Roman" charset="0"/>
              </a:rPr>
              <a:t>Smoking</a:t>
            </a:r>
            <a:r>
              <a:rPr lang="en-US" sz="2800">
                <a:latin typeface="Times New Roman" charset="0"/>
              </a:rPr>
              <a:t>, given </a:t>
            </a:r>
            <a:r>
              <a:rPr lang="en-US" sz="2800" i="1">
                <a:latin typeface="Times New Roman" charset="0"/>
              </a:rPr>
              <a:t>Cancer</a:t>
            </a:r>
            <a:endParaRPr lang="en-US">
              <a:latin typeface="Times New Roman" charset="0"/>
            </a:endParaRPr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3987800" y="990600"/>
            <a:ext cx="4699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>
                <a:latin typeface="Times New Roman" charset="0"/>
              </a:rPr>
              <a:t>Exposure to Toxics</a:t>
            </a:r>
            <a:r>
              <a:rPr lang="en-US" sz="2800">
                <a:latin typeface="Times New Roman" charset="0"/>
              </a:rPr>
              <a:t> and </a:t>
            </a:r>
            <a:r>
              <a:rPr lang="en-US" sz="2800" i="1">
                <a:latin typeface="Times New Roman" charset="0"/>
              </a:rPr>
              <a:t>Smoking</a:t>
            </a:r>
            <a:r>
              <a:rPr lang="en-US" sz="2800">
                <a:latin typeface="Times New Roman" charset="0"/>
              </a:rPr>
              <a:t> are independent</a:t>
            </a:r>
            <a:endParaRPr lang="en-US">
              <a:latin typeface="Times New Roman" charset="0"/>
            </a:endParaRPr>
          </a:p>
        </p:txBody>
      </p:sp>
      <p:sp>
        <p:nvSpPr>
          <p:cNvPr id="41988" name="Oval 5"/>
          <p:cNvSpPr>
            <a:spLocks noChangeArrowheads="1"/>
          </p:cNvSpPr>
          <p:nvPr/>
        </p:nvSpPr>
        <p:spPr bwMode="auto">
          <a:xfrm>
            <a:off x="2297113" y="18542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Smoking</a:t>
            </a:r>
          </a:p>
        </p:txBody>
      </p:sp>
      <p:sp>
        <p:nvSpPr>
          <p:cNvPr id="41989" name="Oval 6"/>
          <p:cNvSpPr>
            <a:spLocks noChangeArrowheads="1"/>
          </p:cNvSpPr>
          <p:nvPr/>
        </p:nvSpPr>
        <p:spPr bwMode="auto">
          <a:xfrm>
            <a:off x="1573213" y="30099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Cancer</a:t>
            </a:r>
          </a:p>
        </p:txBody>
      </p:sp>
      <p:sp>
        <p:nvSpPr>
          <p:cNvPr id="41990" name="Line 7"/>
          <p:cNvSpPr>
            <a:spLocks noChangeShapeType="1"/>
          </p:cNvSpPr>
          <p:nvPr/>
        </p:nvSpPr>
        <p:spPr bwMode="auto">
          <a:xfrm flipH="1">
            <a:off x="2425700" y="2578100"/>
            <a:ext cx="427038" cy="4905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Oval 8"/>
          <p:cNvSpPr>
            <a:spLocks noChangeArrowheads="1"/>
          </p:cNvSpPr>
          <p:nvPr/>
        </p:nvSpPr>
        <p:spPr bwMode="auto">
          <a:xfrm>
            <a:off x="544513" y="1828800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Exposure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to Toxics</a:t>
            </a:r>
          </a:p>
        </p:txBody>
      </p:sp>
      <p:sp>
        <p:nvSpPr>
          <p:cNvPr id="41992" name="Line 9"/>
          <p:cNvSpPr>
            <a:spLocks noChangeShapeType="1"/>
          </p:cNvSpPr>
          <p:nvPr/>
        </p:nvSpPr>
        <p:spPr bwMode="auto">
          <a:xfrm>
            <a:off x="1509713" y="265430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Text Box 14"/>
          <p:cNvSpPr txBox="1">
            <a:spLocks noChangeArrowheads="1"/>
          </p:cNvSpPr>
          <p:nvPr/>
        </p:nvSpPr>
        <p:spPr bwMode="auto">
          <a:xfrm>
            <a:off x="152400" y="4343400"/>
            <a:ext cx="87630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altLang="ja-JP" sz="2800" i="1"/>
              <a:t>Explaining away: </a:t>
            </a:r>
            <a:r>
              <a:rPr lang="en-US" altLang="ja-JP" sz="2800"/>
              <a:t>reasoning pattern where confirma-tion of one causereduces need to invoke alternatives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/>
              <a:t>Essence of </a:t>
            </a:r>
            <a:r>
              <a:rPr lang="en-US" sz="2800">
                <a:hlinkClick r:id="rId3"/>
              </a:rPr>
              <a:t>Occam’s Razor</a:t>
            </a:r>
            <a:r>
              <a:rPr lang="en-US" sz="2800"/>
              <a:t> (prefer hypothesis with fewest assumptions)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/>
              <a:t>Relies on independence of causes</a:t>
            </a:r>
          </a:p>
        </p:txBody>
      </p:sp>
      <p:sp>
        <p:nvSpPr>
          <p:cNvPr id="41994" name="TextBox 1"/>
          <p:cNvSpPr txBox="1">
            <a:spLocks noChangeArrowheads="1"/>
          </p:cNvSpPr>
          <p:nvPr/>
        </p:nvSpPr>
        <p:spPr bwMode="auto">
          <a:xfrm>
            <a:off x="3233738" y="3200400"/>
            <a:ext cx="59102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>
                <a:latin typeface="Times New Roman" charset="0"/>
              </a:rPr>
              <a:t>P(E=heavy | C=malignant) &gt; P(E=heavy | C=malignant, S=heavy)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700088" y="288925"/>
            <a:ext cx="7772400" cy="647700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Conditional Independence</a:t>
            </a:r>
          </a:p>
        </p:txBody>
      </p:sp>
      <p:sp>
        <p:nvSpPr>
          <p:cNvPr id="44034" name="Oval 3"/>
          <p:cNvSpPr>
            <a:spLocks noChangeArrowheads="1"/>
          </p:cNvSpPr>
          <p:nvPr/>
        </p:nvSpPr>
        <p:spPr bwMode="auto">
          <a:xfrm>
            <a:off x="2409825" y="3498850"/>
            <a:ext cx="1270000" cy="7239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Smoking</a:t>
            </a:r>
          </a:p>
        </p:txBody>
      </p:sp>
      <p:sp>
        <p:nvSpPr>
          <p:cNvPr id="44035" name="Oval 4"/>
          <p:cNvSpPr>
            <a:spLocks noChangeArrowheads="1"/>
          </p:cNvSpPr>
          <p:nvPr/>
        </p:nvSpPr>
        <p:spPr bwMode="auto">
          <a:xfrm>
            <a:off x="2435225" y="226695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Gender</a:t>
            </a:r>
          </a:p>
        </p:txBody>
      </p:sp>
      <p:sp>
        <p:nvSpPr>
          <p:cNvPr id="44036" name="Oval 5"/>
          <p:cNvSpPr>
            <a:spLocks noChangeArrowheads="1"/>
          </p:cNvSpPr>
          <p:nvPr/>
        </p:nvSpPr>
        <p:spPr bwMode="auto">
          <a:xfrm>
            <a:off x="708025" y="226695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Age</a:t>
            </a:r>
          </a:p>
        </p:txBody>
      </p:sp>
      <p:sp>
        <p:nvSpPr>
          <p:cNvPr id="44037" name="Line 6"/>
          <p:cNvSpPr>
            <a:spLocks noChangeShapeType="1"/>
          </p:cNvSpPr>
          <p:nvPr/>
        </p:nvSpPr>
        <p:spPr bwMode="auto">
          <a:xfrm flipH="1">
            <a:off x="3057525" y="3003550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Line 7"/>
          <p:cNvSpPr>
            <a:spLocks noChangeShapeType="1"/>
          </p:cNvSpPr>
          <p:nvPr/>
        </p:nvSpPr>
        <p:spPr bwMode="auto">
          <a:xfrm>
            <a:off x="1812925" y="2889250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Oval 8"/>
          <p:cNvSpPr>
            <a:spLocks noChangeArrowheads="1"/>
          </p:cNvSpPr>
          <p:nvPr/>
        </p:nvSpPr>
        <p:spPr bwMode="auto">
          <a:xfrm>
            <a:off x="1685925" y="4654550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>
            <a:glow rad="177800">
              <a:srgbClr val="FFFF00">
                <a:alpha val="75000"/>
              </a:srgbClr>
            </a:glow>
            <a:softEdge rad="12700"/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i="1">
                <a:latin typeface="Times New Roman" charset="0"/>
              </a:rPr>
              <a:t>Cancer</a:t>
            </a:r>
          </a:p>
        </p:txBody>
      </p:sp>
      <p:sp>
        <p:nvSpPr>
          <p:cNvPr id="44042" name="Line 9"/>
          <p:cNvSpPr>
            <a:spLocks noChangeShapeType="1"/>
          </p:cNvSpPr>
          <p:nvPr/>
        </p:nvSpPr>
        <p:spPr bwMode="auto">
          <a:xfrm flipH="1">
            <a:off x="2543175" y="4241800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10"/>
          <p:cNvSpPr>
            <a:spLocks noChangeShapeType="1"/>
          </p:cNvSpPr>
          <p:nvPr/>
        </p:nvSpPr>
        <p:spPr bwMode="auto">
          <a:xfrm>
            <a:off x="2613025" y="5340350"/>
            <a:ext cx="450850" cy="50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Line 11"/>
          <p:cNvSpPr>
            <a:spLocks noChangeShapeType="1"/>
          </p:cNvSpPr>
          <p:nvPr/>
        </p:nvSpPr>
        <p:spPr bwMode="auto">
          <a:xfrm flipH="1">
            <a:off x="1470025" y="5276850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Oval 12"/>
          <p:cNvSpPr>
            <a:spLocks noChangeArrowheads="1"/>
          </p:cNvSpPr>
          <p:nvPr/>
        </p:nvSpPr>
        <p:spPr bwMode="auto">
          <a:xfrm>
            <a:off x="2257425" y="5861050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Lung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Tumor</a:t>
            </a:r>
          </a:p>
        </p:txBody>
      </p:sp>
      <p:sp>
        <p:nvSpPr>
          <p:cNvPr id="44046" name="Oval 13"/>
          <p:cNvSpPr>
            <a:spLocks noChangeArrowheads="1"/>
          </p:cNvSpPr>
          <p:nvPr/>
        </p:nvSpPr>
        <p:spPr bwMode="auto">
          <a:xfrm>
            <a:off x="606425" y="5734050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Serum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Calcium</a:t>
            </a:r>
          </a:p>
        </p:txBody>
      </p:sp>
      <p:sp>
        <p:nvSpPr>
          <p:cNvPr id="44047" name="Oval 14"/>
          <p:cNvSpPr>
            <a:spLocks noChangeArrowheads="1"/>
          </p:cNvSpPr>
          <p:nvPr/>
        </p:nvSpPr>
        <p:spPr bwMode="auto">
          <a:xfrm>
            <a:off x="657225" y="3473450"/>
            <a:ext cx="1371600" cy="8763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Exposure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to Toxics</a:t>
            </a:r>
          </a:p>
        </p:txBody>
      </p:sp>
      <p:sp>
        <p:nvSpPr>
          <p:cNvPr id="44048" name="Line 15"/>
          <p:cNvSpPr>
            <a:spLocks noChangeShapeType="1"/>
          </p:cNvSpPr>
          <p:nvPr/>
        </p:nvSpPr>
        <p:spPr bwMode="auto">
          <a:xfrm>
            <a:off x="1622425" y="429895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Line 16"/>
          <p:cNvSpPr>
            <a:spLocks noChangeShapeType="1"/>
          </p:cNvSpPr>
          <p:nvPr/>
        </p:nvSpPr>
        <p:spPr bwMode="auto">
          <a:xfrm>
            <a:off x="1343025" y="2978150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Text Box 17"/>
          <p:cNvSpPr txBox="1">
            <a:spLocks noChangeArrowheads="1"/>
          </p:cNvSpPr>
          <p:nvPr/>
        </p:nvSpPr>
        <p:spPr bwMode="auto">
          <a:xfrm>
            <a:off x="5165725" y="3730625"/>
            <a:ext cx="347186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>
                <a:solidFill>
                  <a:schemeClr val="accent2"/>
                </a:solidFill>
                <a:latin typeface="Times New Roman" charset="0"/>
              </a:rPr>
              <a:t>Cancer</a:t>
            </a:r>
            <a:r>
              <a:rPr lang="en-US" sz="2800">
                <a:latin typeface="Times New Roman" charset="0"/>
              </a:rPr>
              <a:t> is independent of </a:t>
            </a:r>
            <a:r>
              <a:rPr lang="en-US" sz="2800" i="1">
                <a:solidFill>
                  <a:srgbClr val="FF0000"/>
                </a:solidFill>
                <a:latin typeface="Times New Roman" charset="0"/>
              </a:rPr>
              <a:t>Age</a:t>
            </a:r>
            <a:r>
              <a:rPr lang="en-US" sz="2800">
                <a:latin typeface="Times New Roman" charset="0"/>
              </a:rPr>
              <a:t> and </a:t>
            </a:r>
            <a:r>
              <a:rPr lang="en-US" sz="2800" i="1">
                <a:solidFill>
                  <a:srgbClr val="FF0000"/>
                </a:solidFill>
                <a:latin typeface="Times New Roman" charset="0"/>
              </a:rPr>
              <a:t>Gender</a:t>
            </a:r>
            <a:r>
              <a:rPr lang="en-US" sz="2800">
                <a:latin typeface="Times New Roman" charset="0"/>
              </a:rPr>
              <a:t> given </a:t>
            </a:r>
            <a:r>
              <a:rPr lang="en-US" sz="2800" i="1">
                <a:solidFill>
                  <a:schemeClr val="folHlink"/>
                </a:solidFill>
                <a:latin typeface="Times New Roman" charset="0"/>
              </a:rPr>
              <a:t>Exposure to Toxics</a:t>
            </a:r>
            <a:r>
              <a:rPr lang="en-US" sz="2800">
                <a:latin typeface="Times New Roman" charset="0"/>
              </a:rPr>
              <a:t> and </a:t>
            </a:r>
            <a:r>
              <a:rPr lang="en-US" sz="2800" i="1">
                <a:solidFill>
                  <a:schemeClr val="folHlink"/>
                </a:solidFill>
                <a:latin typeface="Times New Roman" charset="0"/>
              </a:rPr>
              <a:t>Smoking</a:t>
            </a:r>
            <a:r>
              <a:rPr lang="en-US">
                <a:latin typeface="Times New Roman" charset="0"/>
              </a:rPr>
              <a:t>.</a:t>
            </a:r>
          </a:p>
        </p:txBody>
      </p:sp>
      <p:sp>
        <p:nvSpPr>
          <p:cNvPr id="44051" name="Text Box 18"/>
          <p:cNvSpPr txBox="1">
            <a:spLocks noChangeArrowheads="1"/>
          </p:cNvSpPr>
          <p:nvPr/>
        </p:nvSpPr>
        <p:spPr bwMode="auto">
          <a:xfrm>
            <a:off x="4108450" y="6080125"/>
            <a:ext cx="1724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Descendants</a:t>
            </a:r>
          </a:p>
        </p:txBody>
      </p:sp>
      <p:sp>
        <p:nvSpPr>
          <p:cNvPr id="44052" name="Text Box 19"/>
          <p:cNvSpPr txBox="1">
            <a:spLocks noChangeArrowheads="1"/>
          </p:cNvSpPr>
          <p:nvPr/>
        </p:nvSpPr>
        <p:spPr bwMode="auto">
          <a:xfrm>
            <a:off x="3981450" y="3679825"/>
            <a:ext cx="1081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Parents</a:t>
            </a:r>
          </a:p>
        </p:txBody>
      </p:sp>
      <p:sp>
        <p:nvSpPr>
          <p:cNvPr id="44053" name="Text Box 20"/>
          <p:cNvSpPr txBox="1">
            <a:spLocks noChangeArrowheads="1"/>
          </p:cNvSpPr>
          <p:nvPr/>
        </p:nvSpPr>
        <p:spPr bwMode="auto">
          <a:xfrm>
            <a:off x="4070350" y="2422525"/>
            <a:ext cx="2351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Non-Descendants</a:t>
            </a:r>
          </a:p>
        </p:txBody>
      </p:sp>
      <p:sp>
        <p:nvSpPr>
          <p:cNvPr id="44054" name="AutoShape 21"/>
          <p:cNvSpPr>
            <a:spLocks/>
          </p:cNvSpPr>
          <p:nvPr/>
        </p:nvSpPr>
        <p:spPr bwMode="auto">
          <a:xfrm>
            <a:off x="3933825" y="5975350"/>
            <a:ext cx="228600" cy="685800"/>
          </a:xfrm>
          <a:prstGeom prst="rightBrace">
            <a:avLst>
              <a:gd name="adj1" fmla="val 25000"/>
              <a:gd name="adj2" fmla="val 48148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AutoShape 22"/>
          <p:cNvSpPr>
            <a:spLocks/>
          </p:cNvSpPr>
          <p:nvPr/>
        </p:nvSpPr>
        <p:spPr bwMode="auto">
          <a:xfrm>
            <a:off x="3781425" y="3587750"/>
            <a:ext cx="241300" cy="685800"/>
          </a:xfrm>
          <a:prstGeom prst="rightBrace">
            <a:avLst>
              <a:gd name="adj1" fmla="val 23684"/>
              <a:gd name="adj2" fmla="val 48148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6" name="AutoShape 23"/>
          <p:cNvSpPr>
            <a:spLocks/>
          </p:cNvSpPr>
          <p:nvPr/>
        </p:nvSpPr>
        <p:spPr bwMode="auto">
          <a:xfrm>
            <a:off x="3844925" y="2368550"/>
            <a:ext cx="165100" cy="685800"/>
          </a:xfrm>
          <a:prstGeom prst="rightBrace">
            <a:avLst>
              <a:gd name="adj1" fmla="val 34615"/>
              <a:gd name="adj2" fmla="val 48148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Text Box 24"/>
          <p:cNvSpPr txBox="1">
            <a:spLocks noChangeArrowheads="1"/>
          </p:cNvSpPr>
          <p:nvPr/>
        </p:nvSpPr>
        <p:spPr bwMode="auto">
          <a:xfrm>
            <a:off x="523875" y="1066800"/>
            <a:ext cx="80772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200">
                <a:latin typeface="Times New Roman" charset="0"/>
              </a:rPr>
              <a:t>A variable (node) is conditionally independent of its non-descendants given its parents</a:t>
            </a:r>
            <a:endParaRPr lang="en-US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Another non-descendant </a:t>
            </a:r>
          </a:p>
        </p:txBody>
      </p:sp>
      <p:sp>
        <p:nvSpPr>
          <p:cNvPr id="46082" name="Oval 3"/>
          <p:cNvSpPr>
            <a:spLocks noChangeArrowheads="1"/>
          </p:cNvSpPr>
          <p:nvPr/>
        </p:nvSpPr>
        <p:spPr bwMode="auto">
          <a:xfrm>
            <a:off x="301625" y="4173538"/>
            <a:ext cx="1460500" cy="8763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Diet</a:t>
            </a:r>
          </a:p>
        </p:txBody>
      </p:sp>
      <p:sp>
        <p:nvSpPr>
          <p:cNvPr id="46083" name="Rectangle 4"/>
          <p:cNvSpPr>
            <a:spLocks noChangeArrowheads="1"/>
          </p:cNvSpPr>
          <p:nvPr/>
        </p:nvSpPr>
        <p:spPr bwMode="auto">
          <a:xfrm>
            <a:off x="5257800" y="4330700"/>
            <a:ext cx="35909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800" i="1">
                <a:solidFill>
                  <a:schemeClr val="accent2"/>
                </a:solidFill>
                <a:latin typeface="Times New Roman" charset="0"/>
              </a:rPr>
              <a:t>Cancer</a:t>
            </a:r>
            <a:r>
              <a:rPr lang="en-US" sz="2800">
                <a:latin typeface="Times New Roman" charset="0"/>
              </a:rPr>
              <a:t> is independent of </a:t>
            </a:r>
            <a:r>
              <a:rPr lang="en-US" sz="2800" i="1">
                <a:solidFill>
                  <a:srgbClr val="FF0000"/>
                </a:solidFill>
                <a:latin typeface="Times New Roman" charset="0"/>
              </a:rPr>
              <a:t>Diet</a:t>
            </a:r>
            <a:r>
              <a:rPr lang="en-US" sz="280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2800">
                <a:latin typeface="Times New Roman" charset="0"/>
              </a:rPr>
              <a:t>given </a:t>
            </a:r>
            <a:r>
              <a:rPr lang="en-US" sz="2800" i="1">
                <a:solidFill>
                  <a:schemeClr val="folHlink"/>
                </a:solidFill>
                <a:latin typeface="Times New Roman" charset="0"/>
              </a:rPr>
              <a:t>Exposure to</a:t>
            </a:r>
            <a:r>
              <a:rPr lang="en-US" sz="2800" i="1">
                <a:solidFill>
                  <a:srgbClr val="33CCCC"/>
                </a:solidFill>
                <a:latin typeface="Times New Roman" charset="0"/>
              </a:rPr>
              <a:t> </a:t>
            </a:r>
            <a:r>
              <a:rPr lang="en-US" sz="2800" i="1">
                <a:solidFill>
                  <a:schemeClr val="folHlink"/>
                </a:solidFill>
                <a:latin typeface="Times New Roman" charset="0"/>
              </a:rPr>
              <a:t>Toxics</a:t>
            </a:r>
            <a:r>
              <a:rPr lang="en-US" sz="2800">
                <a:latin typeface="Times New Roman" charset="0"/>
              </a:rPr>
              <a:t> and </a:t>
            </a:r>
            <a:r>
              <a:rPr lang="en-US" sz="2800" i="1">
                <a:solidFill>
                  <a:schemeClr val="folHlink"/>
                </a:solidFill>
                <a:latin typeface="Times New Roman" charset="0"/>
              </a:rPr>
              <a:t>Smoking</a:t>
            </a:r>
            <a:endParaRPr lang="en-US" sz="2400">
              <a:latin typeface="Times New Roman" charset="0"/>
            </a:endParaRPr>
          </a:p>
        </p:txBody>
      </p:sp>
      <p:sp>
        <p:nvSpPr>
          <p:cNvPr id="46084" name="Oval 5"/>
          <p:cNvSpPr>
            <a:spLocks noChangeArrowheads="1"/>
          </p:cNvSpPr>
          <p:nvPr/>
        </p:nvSpPr>
        <p:spPr bwMode="auto">
          <a:xfrm>
            <a:off x="3254375" y="3022600"/>
            <a:ext cx="1270000" cy="7239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Smoking</a:t>
            </a:r>
          </a:p>
        </p:txBody>
      </p:sp>
      <p:sp>
        <p:nvSpPr>
          <p:cNvPr id="46085" name="Oval 6"/>
          <p:cNvSpPr>
            <a:spLocks noChangeArrowheads="1"/>
          </p:cNvSpPr>
          <p:nvPr/>
        </p:nvSpPr>
        <p:spPr bwMode="auto">
          <a:xfrm>
            <a:off x="3279775" y="17907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Gender</a:t>
            </a:r>
          </a:p>
        </p:txBody>
      </p:sp>
      <p:sp>
        <p:nvSpPr>
          <p:cNvPr id="46086" name="Oval 7"/>
          <p:cNvSpPr>
            <a:spLocks noChangeArrowheads="1"/>
          </p:cNvSpPr>
          <p:nvPr/>
        </p:nvSpPr>
        <p:spPr bwMode="auto">
          <a:xfrm>
            <a:off x="1552575" y="17907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Age</a:t>
            </a:r>
          </a:p>
        </p:txBody>
      </p:sp>
      <p:sp>
        <p:nvSpPr>
          <p:cNvPr id="46087" name="Line 8"/>
          <p:cNvSpPr>
            <a:spLocks noChangeShapeType="1"/>
          </p:cNvSpPr>
          <p:nvPr/>
        </p:nvSpPr>
        <p:spPr bwMode="auto">
          <a:xfrm flipH="1">
            <a:off x="3902075" y="2527300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Line 9"/>
          <p:cNvSpPr>
            <a:spLocks noChangeShapeType="1"/>
          </p:cNvSpPr>
          <p:nvPr/>
        </p:nvSpPr>
        <p:spPr bwMode="auto">
          <a:xfrm>
            <a:off x="2657475" y="2413000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Oval 10"/>
          <p:cNvSpPr>
            <a:spLocks noChangeArrowheads="1"/>
          </p:cNvSpPr>
          <p:nvPr/>
        </p:nvSpPr>
        <p:spPr bwMode="auto">
          <a:xfrm>
            <a:off x="2530475" y="4178300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Cancer</a:t>
            </a:r>
          </a:p>
        </p:txBody>
      </p:sp>
      <p:sp>
        <p:nvSpPr>
          <p:cNvPr id="46090" name="Line 11"/>
          <p:cNvSpPr>
            <a:spLocks noChangeShapeType="1"/>
          </p:cNvSpPr>
          <p:nvPr/>
        </p:nvSpPr>
        <p:spPr bwMode="auto">
          <a:xfrm flipH="1">
            <a:off x="3387725" y="3765550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2"/>
          <p:cNvSpPr>
            <a:spLocks noChangeShapeType="1"/>
          </p:cNvSpPr>
          <p:nvPr/>
        </p:nvSpPr>
        <p:spPr bwMode="auto">
          <a:xfrm>
            <a:off x="3457575" y="4864100"/>
            <a:ext cx="450850" cy="50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3"/>
          <p:cNvSpPr>
            <a:spLocks noChangeShapeType="1"/>
          </p:cNvSpPr>
          <p:nvPr/>
        </p:nvSpPr>
        <p:spPr bwMode="auto">
          <a:xfrm flipH="1">
            <a:off x="2314575" y="4800600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Oval 14"/>
          <p:cNvSpPr>
            <a:spLocks noChangeArrowheads="1"/>
          </p:cNvSpPr>
          <p:nvPr/>
        </p:nvSpPr>
        <p:spPr bwMode="auto">
          <a:xfrm>
            <a:off x="3101975" y="5384800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Lung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Tumor</a:t>
            </a:r>
          </a:p>
        </p:txBody>
      </p:sp>
      <p:sp>
        <p:nvSpPr>
          <p:cNvPr id="46094" name="Oval 15"/>
          <p:cNvSpPr>
            <a:spLocks noChangeArrowheads="1"/>
          </p:cNvSpPr>
          <p:nvPr/>
        </p:nvSpPr>
        <p:spPr bwMode="auto">
          <a:xfrm>
            <a:off x="1450975" y="5257800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Serum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Calcium</a:t>
            </a:r>
          </a:p>
        </p:txBody>
      </p:sp>
      <p:sp>
        <p:nvSpPr>
          <p:cNvPr id="46095" name="Oval 16"/>
          <p:cNvSpPr>
            <a:spLocks noChangeArrowheads="1"/>
          </p:cNvSpPr>
          <p:nvPr/>
        </p:nvSpPr>
        <p:spPr bwMode="auto">
          <a:xfrm>
            <a:off x="1501775" y="2997200"/>
            <a:ext cx="1371600" cy="8763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Exposure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to Toxics</a:t>
            </a:r>
          </a:p>
        </p:txBody>
      </p:sp>
      <p:sp>
        <p:nvSpPr>
          <p:cNvPr id="46096" name="Line 17"/>
          <p:cNvSpPr>
            <a:spLocks noChangeShapeType="1"/>
          </p:cNvSpPr>
          <p:nvPr/>
        </p:nvSpPr>
        <p:spPr bwMode="auto">
          <a:xfrm>
            <a:off x="2466975" y="382270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8"/>
          <p:cNvSpPr>
            <a:spLocks noChangeShapeType="1"/>
          </p:cNvSpPr>
          <p:nvPr/>
        </p:nvSpPr>
        <p:spPr bwMode="auto">
          <a:xfrm>
            <a:off x="2187575" y="2501900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9"/>
          <p:cNvSpPr>
            <a:spLocks noChangeShapeType="1"/>
          </p:cNvSpPr>
          <p:nvPr/>
        </p:nvSpPr>
        <p:spPr bwMode="auto">
          <a:xfrm flipH="1">
            <a:off x="901700" y="2338388"/>
            <a:ext cx="728663" cy="18399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Line 20"/>
          <p:cNvSpPr>
            <a:spLocks noChangeShapeType="1"/>
          </p:cNvSpPr>
          <p:nvPr/>
        </p:nvSpPr>
        <p:spPr bwMode="auto">
          <a:xfrm>
            <a:off x="935038" y="5018088"/>
            <a:ext cx="55880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Text Box 24"/>
          <p:cNvSpPr txBox="1">
            <a:spLocks noChangeArrowheads="1"/>
          </p:cNvSpPr>
          <p:nvPr/>
        </p:nvSpPr>
        <p:spPr bwMode="auto">
          <a:xfrm>
            <a:off x="5562600" y="1619250"/>
            <a:ext cx="3200400" cy="231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200">
                <a:latin typeface="Times New Roman" charset="0"/>
              </a:rPr>
              <a:t>A variable is conditionally independent of its non-descendants given its parents</a:t>
            </a:r>
            <a:endParaRPr lang="en-US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BBN Construction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>
                <a:latin typeface="Times New Roman" charset="0"/>
              </a:rPr>
              <a:t>The </a:t>
            </a:r>
            <a:r>
              <a:rPr lang="en-US" b="1">
                <a:latin typeface="Times New Roman" charset="0"/>
                <a:hlinkClick r:id="rId3"/>
              </a:rPr>
              <a:t>knowledge acquisition</a:t>
            </a:r>
            <a:r>
              <a:rPr lang="en-US">
                <a:latin typeface="Times New Roman" charset="0"/>
              </a:rPr>
              <a:t> process for a BBN involves three steps</a:t>
            </a:r>
          </a:p>
          <a:p>
            <a:pPr marL="1366838" lvl="1" indent="-1027113" eaLnBrk="1" hangingPunct="1">
              <a:buFontTx/>
              <a:buNone/>
            </a:pPr>
            <a:r>
              <a:rPr lang="en-US" sz="3200">
                <a:latin typeface="Times New Roman" charset="0"/>
                <a:ea typeface="ＭＳ Ｐゴシック" charset="0"/>
              </a:rPr>
              <a:t>KA1: Choosing appropriate variables</a:t>
            </a:r>
          </a:p>
          <a:p>
            <a:pPr marL="1366838" lvl="1" indent="-1027113" eaLnBrk="1" hangingPunct="1">
              <a:buFontTx/>
              <a:buNone/>
            </a:pPr>
            <a:r>
              <a:rPr lang="en-US" sz="3200">
                <a:latin typeface="Times New Roman" charset="0"/>
                <a:ea typeface="ＭＳ Ｐゴシック" charset="0"/>
              </a:rPr>
              <a:t>KA2: Deciding on the network structure</a:t>
            </a:r>
          </a:p>
          <a:p>
            <a:pPr marL="1366838" lvl="1" indent="-1027113" eaLnBrk="1" hangingPunct="1">
              <a:buFontTx/>
              <a:buNone/>
            </a:pPr>
            <a:r>
              <a:rPr lang="en-US" sz="3200">
                <a:latin typeface="Times New Roman" charset="0"/>
                <a:ea typeface="ＭＳ Ｐゴシック" charset="0"/>
              </a:rPr>
              <a:t>KA3: Obtaining data for the conditional probability tables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5"/>
          <p:cNvSpPr>
            <a:spLocks noChangeArrowheads="1"/>
          </p:cNvSpPr>
          <p:nvPr/>
        </p:nvSpPr>
        <p:spPr bwMode="auto">
          <a:xfrm>
            <a:off x="684213" y="4926013"/>
            <a:ext cx="77724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33363" indent="-233363">
              <a:spcBef>
                <a:spcPct val="50000"/>
              </a:spcBef>
              <a:buFont typeface="Arial" charset="0"/>
              <a:buChar char="•"/>
            </a:pPr>
            <a:r>
              <a:rPr lang="en-US" sz="3200">
                <a:latin typeface="Times New Roman" charset="0"/>
              </a:rPr>
              <a:t>They should be values, not probabilities</a:t>
            </a:r>
          </a:p>
        </p:txBody>
      </p:sp>
      <p:sp>
        <p:nvSpPr>
          <p:cNvPr id="501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KA1: Choosing variables</a:t>
            </a:r>
          </a:p>
        </p:txBody>
      </p:sp>
      <p:sp>
        <p:nvSpPr>
          <p:cNvPr id="501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229600" cy="1600200"/>
          </a:xfrm>
        </p:spPr>
        <p:txBody>
          <a:bodyPr/>
          <a:lstStyle/>
          <a:p>
            <a:pPr eaLnBrk="1" hangingPunct="1"/>
            <a:r>
              <a:rPr lang="en-US" sz="2800">
                <a:latin typeface="Times New Roman" charset="0"/>
              </a:rPr>
              <a:t>Variable values can be integers, reals or enumerations</a:t>
            </a:r>
          </a:p>
          <a:p>
            <a:pPr eaLnBrk="1" hangingPunct="1"/>
            <a:r>
              <a:rPr lang="en-US" sz="2800">
                <a:latin typeface="Times New Roman" charset="0"/>
              </a:rPr>
              <a:t>Variable should have collectively exhaustive, mutually exclusive values</a:t>
            </a:r>
          </a:p>
        </p:txBody>
      </p:sp>
      <p:graphicFrame>
        <p:nvGraphicFramePr>
          <p:cNvPr id="50180" name="Object 2"/>
          <p:cNvGraphicFramePr>
            <a:graphicFrameLocks noChangeAspect="1"/>
          </p:cNvGraphicFramePr>
          <p:nvPr/>
        </p:nvGraphicFramePr>
        <p:xfrm>
          <a:off x="2463800" y="3111500"/>
          <a:ext cx="264160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3" name="Equation" r:id="rId4" imgW="990600" imgH="228600" progId="Equation.3">
                  <p:embed/>
                </p:oleObj>
              </mc:Choice>
              <mc:Fallback>
                <p:oleObj name="Equation" r:id="rId4" imgW="9906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0" y="3111500"/>
                        <a:ext cx="2641600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1" name="Object 3"/>
          <p:cNvGraphicFramePr>
            <a:graphicFrameLocks noChangeAspect="1"/>
          </p:cNvGraphicFramePr>
          <p:nvPr/>
        </p:nvGraphicFramePr>
        <p:xfrm>
          <a:off x="2095500" y="4094163"/>
          <a:ext cx="2944813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4" name="Equation" r:id="rId6" imgW="1104900" imgH="241300" progId="Equation.3">
                  <p:embed/>
                </p:oleObj>
              </mc:Choice>
              <mc:Fallback>
                <p:oleObj name="Equation" r:id="rId6" imgW="11049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4094163"/>
                        <a:ext cx="2944813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0182" name="Group 1"/>
          <p:cNvGrpSpPr>
            <a:grpSpLocks/>
          </p:cNvGrpSpPr>
          <p:nvPr/>
        </p:nvGrpSpPr>
        <p:grpSpPr bwMode="auto">
          <a:xfrm>
            <a:off x="5778500" y="2743200"/>
            <a:ext cx="2781300" cy="1651000"/>
            <a:chOff x="5778500" y="2743200"/>
            <a:chExt cx="2781300" cy="1651000"/>
          </a:xfrm>
        </p:grpSpPr>
        <p:sp>
          <p:nvSpPr>
            <p:cNvPr id="50188" name="Oval 11"/>
            <p:cNvSpPr>
              <a:spLocks noChangeArrowheads="1"/>
            </p:cNvSpPr>
            <p:nvPr/>
          </p:nvSpPr>
          <p:spPr bwMode="auto">
            <a:xfrm>
              <a:off x="5778500" y="2844800"/>
              <a:ext cx="1968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>
                  <a:solidFill>
                    <a:srgbClr val="FFFFFF"/>
                  </a:solidFill>
                  <a:latin typeface="Times New Roman" charset="0"/>
                </a:rPr>
                <a:t>Error Occurred</a:t>
              </a:r>
            </a:p>
          </p:txBody>
        </p:sp>
        <p:sp>
          <p:nvSpPr>
            <p:cNvPr id="50189" name="Oval 12"/>
            <p:cNvSpPr>
              <a:spLocks noChangeArrowheads="1"/>
            </p:cNvSpPr>
            <p:nvPr/>
          </p:nvSpPr>
          <p:spPr bwMode="auto">
            <a:xfrm>
              <a:off x="6591300" y="3657600"/>
              <a:ext cx="1968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>
                  <a:solidFill>
                    <a:srgbClr val="FFFFFF"/>
                  </a:solidFill>
                  <a:latin typeface="Times New Roman" charset="0"/>
                </a:rPr>
                <a:t>No Error </a:t>
              </a:r>
            </a:p>
          </p:txBody>
        </p:sp>
        <p:grpSp>
          <p:nvGrpSpPr>
            <p:cNvPr id="50190" name="Group 13"/>
            <p:cNvGrpSpPr>
              <a:grpSpLocks/>
            </p:cNvGrpSpPr>
            <p:nvPr/>
          </p:nvGrpSpPr>
          <p:grpSpPr bwMode="auto">
            <a:xfrm>
              <a:off x="6248400" y="2743200"/>
              <a:ext cx="1576387" cy="1589087"/>
              <a:chOff x="3832" y="3136"/>
              <a:chExt cx="632" cy="640"/>
            </a:xfrm>
          </p:grpSpPr>
          <p:sp>
            <p:nvSpPr>
              <p:cNvPr id="50191" name="Line 14"/>
              <p:cNvSpPr>
                <a:spLocks noChangeShapeType="1"/>
              </p:cNvSpPr>
              <p:nvPr/>
            </p:nvSpPr>
            <p:spPr bwMode="auto">
              <a:xfrm>
                <a:off x="3832" y="3136"/>
                <a:ext cx="624" cy="62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2" name="Line 15"/>
              <p:cNvSpPr>
                <a:spLocks noChangeShapeType="1"/>
              </p:cNvSpPr>
              <p:nvPr/>
            </p:nvSpPr>
            <p:spPr bwMode="auto">
              <a:xfrm flipH="1">
                <a:off x="3840" y="3152"/>
                <a:ext cx="624" cy="62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0183" name="Group 2"/>
          <p:cNvGrpSpPr>
            <a:grpSpLocks/>
          </p:cNvGrpSpPr>
          <p:nvPr/>
        </p:nvGrpSpPr>
        <p:grpSpPr bwMode="auto">
          <a:xfrm>
            <a:off x="609600" y="5638800"/>
            <a:ext cx="4610100" cy="1030288"/>
            <a:chOff x="3863975" y="5545138"/>
            <a:chExt cx="4610100" cy="1030287"/>
          </a:xfrm>
        </p:grpSpPr>
        <p:sp>
          <p:nvSpPr>
            <p:cNvPr id="50184" name="Oval 3"/>
            <p:cNvSpPr>
              <a:spLocks noChangeArrowheads="1"/>
            </p:cNvSpPr>
            <p:nvPr/>
          </p:nvSpPr>
          <p:spPr bwMode="auto">
            <a:xfrm>
              <a:off x="3863975" y="5741988"/>
              <a:ext cx="2222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  <a:latin typeface="Times New Roman" charset="0"/>
                </a:rPr>
                <a:t>Risk of Smoking</a:t>
              </a:r>
            </a:p>
          </p:txBody>
        </p:sp>
        <p:sp>
          <p:nvSpPr>
            <p:cNvPr id="50185" name="Oval 4"/>
            <p:cNvSpPr>
              <a:spLocks noChangeArrowheads="1"/>
            </p:cNvSpPr>
            <p:nvPr/>
          </p:nvSpPr>
          <p:spPr bwMode="auto">
            <a:xfrm>
              <a:off x="6505575" y="5838825"/>
              <a:ext cx="1968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  <a:latin typeface="Times New Roman" charset="0"/>
                </a:rPr>
                <a:t>Smoking </a:t>
              </a:r>
            </a:p>
          </p:txBody>
        </p:sp>
        <p:sp>
          <p:nvSpPr>
            <p:cNvPr id="50186" name="Line 17"/>
            <p:cNvSpPr>
              <a:spLocks noChangeShapeType="1"/>
            </p:cNvSpPr>
            <p:nvPr/>
          </p:nvSpPr>
          <p:spPr bwMode="auto">
            <a:xfrm>
              <a:off x="4392613" y="5545138"/>
              <a:ext cx="990600" cy="990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7" name="Line 18"/>
            <p:cNvSpPr>
              <a:spLocks noChangeShapeType="1"/>
            </p:cNvSpPr>
            <p:nvPr/>
          </p:nvSpPr>
          <p:spPr bwMode="auto">
            <a:xfrm flipH="1">
              <a:off x="4405313" y="5570538"/>
              <a:ext cx="990600" cy="990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44500"/>
            <a:ext cx="8686800" cy="1309688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Heuristic: Knowable in Principle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" y="1936750"/>
            <a:ext cx="8445500" cy="39306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>
                <a:latin typeface="Times New Roman" charset="0"/>
              </a:rPr>
              <a:t>Example of good variables</a:t>
            </a:r>
          </a:p>
          <a:p>
            <a:pPr marL="463550" lvl="1" indent="-349250" eaLnBrk="1" hangingPunct="1"/>
            <a:r>
              <a:rPr lang="en-US" sz="3200">
                <a:latin typeface="Times New Roman" charset="0"/>
                <a:ea typeface="ＭＳ Ｐゴシック" charset="0"/>
              </a:rPr>
              <a:t>Weather:  {Sunny, Cloudy, Rain, Snow}</a:t>
            </a:r>
          </a:p>
          <a:p>
            <a:pPr marL="463550" lvl="1" indent="-349250" eaLnBrk="1" hangingPunct="1"/>
            <a:r>
              <a:rPr lang="en-US" sz="3200">
                <a:latin typeface="Times New Roman" charset="0"/>
                <a:ea typeface="ＭＳ Ｐゴシック" charset="0"/>
              </a:rPr>
              <a:t>Gasoline: Cents per gallon {0,1,2…}</a:t>
            </a:r>
          </a:p>
          <a:p>
            <a:pPr marL="463550" lvl="1" indent="-349250" eaLnBrk="1" hangingPunct="1"/>
            <a:r>
              <a:rPr lang="en-US" sz="3200">
                <a:latin typeface="Times New Roman" charset="0"/>
                <a:ea typeface="ＭＳ Ｐゴシック" charset="0"/>
              </a:rPr>
              <a:t>Temperature: { </a:t>
            </a:r>
            <a:r>
              <a:rPr lang="en-US" sz="3200">
                <a:latin typeface="Times New Roman" charset="0"/>
                <a:ea typeface="ＭＳ Ｐゴシック" charset="0"/>
                <a:sym typeface="Symbol" charset="0"/>
              </a:rPr>
              <a:t></a:t>
            </a:r>
            <a:r>
              <a:rPr lang="en-US" sz="3200">
                <a:latin typeface="Times New Roman" charset="0"/>
                <a:ea typeface="ＭＳ Ｐゴシック" charset="0"/>
              </a:rPr>
              <a:t> 100°F , &lt; 100°F}</a:t>
            </a:r>
          </a:p>
          <a:p>
            <a:pPr marL="463550" lvl="1" indent="-349250" eaLnBrk="1" hangingPunct="1"/>
            <a:r>
              <a:rPr lang="en-US" sz="3200">
                <a:latin typeface="Times New Roman" charset="0"/>
                <a:ea typeface="ＭＳ Ｐゴシック" charset="0"/>
              </a:rPr>
              <a:t>User needs help on Excel Charting: {Yes, No}</a:t>
            </a:r>
          </a:p>
          <a:p>
            <a:pPr marL="463550" lvl="1" indent="-349250" eaLnBrk="1" hangingPunct="1"/>
            <a:r>
              <a:rPr lang="en-US" sz="3200">
                <a:latin typeface="Times New Roman" charset="0"/>
                <a:ea typeface="ＭＳ Ｐゴシック" charset="0"/>
              </a:rPr>
              <a:t>User’</a:t>
            </a:r>
            <a:r>
              <a:rPr lang="en-US" altLang="ja-JP" sz="3200">
                <a:latin typeface="Times New Roman" charset="0"/>
                <a:ea typeface="ＭＳ Ｐゴシック" charset="0"/>
              </a:rPr>
              <a:t>s personality: {dominant, submissive}</a:t>
            </a:r>
            <a:endParaRPr lang="en-US" sz="320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Overview 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51800" cy="4608513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Bayesian Belief Networks (BBNs) can reason with networks of propositions and associated probabilities</a:t>
            </a:r>
          </a:p>
          <a:p>
            <a:pPr eaLnBrk="1" hangingPunct="1"/>
            <a:r>
              <a:rPr lang="en-US">
                <a:latin typeface="Times New Roman" charset="0"/>
              </a:rPr>
              <a:t>Useful for many AI problems</a:t>
            </a:r>
          </a:p>
          <a:p>
            <a:pPr lvl="1" eaLnBrk="1" hangingPunct="1"/>
            <a:r>
              <a:rPr lang="en-US">
                <a:latin typeface="Times New Roman" charset="0"/>
                <a:ea typeface="ＭＳ Ｐゴシック" charset="0"/>
              </a:rPr>
              <a:t>Diagnosis</a:t>
            </a:r>
          </a:p>
          <a:p>
            <a:pPr lvl="1" eaLnBrk="1" hangingPunct="1"/>
            <a:r>
              <a:rPr lang="en-US">
                <a:latin typeface="Times New Roman" charset="0"/>
                <a:ea typeface="ＭＳ Ｐゴシック" charset="0"/>
              </a:rPr>
              <a:t>Expert systems</a:t>
            </a:r>
          </a:p>
          <a:p>
            <a:pPr lvl="1" eaLnBrk="1" hangingPunct="1"/>
            <a:r>
              <a:rPr lang="en-US">
                <a:latin typeface="Times New Roman" charset="0"/>
                <a:ea typeface="ＭＳ Ｐゴシック" charset="0"/>
              </a:rPr>
              <a:t>Planning</a:t>
            </a:r>
          </a:p>
          <a:p>
            <a:pPr lvl="1" eaLnBrk="1" hangingPunct="1"/>
            <a:r>
              <a:rPr lang="en-US">
                <a:latin typeface="Times New Roman" charset="0"/>
                <a:ea typeface="ＭＳ Ｐゴシック" charset="0"/>
              </a:rPr>
              <a:t>Learning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KA2: Structuring</a:t>
            </a:r>
          </a:p>
        </p:txBody>
      </p:sp>
      <p:sp>
        <p:nvSpPr>
          <p:cNvPr id="54274" name="Oval 3"/>
          <p:cNvSpPr>
            <a:spLocks noChangeArrowheads="1"/>
          </p:cNvSpPr>
          <p:nvPr/>
        </p:nvSpPr>
        <p:spPr bwMode="auto">
          <a:xfrm>
            <a:off x="1441450" y="561022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Lung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Tumor</a:t>
            </a:r>
          </a:p>
        </p:txBody>
      </p:sp>
      <p:grpSp>
        <p:nvGrpSpPr>
          <p:cNvPr id="54275" name="Group 4"/>
          <p:cNvGrpSpPr>
            <a:grpSpLocks/>
          </p:cNvGrpSpPr>
          <p:nvPr/>
        </p:nvGrpSpPr>
        <p:grpSpPr bwMode="auto">
          <a:xfrm>
            <a:off x="603250" y="3248025"/>
            <a:ext cx="3022600" cy="1231900"/>
            <a:chOff x="380" y="2046"/>
            <a:chExt cx="1904" cy="776"/>
          </a:xfrm>
        </p:grpSpPr>
        <p:sp>
          <p:nvSpPr>
            <p:cNvPr id="54290" name="Oval 5"/>
            <p:cNvSpPr>
              <a:spLocks noChangeArrowheads="1"/>
            </p:cNvSpPr>
            <p:nvPr/>
          </p:nvSpPr>
          <p:spPr bwMode="auto">
            <a:xfrm>
              <a:off x="1484" y="2078"/>
              <a:ext cx="800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>
                  <a:latin typeface="Times New Roman" charset="0"/>
                </a:rPr>
                <a:t>Smoking</a:t>
              </a:r>
            </a:p>
          </p:txBody>
        </p:sp>
        <p:sp>
          <p:nvSpPr>
            <p:cNvPr id="54291" name="Line 6"/>
            <p:cNvSpPr>
              <a:spLocks noChangeShapeType="1"/>
            </p:cNvSpPr>
            <p:nvPr/>
          </p:nvSpPr>
          <p:spPr bwMode="auto">
            <a:xfrm flipH="1">
              <a:off x="1511" y="2528"/>
              <a:ext cx="288" cy="28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2" name="Oval 7"/>
            <p:cNvSpPr>
              <a:spLocks noChangeArrowheads="1"/>
            </p:cNvSpPr>
            <p:nvPr/>
          </p:nvSpPr>
          <p:spPr bwMode="auto">
            <a:xfrm>
              <a:off x="380" y="2046"/>
              <a:ext cx="928" cy="552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>
                  <a:latin typeface="Times New Roman" charset="0"/>
                </a:rPr>
                <a:t>Exposure</a:t>
              </a:r>
            </a:p>
            <a:p>
              <a:pPr algn="ctr" eaLnBrk="0" hangingPunct="0"/>
              <a:r>
                <a:rPr lang="en-US" sz="2400" i="1">
                  <a:latin typeface="Times New Roman" charset="0"/>
                </a:rPr>
                <a:t>to Toxic</a:t>
              </a:r>
            </a:p>
          </p:txBody>
        </p:sp>
        <p:sp>
          <p:nvSpPr>
            <p:cNvPr id="54293" name="Line 8"/>
            <p:cNvSpPr>
              <a:spLocks noChangeShapeType="1"/>
            </p:cNvSpPr>
            <p:nvPr/>
          </p:nvSpPr>
          <p:spPr bwMode="auto">
            <a:xfrm>
              <a:off x="970" y="2577"/>
              <a:ext cx="255" cy="2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4276" name="Group 9"/>
          <p:cNvGrpSpPr>
            <a:grpSpLocks/>
          </p:cNvGrpSpPr>
          <p:nvPr/>
        </p:nvGrpSpPr>
        <p:grpSpPr bwMode="auto">
          <a:xfrm>
            <a:off x="641350" y="2041525"/>
            <a:ext cx="2997200" cy="1346200"/>
            <a:chOff x="404" y="1286"/>
            <a:chExt cx="1888" cy="848"/>
          </a:xfrm>
        </p:grpSpPr>
        <p:sp>
          <p:nvSpPr>
            <p:cNvPr id="54284" name="Oval 10"/>
            <p:cNvSpPr>
              <a:spLocks noChangeArrowheads="1"/>
            </p:cNvSpPr>
            <p:nvPr/>
          </p:nvSpPr>
          <p:spPr bwMode="auto">
            <a:xfrm>
              <a:off x="1492" y="1286"/>
              <a:ext cx="800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>
                  <a:latin typeface="Times New Roman" charset="0"/>
                </a:rPr>
                <a:t>Gender</a:t>
              </a:r>
            </a:p>
          </p:txBody>
        </p:sp>
        <p:sp>
          <p:nvSpPr>
            <p:cNvPr id="54285" name="Oval 11"/>
            <p:cNvSpPr>
              <a:spLocks noChangeArrowheads="1"/>
            </p:cNvSpPr>
            <p:nvPr/>
          </p:nvSpPr>
          <p:spPr bwMode="auto">
            <a:xfrm>
              <a:off x="404" y="1286"/>
              <a:ext cx="800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>
                  <a:latin typeface="Times New Roman" charset="0"/>
                </a:rPr>
                <a:t>Age</a:t>
              </a:r>
            </a:p>
          </p:txBody>
        </p:sp>
        <p:grpSp>
          <p:nvGrpSpPr>
            <p:cNvPr id="54286" name="Group 12"/>
            <p:cNvGrpSpPr>
              <a:grpSpLocks/>
            </p:cNvGrpSpPr>
            <p:nvPr/>
          </p:nvGrpSpPr>
          <p:grpSpPr bwMode="auto">
            <a:xfrm>
              <a:off x="1100" y="1678"/>
              <a:ext cx="784" cy="456"/>
              <a:chOff x="1208" y="1416"/>
              <a:chExt cx="784" cy="456"/>
            </a:xfrm>
          </p:grpSpPr>
          <p:sp>
            <p:nvSpPr>
              <p:cNvPr id="54288" name="Line 13"/>
              <p:cNvSpPr>
                <a:spLocks noChangeShapeType="1"/>
              </p:cNvSpPr>
              <p:nvPr/>
            </p:nvSpPr>
            <p:spPr bwMode="auto">
              <a:xfrm flipH="1">
                <a:off x="1992" y="1488"/>
                <a:ext cx="0" cy="32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9" name="Line 14"/>
              <p:cNvSpPr>
                <a:spLocks noChangeShapeType="1"/>
              </p:cNvSpPr>
              <p:nvPr/>
            </p:nvSpPr>
            <p:spPr bwMode="auto">
              <a:xfrm>
                <a:off x="1208" y="1416"/>
                <a:ext cx="568" cy="45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287" name="Line 15"/>
            <p:cNvSpPr>
              <a:spLocks noChangeShapeType="1"/>
            </p:cNvSpPr>
            <p:nvPr/>
          </p:nvSpPr>
          <p:spPr bwMode="auto">
            <a:xfrm>
              <a:off x="804" y="1734"/>
              <a:ext cx="0" cy="3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277" name="Text Box 17"/>
          <p:cNvSpPr txBox="1">
            <a:spLocks noChangeArrowheads="1"/>
          </p:cNvSpPr>
          <p:nvPr/>
        </p:nvSpPr>
        <p:spPr bwMode="auto">
          <a:xfrm>
            <a:off x="3870325" y="2357438"/>
            <a:ext cx="48831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>
                <a:latin typeface="Times New Roman" charset="0"/>
              </a:rPr>
              <a:t>Network structure corresponding</a:t>
            </a:r>
          </a:p>
          <a:p>
            <a:r>
              <a:rPr lang="en-US" sz="2800">
                <a:latin typeface="Times New Roman" charset="0"/>
              </a:rPr>
              <a:t>to </a:t>
            </a:r>
            <a:r>
              <a:rPr lang="ja-JP" altLang="en-US" sz="2800">
                <a:latin typeface="Times New Roman" charset="0"/>
              </a:rPr>
              <a:t>“</a:t>
            </a:r>
            <a:r>
              <a:rPr lang="en-US" altLang="ja-JP" sz="2800">
                <a:latin typeface="Times New Roman" charset="0"/>
              </a:rPr>
              <a:t>causality</a:t>
            </a:r>
            <a:r>
              <a:rPr lang="ja-JP" altLang="en-US" sz="2800">
                <a:latin typeface="Times New Roman" charset="0"/>
              </a:rPr>
              <a:t>”</a:t>
            </a:r>
            <a:r>
              <a:rPr lang="en-US" altLang="ja-JP" sz="2800">
                <a:latin typeface="Times New Roman" charset="0"/>
              </a:rPr>
              <a:t> is usually good.</a:t>
            </a:r>
            <a:endParaRPr lang="en-US" sz="2800">
              <a:latin typeface="Times New Roman" charset="0"/>
            </a:endParaRPr>
          </a:p>
        </p:txBody>
      </p:sp>
      <p:grpSp>
        <p:nvGrpSpPr>
          <p:cNvPr id="54278" name="Group 18"/>
          <p:cNvGrpSpPr>
            <a:grpSpLocks/>
          </p:cNvGrpSpPr>
          <p:nvPr/>
        </p:nvGrpSpPr>
        <p:grpSpPr bwMode="auto">
          <a:xfrm>
            <a:off x="1619250" y="4341813"/>
            <a:ext cx="2933700" cy="1343025"/>
            <a:chOff x="1020" y="2735"/>
            <a:chExt cx="1848" cy="846"/>
          </a:xfrm>
        </p:grpSpPr>
        <p:sp>
          <p:nvSpPr>
            <p:cNvPr id="54280" name="Oval 19"/>
            <p:cNvSpPr>
              <a:spLocks noChangeArrowheads="1"/>
            </p:cNvSpPr>
            <p:nvPr/>
          </p:nvSpPr>
          <p:spPr bwMode="auto">
            <a:xfrm>
              <a:off x="1020" y="2790"/>
              <a:ext cx="744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>
                  <a:latin typeface="Times New Roman" charset="0"/>
                </a:rPr>
                <a:t>Cancer</a:t>
              </a:r>
            </a:p>
          </p:txBody>
        </p:sp>
        <p:sp>
          <p:nvSpPr>
            <p:cNvPr id="54281" name="Line 20"/>
            <p:cNvSpPr>
              <a:spLocks noChangeShapeType="1"/>
            </p:cNvSpPr>
            <p:nvPr/>
          </p:nvSpPr>
          <p:spPr bwMode="auto">
            <a:xfrm flipH="1">
              <a:off x="1372" y="3246"/>
              <a:ext cx="8" cy="2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2" name="Oval 21"/>
            <p:cNvSpPr>
              <a:spLocks noChangeArrowheads="1"/>
            </p:cNvSpPr>
            <p:nvPr/>
          </p:nvSpPr>
          <p:spPr bwMode="auto">
            <a:xfrm>
              <a:off x="1948" y="2735"/>
              <a:ext cx="920" cy="552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>
                  <a:latin typeface="Times New Roman" charset="0"/>
                </a:rPr>
                <a:t>Genetic</a:t>
              </a:r>
            </a:p>
            <a:p>
              <a:pPr algn="ctr" eaLnBrk="0" hangingPunct="0"/>
              <a:r>
                <a:rPr lang="en-US" sz="2400" i="1">
                  <a:latin typeface="Times New Roman" charset="0"/>
                </a:rPr>
                <a:t>Damage</a:t>
              </a:r>
            </a:p>
          </p:txBody>
        </p:sp>
        <p:sp>
          <p:nvSpPr>
            <p:cNvPr id="54283" name="Line 22"/>
            <p:cNvSpPr>
              <a:spLocks noChangeShapeType="1"/>
            </p:cNvSpPr>
            <p:nvPr/>
          </p:nvSpPr>
          <p:spPr bwMode="auto">
            <a:xfrm flipH="1">
              <a:off x="1641" y="3220"/>
              <a:ext cx="480" cy="3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279" name="Text Box 23"/>
          <p:cNvSpPr txBox="1">
            <a:spLocks noChangeArrowheads="1"/>
          </p:cNvSpPr>
          <p:nvPr/>
        </p:nvSpPr>
        <p:spPr bwMode="auto">
          <a:xfrm>
            <a:off x="3962400" y="5257800"/>
            <a:ext cx="48006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>
                <a:latin typeface="Times New Roman" charset="0"/>
              </a:rPr>
              <a:t>Initially this uses the designer’s</a:t>
            </a:r>
            <a:endParaRPr lang="en-US" altLang="ja-JP" sz="2800">
              <a:latin typeface="Times New Roman" charset="0"/>
            </a:endParaRPr>
          </a:p>
          <a:p>
            <a:r>
              <a:rPr lang="en-US" sz="2800">
                <a:latin typeface="Times New Roman" charset="0"/>
              </a:rPr>
              <a:t>knowledge but can be checked with data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KA3: The Numbers</a:t>
            </a:r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304800" y="3462338"/>
          <a:ext cx="295275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4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462338"/>
                        <a:ext cx="2952750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304800" y="3995738"/>
          <a:ext cx="4240213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5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995738"/>
                        <a:ext cx="4240213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4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5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6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6327" name="Group 8"/>
          <p:cNvGrpSpPr>
            <a:grpSpLocks/>
          </p:cNvGrpSpPr>
          <p:nvPr/>
        </p:nvGrpSpPr>
        <p:grpSpPr bwMode="auto">
          <a:xfrm>
            <a:off x="4724400" y="3581400"/>
            <a:ext cx="4000500" cy="723900"/>
            <a:chOff x="4724400" y="1828800"/>
            <a:chExt cx="4000500" cy="723900"/>
          </a:xfrm>
        </p:grpSpPr>
        <p:sp>
          <p:nvSpPr>
            <p:cNvPr id="56331" name="Oval 3"/>
            <p:cNvSpPr>
              <a:spLocks noChangeArrowheads="1"/>
            </p:cNvSpPr>
            <p:nvPr/>
          </p:nvSpPr>
          <p:spPr bwMode="auto">
            <a:xfrm>
              <a:off x="7543800" y="1828800"/>
              <a:ext cx="1181100" cy="723900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>
                  <a:latin typeface="Times New Roman" charset="0"/>
                </a:rPr>
                <a:t>Cancer</a:t>
              </a:r>
            </a:p>
          </p:txBody>
        </p:sp>
        <p:sp>
          <p:nvSpPr>
            <p:cNvPr id="56332" name="Oval 4"/>
            <p:cNvSpPr>
              <a:spLocks noChangeArrowheads="1"/>
            </p:cNvSpPr>
            <p:nvPr/>
          </p:nvSpPr>
          <p:spPr bwMode="auto">
            <a:xfrm>
              <a:off x="4724400" y="1828800"/>
              <a:ext cx="1270000" cy="723900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>
                  <a:latin typeface="Times New Roman" charset="0"/>
                </a:rPr>
                <a:t>Smoking</a:t>
              </a:r>
              <a:endParaRPr lang="en-US" sz="2400">
                <a:latin typeface="Times New Roman" charset="0"/>
              </a:endParaRPr>
            </a:p>
          </p:txBody>
        </p:sp>
        <p:cxnSp>
          <p:nvCxnSpPr>
            <p:cNvPr id="4" name="Straight Arrow Connector 3"/>
            <p:cNvCxnSpPr>
              <a:stCxn id="56332" idx="6"/>
              <a:endCxn id="56331" idx="2"/>
            </p:cNvCxnSpPr>
            <p:nvPr/>
          </p:nvCxnSpPr>
          <p:spPr>
            <a:xfrm>
              <a:off x="5994400" y="2190750"/>
              <a:ext cx="1549400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4800600"/>
          <a:ext cx="2057400" cy="158496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{775DCB02-9BB8-47FD-8907-85C794F793BA}</a:tableStyleId>
              </a:tblPr>
              <a:tblGrid>
                <a:gridCol w="1028700"/>
                <a:gridCol w="10287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2000" b="1" dirty="0" smtClean="0"/>
                        <a:t>smoking priors</a:t>
                      </a:r>
                      <a:endParaRPr lang="en-US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0.80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light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0.15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heavy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0.05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724400" y="4572000"/>
          <a:ext cx="4191000" cy="210312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{775DCB02-9BB8-47FD-8907-85C794F793BA}</a:tableStyleId>
              </a:tblPr>
              <a:tblGrid>
                <a:gridCol w="1219200"/>
                <a:gridCol w="876300"/>
                <a:gridCol w="1047750"/>
                <a:gridCol w="1047750"/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smoking</a:t>
                      </a:r>
                      <a:endParaRPr lang="en-US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cancer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no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light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heavy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none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0.96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0.88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0.60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benign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0.25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malignant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0.15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6330" name="TextBox 9"/>
          <p:cNvSpPr txBox="1">
            <a:spLocks noChangeArrowheads="1"/>
          </p:cNvSpPr>
          <p:nvPr/>
        </p:nvSpPr>
        <p:spPr bwMode="auto">
          <a:xfrm>
            <a:off x="457200" y="1377950"/>
            <a:ext cx="82296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5425" indent="-2254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2800"/>
              <a:t>For each variable we have a table of probability of its value for values of its parents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/>
              <a:t>For variables w/o parents, we have prior probabilities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60400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KA3: The numbers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68825"/>
            <a:ext cx="8229600" cy="2074863"/>
          </a:xfrm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58371" name="Rectangle 4"/>
          <p:cNvSpPr>
            <a:spLocks noChangeArrowheads="1"/>
          </p:cNvSpPr>
          <p:nvPr/>
        </p:nvSpPr>
        <p:spPr bwMode="auto">
          <a:xfrm>
            <a:off x="457200" y="4419600"/>
            <a:ext cx="77724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>
                <a:latin typeface="Times New Roman" charset="0"/>
              </a:rPr>
              <a:t>Zeros and ones are often enough</a:t>
            </a:r>
          </a:p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>
                <a:latin typeface="Times New Roman" charset="0"/>
              </a:rPr>
              <a:t>Order of magnitude is typical: 10</a:t>
            </a:r>
            <a:r>
              <a:rPr lang="en-US" sz="3200" baseline="30000">
                <a:latin typeface="Times New Roman" charset="0"/>
              </a:rPr>
              <a:t>-9</a:t>
            </a:r>
            <a:r>
              <a:rPr lang="en-US" sz="3200">
                <a:latin typeface="Times New Roman" charset="0"/>
              </a:rPr>
              <a:t> vs 10</a:t>
            </a:r>
            <a:r>
              <a:rPr lang="en-US" sz="3200" baseline="30000">
                <a:latin typeface="Times New Roman" charset="0"/>
              </a:rPr>
              <a:t>-6</a:t>
            </a:r>
          </a:p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>
                <a:latin typeface="Times New Roman" charset="0"/>
              </a:rPr>
              <a:t>Sensitivity analysis can be used to decide accuracy needed</a:t>
            </a:r>
          </a:p>
        </p:txBody>
      </p:sp>
      <p:pic>
        <p:nvPicPr>
          <p:cNvPr id="5837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9800"/>
            <a:ext cx="63754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</p:pic>
      <p:sp>
        <p:nvSpPr>
          <p:cNvPr id="58373" name="Rectangle 6"/>
          <p:cNvSpPr>
            <a:spLocks noChangeArrowheads="1"/>
          </p:cNvSpPr>
          <p:nvPr/>
        </p:nvSpPr>
        <p:spPr bwMode="auto">
          <a:xfrm>
            <a:off x="457200" y="1066800"/>
            <a:ext cx="77724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>
                <a:latin typeface="Times New Roman" charset="0"/>
              </a:rPr>
              <a:t>Second decimal usually doesn’</a:t>
            </a:r>
            <a:r>
              <a:rPr lang="en-US" altLang="ja-JP" sz="3200">
                <a:latin typeface="Times New Roman" charset="0"/>
              </a:rPr>
              <a:t>t matter</a:t>
            </a:r>
            <a:endParaRPr lang="en-US" altLang="ja-JP" sz="3200" baseline="30000">
              <a:latin typeface="Times New Roman" charset="0"/>
            </a:endParaRPr>
          </a:p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>
                <a:latin typeface="Times New Roman" charset="0"/>
              </a:rPr>
              <a:t>Relative probabilities are important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Three kinds of reasoning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/>
              <a:t>BBNs support three main kinds of reasoning:</a:t>
            </a:r>
          </a:p>
          <a:p>
            <a:pPr marL="341313" indent="-233363">
              <a:defRPr/>
            </a:pPr>
            <a:r>
              <a:rPr lang="en-US" b="1" dirty="0" smtClean="0"/>
              <a:t>Predicting</a:t>
            </a:r>
            <a:r>
              <a:rPr lang="en-US" dirty="0" smtClean="0"/>
              <a:t> conditions given predispositions</a:t>
            </a:r>
          </a:p>
          <a:p>
            <a:pPr marL="341313" indent="-233363">
              <a:defRPr/>
            </a:pPr>
            <a:r>
              <a:rPr lang="en-US" b="1" dirty="0" smtClean="0"/>
              <a:t>Diagnosing</a:t>
            </a:r>
            <a:r>
              <a:rPr lang="en-US" dirty="0" smtClean="0"/>
              <a:t> conditions given symptoms (and predisposing)</a:t>
            </a:r>
          </a:p>
          <a:p>
            <a:pPr marL="341313" indent="-233363">
              <a:defRPr/>
            </a:pPr>
            <a:r>
              <a:rPr lang="en-US" b="1" dirty="0" smtClean="0"/>
              <a:t>Explaining</a:t>
            </a:r>
            <a:r>
              <a:rPr lang="en-US" dirty="0" smtClean="0"/>
              <a:t> a condition by one or more predispositions</a:t>
            </a:r>
          </a:p>
          <a:p>
            <a:pPr marL="107950" indent="0">
              <a:buFontTx/>
              <a:buNone/>
              <a:defRPr/>
            </a:pPr>
            <a:r>
              <a:rPr lang="en-US" dirty="0" smtClean="0"/>
              <a:t>To which we can add a fourth:</a:t>
            </a:r>
          </a:p>
          <a:p>
            <a:pPr marL="403225" indent="-295275">
              <a:defRPr/>
            </a:pPr>
            <a:r>
              <a:rPr lang="en-US" b="1" dirty="0" smtClean="0"/>
              <a:t>Deciding</a:t>
            </a:r>
            <a:r>
              <a:rPr lang="en-US" dirty="0" smtClean="0"/>
              <a:t> on an action based on probabilities of the conditions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28700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Predictive Inference</a:t>
            </a:r>
          </a:p>
        </p:txBody>
      </p:sp>
      <p:sp>
        <p:nvSpPr>
          <p:cNvPr id="61442" name="Text Box 3"/>
          <p:cNvSpPr txBox="1">
            <a:spLocks noChangeArrowheads="1"/>
          </p:cNvSpPr>
          <p:nvPr/>
        </p:nvSpPr>
        <p:spPr bwMode="auto">
          <a:xfrm>
            <a:off x="4035425" y="2101850"/>
            <a:ext cx="48815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>
                <a:latin typeface="Times New Roman" charset="0"/>
              </a:rPr>
              <a:t>How likely are </a:t>
            </a:r>
            <a:r>
              <a:rPr lang="en-US" sz="3200">
                <a:solidFill>
                  <a:srgbClr val="FF0000"/>
                </a:solidFill>
                <a:latin typeface="Times New Roman" charset="0"/>
              </a:rPr>
              <a:t>elderly males</a:t>
            </a:r>
            <a:endParaRPr lang="en-US" sz="3200">
              <a:latin typeface="Times New Roman" charset="0"/>
            </a:endParaRPr>
          </a:p>
          <a:p>
            <a:r>
              <a:rPr lang="en-US" sz="3200">
                <a:latin typeface="Times New Roman" charset="0"/>
              </a:rPr>
              <a:t>to get </a:t>
            </a:r>
            <a:r>
              <a:rPr lang="en-US" sz="3200">
                <a:solidFill>
                  <a:schemeClr val="accent2"/>
                </a:solidFill>
                <a:latin typeface="Times New Roman" charset="0"/>
              </a:rPr>
              <a:t>malignant cancer</a:t>
            </a:r>
            <a:r>
              <a:rPr lang="en-US" sz="3200">
                <a:latin typeface="Times New Roman" charset="0"/>
              </a:rPr>
              <a:t>?</a:t>
            </a:r>
            <a:endParaRPr lang="en-US">
              <a:latin typeface="Times New Roman" charset="0"/>
            </a:endParaRPr>
          </a:p>
        </p:txBody>
      </p:sp>
      <p:sp>
        <p:nvSpPr>
          <p:cNvPr id="61443" name="Text Box 4"/>
          <p:cNvSpPr txBox="1">
            <a:spLocks noChangeArrowheads="1"/>
          </p:cNvSpPr>
          <p:nvPr/>
        </p:nvSpPr>
        <p:spPr bwMode="auto">
          <a:xfrm>
            <a:off x="2773363" y="3895725"/>
            <a:ext cx="69294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>
                <a:latin typeface="Times New Roman" charset="0"/>
              </a:rPr>
              <a:t>P(</a:t>
            </a:r>
            <a:r>
              <a:rPr lang="en-US" sz="2800" i="1">
                <a:solidFill>
                  <a:schemeClr val="accent2"/>
                </a:solidFill>
                <a:latin typeface="Times New Roman" charset="0"/>
              </a:rPr>
              <a:t>C=malignant</a:t>
            </a:r>
            <a:r>
              <a:rPr lang="en-US" sz="2800" i="1">
                <a:solidFill>
                  <a:schemeClr val="hlink"/>
                </a:solidFill>
                <a:latin typeface="Times New Roman" charset="0"/>
              </a:rPr>
              <a:t> </a:t>
            </a:r>
            <a:r>
              <a:rPr lang="en-US" sz="2800" i="1">
                <a:latin typeface="Times New Roman" charset="0"/>
              </a:rPr>
              <a:t>| </a:t>
            </a:r>
            <a:r>
              <a:rPr lang="en-US" sz="2800" i="1">
                <a:solidFill>
                  <a:srgbClr val="FF0000"/>
                </a:solidFill>
                <a:latin typeface="Times New Roman" charset="0"/>
              </a:rPr>
              <a:t>Age&gt;60, Gender=male</a:t>
            </a:r>
            <a:r>
              <a:rPr lang="en-US" sz="2800" i="1">
                <a:latin typeface="Times New Roman" charset="0"/>
              </a:rPr>
              <a:t>)</a:t>
            </a:r>
          </a:p>
        </p:txBody>
      </p:sp>
      <p:sp>
        <p:nvSpPr>
          <p:cNvPr id="61444" name="Oval 5"/>
          <p:cNvSpPr>
            <a:spLocks noChangeArrowheads="1"/>
          </p:cNvSpPr>
          <p:nvPr/>
        </p:nvSpPr>
        <p:spPr bwMode="auto">
          <a:xfrm>
            <a:off x="2030413" y="2744788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Smoking</a:t>
            </a:r>
          </a:p>
        </p:txBody>
      </p:sp>
      <p:sp>
        <p:nvSpPr>
          <p:cNvPr id="61445" name="Oval 6"/>
          <p:cNvSpPr>
            <a:spLocks noChangeArrowheads="1"/>
          </p:cNvSpPr>
          <p:nvPr/>
        </p:nvSpPr>
        <p:spPr bwMode="auto">
          <a:xfrm>
            <a:off x="2055813" y="15128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Gender</a:t>
            </a:r>
          </a:p>
        </p:txBody>
      </p:sp>
      <p:sp>
        <p:nvSpPr>
          <p:cNvPr id="61446" name="Oval 7"/>
          <p:cNvSpPr>
            <a:spLocks noChangeArrowheads="1"/>
          </p:cNvSpPr>
          <p:nvPr/>
        </p:nvSpPr>
        <p:spPr bwMode="auto">
          <a:xfrm>
            <a:off x="328613" y="15128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Age</a:t>
            </a:r>
          </a:p>
        </p:txBody>
      </p:sp>
      <p:sp>
        <p:nvSpPr>
          <p:cNvPr id="61447" name="Line 8"/>
          <p:cNvSpPr>
            <a:spLocks noChangeShapeType="1"/>
          </p:cNvSpPr>
          <p:nvPr/>
        </p:nvSpPr>
        <p:spPr bwMode="auto">
          <a:xfrm flipH="1">
            <a:off x="2678113" y="2249488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8" name="Line 9"/>
          <p:cNvSpPr>
            <a:spLocks noChangeShapeType="1"/>
          </p:cNvSpPr>
          <p:nvPr/>
        </p:nvSpPr>
        <p:spPr bwMode="auto">
          <a:xfrm>
            <a:off x="1433513" y="2135188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9" name="Oval 10"/>
          <p:cNvSpPr>
            <a:spLocks noChangeArrowheads="1"/>
          </p:cNvSpPr>
          <p:nvPr/>
        </p:nvSpPr>
        <p:spPr bwMode="auto">
          <a:xfrm>
            <a:off x="1306513" y="3900488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Cancer</a:t>
            </a:r>
          </a:p>
        </p:txBody>
      </p:sp>
      <p:sp>
        <p:nvSpPr>
          <p:cNvPr id="61450" name="Line 11"/>
          <p:cNvSpPr>
            <a:spLocks noChangeShapeType="1"/>
          </p:cNvSpPr>
          <p:nvPr/>
        </p:nvSpPr>
        <p:spPr bwMode="auto">
          <a:xfrm flipH="1">
            <a:off x="2163763" y="3487738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2"/>
          <p:cNvSpPr>
            <a:spLocks noChangeShapeType="1"/>
          </p:cNvSpPr>
          <p:nvPr/>
        </p:nvSpPr>
        <p:spPr bwMode="auto">
          <a:xfrm>
            <a:off x="2233613" y="4586288"/>
            <a:ext cx="450850" cy="509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3"/>
          <p:cNvSpPr>
            <a:spLocks noChangeShapeType="1"/>
          </p:cNvSpPr>
          <p:nvPr/>
        </p:nvSpPr>
        <p:spPr bwMode="auto">
          <a:xfrm flipH="1">
            <a:off x="1090613" y="4522788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Oval 14"/>
          <p:cNvSpPr>
            <a:spLocks noChangeArrowheads="1"/>
          </p:cNvSpPr>
          <p:nvPr/>
        </p:nvSpPr>
        <p:spPr bwMode="auto">
          <a:xfrm>
            <a:off x="1878013" y="5106988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Lung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Tumor</a:t>
            </a:r>
          </a:p>
        </p:txBody>
      </p:sp>
      <p:sp>
        <p:nvSpPr>
          <p:cNvPr id="61454" name="Oval 15"/>
          <p:cNvSpPr>
            <a:spLocks noChangeArrowheads="1"/>
          </p:cNvSpPr>
          <p:nvPr/>
        </p:nvSpPr>
        <p:spPr bwMode="auto">
          <a:xfrm>
            <a:off x="227013" y="4979988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Serum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Calcium</a:t>
            </a:r>
          </a:p>
        </p:txBody>
      </p:sp>
      <p:sp>
        <p:nvSpPr>
          <p:cNvPr id="61455" name="Oval 16"/>
          <p:cNvSpPr>
            <a:spLocks noChangeArrowheads="1"/>
          </p:cNvSpPr>
          <p:nvPr/>
        </p:nvSpPr>
        <p:spPr bwMode="auto">
          <a:xfrm>
            <a:off x="277813" y="2719388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Exposure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to Toxics</a:t>
            </a:r>
          </a:p>
        </p:txBody>
      </p:sp>
      <p:sp>
        <p:nvSpPr>
          <p:cNvPr id="61456" name="Line 17"/>
          <p:cNvSpPr>
            <a:spLocks noChangeShapeType="1"/>
          </p:cNvSpPr>
          <p:nvPr/>
        </p:nvSpPr>
        <p:spPr bwMode="auto">
          <a:xfrm>
            <a:off x="1243013" y="3544888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8"/>
          <p:cNvSpPr>
            <a:spLocks noChangeShapeType="1"/>
          </p:cNvSpPr>
          <p:nvPr/>
        </p:nvSpPr>
        <p:spPr bwMode="auto">
          <a:xfrm>
            <a:off x="963613" y="2224088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9"/>
          <p:cNvSpPr>
            <a:spLocks noChangeShapeType="1"/>
          </p:cNvSpPr>
          <p:nvPr/>
        </p:nvSpPr>
        <p:spPr bwMode="auto">
          <a:xfrm flipH="1">
            <a:off x="1331913" y="2109788"/>
            <a:ext cx="87630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19100"/>
            <a:ext cx="8686800" cy="814388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Predictive and diagnostic combined</a:t>
            </a:r>
          </a:p>
        </p:txBody>
      </p:sp>
      <p:sp>
        <p:nvSpPr>
          <p:cNvPr id="63490" name="Text Box 3"/>
          <p:cNvSpPr txBox="1">
            <a:spLocks noChangeArrowheads="1"/>
          </p:cNvSpPr>
          <p:nvPr/>
        </p:nvSpPr>
        <p:spPr bwMode="auto">
          <a:xfrm>
            <a:off x="4311650" y="1500188"/>
            <a:ext cx="4341813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>
                <a:latin typeface="Times New Roman" charset="0"/>
              </a:rPr>
              <a:t>How likely is an </a:t>
            </a:r>
            <a:r>
              <a:rPr lang="en-US" sz="3200">
                <a:solidFill>
                  <a:srgbClr val="FF0000"/>
                </a:solidFill>
                <a:latin typeface="Times New Roman" charset="0"/>
              </a:rPr>
              <a:t>elderly male</a:t>
            </a:r>
            <a:r>
              <a:rPr lang="en-US" sz="3200">
                <a:latin typeface="Times New Roman" charset="0"/>
              </a:rPr>
              <a:t> patient with high </a:t>
            </a:r>
            <a:r>
              <a:rPr lang="en-US" sz="3200">
                <a:solidFill>
                  <a:srgbClr val="FF0000"/>
                </a:solidFill>
                <a:latin typeface="Times New Roman" charset="0"/>
              </a:rPr>
              <a:t>Serum Calcium</a:t>
            </a:r>
            <a:r>
              <a:rPr lang="en-US" sz="3200">
                <a:solidFill>
                  <a:schemeClr val="accent1"/>
                </a:solidFill>
                <a:latin typeface="Times New Roman" charset="0"/>
              </a:rPr>
              <a:t> </a:t>
            </a:r>
            <a:r>
              <a:rPr lang="en-US" sz="3200">
                <a:latin typeface="Times New Roman" charset="0"/>
              </a:rPr>
              <a:t>to have </a:t>
            </a:r>
            <a:r>
              <a:rPr lang="en-US" sz="3200">
                <a:solidFill>
                  <a:schemeClr val="accent2"/>
                </a:solidFill>
                <a:latin typeface="Times New Roman" charset="0"/>
              </a:rPr>
              <a:t>malignant cancer</a:t>
            </a:r>
            <a:r>
              <a:rPr lang="en-US" sz="3200">
                <a:latin typeface="Times New Roman" charset="0"/>
              </a:rPr>
              <a:t>?</a:t>
            </a:r>
            <a:endParaRPr lang="en-US">
              <a:latin typeface="Times New Roman" charset="0"/>
            </a:endParaRPr>
          </a:p>
        </p:txBody>
      </p:sp>
      <p:sp>
        <p:nvSpPr>
          <p:cNvPr id="63491" name="Text Box 4"/>
          <p:cNvSpPr txBox="1">
            <a:spLocks noChangeArrowheads="1"/>
          </p:cNvSpPr>
          <p:nvPr/>
        </p:nvSpPr>
        <p:spPr bwMode="auto">
          <a:xfrm>
            <a:off x="2803525" y="3894138"/>
            <a:ext cx="617061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>
                <a:latin typeface="Times New Roman" charset="0"/>
              </a:rPr>
              <a:t>P(</a:t>
            </a:r>
            <a:r>
              <a:rPr lang="en-US" sz="2800" i="1">
                <a:solidFill>
                  <a:schemeClr val="accent2"/>
                </a:solidFill>
                <a:latin typeface="Times New Roman" charset="0"/>
              </a:rPr>
              <a:t>C=malignant</a:t>
            </a:r>
            <a:r>
              <a:rPr lang="en-US" sz="2800" i="1">
                <a:solidFill>
                  <a:schemeClr val="hlink"/>
                </a:solidFill>
                <a:latin typeface="Times New Roman" charset="0"/>
              </a:rPr>
              <a:t> </a:t>
            </a:r>
            <a:r>
              <a:rPr lang="en-US" sz="2800" i="1">
                <a:latin typeface="Times New Roman" charset="0"/>
              </a:rPr>
              <a:t>| </a:t>
            </a:r>
            <a:r>
              <a:rPr lang="en-US" sz="2800" i="1">
                <a:solidFill>
                  <a:srgbClr val="FF0000"/>
                </a:solidFill>
                <a:latin typeface="Times New Roman" charset="0"/>
              </a:rPr>
              <a:t>Age&gt;60, </a:t>
            </a:r>
          </a:p>
          <a:p>
            <a:r>
              <a:rPr lang="en-US" sz="2800" i="1">
                <a:solidFill>
                  <a:srgbClr val="FF0000"/>
                </a:solidFill>
                <a:latin typeface="Times New Roman" charset="0"/>
              </a:rPr>
              <a:t>   Gender= male, Serum Calcium  = high</a:t>
            </a:r>
            <a:r>
              <a:rPr lang="en-US" sz="2800" i="1">
                <a:latin typeface="Times New Roman" charset="0"/>
              </a:rPr>
              <a:t>)</a:t>
            </a:r>
          </a:p>
        </p:txBody>
      </p:sp>
      <p:sp>
        <p:nvSpPr>
          <p:cNvPr id="63492" name="Oval 5"/>
          <p:cNvSpPr>
            <a:spLocks noChangeArrowheads="1"/>
          </p:cNvSpPr>
          <p:nvPr/>
        </p:nvSpPr>
        <p:spPr bwMode="auto">
          <a:xfrm>
            <a:off x="2120900" y="2693988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Smoking</a:t>
            </a:r>
          </a:p>
        </p:txBody>
      </p:sp>
      <p:sp>
        <p:nvSpPr>
          <p:cNvPr id="63493" name="Oval 6"/>
          <p:cNvSpPr>
            <a:spLocks noChangeArrowheads="1"/>
          </p:cNvSpPr>
          <p:nvPr/>
        </p:nvSpPr>
        <p:spPr bwMode="auto">
          <a:xfrm>
            <a:off x="2146300" y="14620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Gender</a:t>
            </a:r>
          </a:p>
        </p:txBody>
      </p:sp>
      <p:sp>
        <p:nvSpPr>
          <p:cNvPr id="63494" name="Oval 7"/>
          <p:cNvSpPr>
            <a:spLocks noChangeArrowheads="1"/>
          </p:cNvSpPr>
          <p:nvPr/>
        </p:nvSpPr>
        <p:spPr bwMode="auto">
          <a:xfrm>
            <a:off x="419100" y="14620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Age</a:t>
            </a:r>
          </a:p>
        </p:txBody>
      </p:sp>
      <p:sp>
        <p:nvSpPr>
          <p:cNvPr id="63495" name="Line 8"/>
          <p:cNvSpPr>
            <a:spLocks noChangeShapeType="1"/>
          </p:cNvSpPr>
          <p:nvPr/>
        </p:nvSpPr>
        <p:spPr bwMode="auto">
          <a:xfrm flipH="1">
            <a:off x="2768600" y="2198688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6" name="Line 9"/>
          <p:cNvSpPr>
            <a:spLocks noChangeShapeType="1"/>
          </p:cNvSpPr>
          <p:nvPr/>
        </p:nvSpPr>
        <p:spPr bwMode="auto">
          <a:xfrm>
            <a:off x="1524000" y="2084388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Oval 10"/>
          <p:cNvSpPr>
            <a:spLocks noChangeArrowheads="1"/>
          </p:cNvSpPr>
          <p:nvPr/>
        </p:nvSpPr>
        <p:spPr bwMode="auto">
          <a:xfrm>
            <a:off x="1397000" y="3849688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Cancer</a:t>
            </a:r>
          </a:p>
        </p:txBody>
      </p:sp>
      <p:sp>
        <p:nvSpPr>
          <p:cNvPr id="63498" name="Line 11"/>
          <p:cNvSpPr>
            <a:spLocks noChangeShapeType="1"/>
          </p:cNvSpPr>
          <p:nvPr/>
        </p:nvSpPr>
        <p:spPr bwMode="auto">
          <a:xfrm flipH="1">
            <a:off x="2254250" y="3436938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Line 12"/>
          <p:cNvSpPr>
            <a:spLocks noChangeShapeType="1"/>
          </p:cNvSpPr>
          <p:nvPr/>
        </p:nvSpPr>
        <p:spPr bwMode="auto">
          <a:xfrm>
            <a:off x="2324100" y="4535488"/>
            <a:ext cx="450850" cy="509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0" name="Line 13"/>
          <p:cNvSpPr>
            <a:spLocks noChangeShapeType="1"/>
          </p:cNvSpPr>
          <p:nvPr/>
        </p:nvSpPr>
        <p:spPr bwMode="auto">
          <a:xfrm flipH="1">
            <a:off x="1181100" y="4471988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1" name="Oval 14"/>
          <p:cNvSpPr>
            <a:spLocks noChangeArrowheads="1"/>
          </p:cNvSpPr>
          <p:nvPr/>
        </p:nvSpPr>
        <p:spPr bwMode="auto">
          <a:xfrm>
            <a:off x="1968500" y="5056188"/>
            <a:ext cx="1498600" cy="7366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Lung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Tumor</a:t>
            </a:r>
          </a:p>
        </p:txBody>
      </p:sp>
      <p:sp>
        <p:nvSpPr>
          <p:cNvPr id="63502" name="Oval 15"/>
          <p:cNvSpPr>
            <a:spLocks noChangeArrowheads="1"/>
          </p:cNvSpPr>
          <p:nvPr/>
        </p:nvSpPr>
        <p:spPr bwMode="auto">
          <a:xfrm>
            <a:off x="317500" y="4929188"/>
            <a:ext cx="1422400" cy="8255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Serum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Calcium</a:t>
            </a:r>
          </a:p>
        </p:txBody>
      </p:sp>
      <p:sp>
        <p:nvSpPr>
          <p:cNvPr id="63503" name="Oval 16"/>
          <p:cNvSpPr>
            <a:spLocks noChangeArrowheads="1"/>
          </p:cNvSpPr>
          <p:nvPr/>
        </p:nvSpPr>
        <p:spPr bwMode="auto">
          <a:xfrm>
            <a:off x="368300" y="2668588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Exposure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to Toxics</a:t>
            </a:r>
          </a:p>
        </p:txBody>
      </p:sp>
      <p:sp>
        <p:nvSpPr>
          <p:cNvPr id="63504" name="Line 17"/>
          <p:cNvSpPr>
            <a:spLocks noChangeShapeType="1"/>
          </p:cNvSpPr>
          <p:nvPr/>
        </p:nvSpPr>
        <p:spPr bwMode="auto">
          <a:xfrm>
            <a:off x="1333500" y="3494088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5" name="Line 18"/>
          <p:cNvSpPr>
            <a:spLocks noChangeShapeType="1"/>
          </p:cNvSpPr>
          <p:nvPr/>
        </p:nvSpPr>
        <p:spPr bwMode="auto">
          <a:xfrm>
            <a:off x="1054100" y="2173288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6" name="Line 19"/>
          <p:cNvSpPr>
            <a:spLocks noChangeShapeType="1"/>
          </p:cNvSpPr>
          <p:nvPr/>
        </p:nvSpPr>
        <p:spPr bwMode="auto">
          <a:xfrm flipH="1">
            <a:off x="1422400" y="2058988"/>
            <a:ext cx="87630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Explaining away</a:t>
            </a:r>
          </a:p>
        </p:txBody>
      </p:sp>
      <p:sp>
        <p:nvSpPr>
          <p:cNvPr id="65538" name="Oval 3"/>
          <p:cNvSpPr>
            <a:spLocks noChangeArrowheads="1"/>
          </p:cNvSpPr>
          <p:nvPr/>
        </p:nvSpPr>
        <p:spPr bwMode="auto">
          <a:xfrm>
            <a:off x="2376488" y="2959100"/>
            <a:ext cx="12700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Smoking</a:t>
            </a:r>
          </a:p>
        </p:txBody>
      </p:sp>
      <p:sp>
        <p:nvSpPr>
          <p:cNvPr id="65539" name="Oval 4"/>
          <p:cNvSpPr>
            <a:spLocks noChangeArrowheads="1"/>
          </p:cNvSpPr>
          <p:nvPr/>
        </p:nvSpPr>
        <p:spPr bwMode="auto">
          <a:xfrm>
            <a:off x="2408238" y="17272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Gender</a:t>
            </a:r>
          </a:p>
        </p:txBody>
      </p:sp>
      <p:sp>
        <p:nvSpPr>
          <p:cNvPr id="65540" name="Oval 5"/>
          <p:cNvSpPr>
            <a:spLocks noChangeArrowheads="1"/>
          </p:cNvSpPr>
          <p:nvPr/>
        </p:nvSpPr>
        <p:spPr bwMode="auto">
          <a:xfrm>
            <a:off x="681038" y="17272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Age</a:t>
            </a:r>
          </a:p>
        </p:txBody>
      </p:sp>
      <p:sp>
        <p:nvSpPr>
          <p:cNvPr id="65541" name="Line 6"/>
          <p:cNvSpPr>
            <a:spLocks noChangeShapeType="1"/>
          </p:cNvSpPr>
          <p:nvPr/>
        </p:nvSpPr>
        <p:spPr bwMode="auto">
          <a:xfrm flipH="1">
            <a:off x="3030538" y="2463800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Line 7"/>
          <p:cNvSpPr>
            <a:spLocks noChangeShapeType="1"/>
          </p:cNvSpPr>
          <p:nvPr/>
        </p:nvSpPr>
        <p:spPr bwMode="auto">
          <a:xfrm>
            <a:off x="1785938" y="2349500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Oval 8"/>
          <p:cNvSpPr>
            <a:spLocks noChangeArrowheads="1"/>
          </p:cNvSpPr>
          <p:nvPr/>
        </p:nvSpPr>
        <p:spPr bwMode="auto">
          <a:xfrm>
            <a:off x="1658938" y="41148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Cancer</a:t>
            </a:r>
          </a:p>
        </p:txBody>
      </p:sp>
      <p:sp>
        <p:nvSpPr>
          <p:cNvPr id="65544" name="Line 9"/>
          <p:cNvSpPr>
            <a:spLocks noChangeShapeType="1"/>
          </p:cNvSpPr>
          <p:nvPr/>
        </p:nvSpPr>
        <p:spPr bwMode="auto">
          <a:xfrm flipH="1">
            <a:off x="2516188" y="3702050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5" name="Line 10"/>
          <p:cNvSpPr>
            <a:spLocks noChangeShapeType="1"/>
          </p:cNvSpPr>
          <p:nvPr/>
        </p:nvSpPr>
        <p:spPr bwMode="auto">
          <a:xfrm>
            <a:off x="2586038" y="4800600"/>
            <a:ext cx="450850" cy="50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Line 11"/>
          <p:cNvSpPr>
            <a:spLocks noChangeShapeType="1"/>
          </p:cNvSpPr>
          <p:nvPr/>
        </p:nvSpPr>
        <p:spPr bwMode="auto">
          <a:xfrm flipH="1">
            <a:off x="1443038" y="4737100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7" name="Oval 12"/>
          <p:cNvSpPr>
            <a:spLocks noChangeArrowheads="1"/>
          </p:cNvSpPr>
          <p:nvPr/>
        </p:nvSpPr>
        <p:spPr bwMode="auto">
          <a:xfrm>
            <a:off x="2230438" y="5321300"/>
            <a:ext cx="1498600" cy="7366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Lung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Tumor</a:t>
            </a:r>
          </a:p>
        </p:txBody>
      </p:sp>
      <p:sp>
        <p:nvSpPr>
          <p:cNvPr id="65548" name="Oval 13"/>
          <p:cNvSpPr>
            <a:spLocks noChangeArrowheads="1"/>
          </p:cNvSpPr>
          <p:nvPr/>
        </p:nvSpPr>
        <p:spPr bwMode="auto">
          <a:xfrm>
            <a:off x="579438" y="5194300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Serum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Calcium</a:t>
            </a:r>
          </a:p>
        </p:txBody>
      </p:sp>
      <p:sp>
        <p:nvSpPr>
          <p:cNvPr id="65549" name="Oval 14"/>
          <p:cNvSpPr>
            <a:spLocks noChangeArrowheads="1"/>
          </p:cNvSpPr>
          <p:nvPr/>
        </p:nvSpPr>
        <p:spPr bwMode="auto">
          <a:xfrm>
            <a:off x="630238" y="2933700"/>
            <a:ext cx="1371600" cy="876300"/>
          </a:xfrm>
          <a:prstGeom prst="ellipse">
            <a:avLst/>
          </a:prstGeom>
          <a:solidFill>
            <a:srgbClr val="33CC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Exposure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to Toxics</a:t>
            </a:r>
          </a:p>
        </p:txBody>
      </p:sp>
      <p:sp>
        <p:nvSpPr>
          <p:cNvPr id="65550" name="Line 15"/>
          <p:cNvSpPr>
            <a:spLocks noChangeShapeType="1"/>
          </p:cNvSpPr>
          <p:nvPr/>
        </p:nvSpPr>
        <p:spPr bwMode="auto">
          <a:xfrm>
            <a:off x="1595438" y="375920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1" name="Line 16"/>
          <p:cNvSpPr>
            <a:spLocks noChangeShapeType="1"/>
          </p:cNvSpPr>
          <p:nvPr/>
        </p:nvSpPr>
        <p:spPr bwMode="auto">
          <a:xfrm>
            <a:off x="1316038" y="2438400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2" name="Line 17"/>
          <p:cNvSpPr>
            <a:spLocks noChangeShapeType="1"/>
          </p:cNvSpPr>
          <p:nvPr/>
        </p:nvSpPr>
        <p:spPr bwMode="auto">
          <a:xfrm flipH="1">
            <a:off x="1684338" y="2324100"/>
            <a:ext cx="87630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3" name="Rectangle 18"/>
          <p:cNvSpPr>
            <a:spLocks noGrp="1" noChangeArrowheads="1"/>
          </p:cNvSpPr>
          <p:nvPr>
            <p:ph type="body" sz="half" idx="2"/>
          </p:nvPr>
        </p:nvSpPr>
        <p:spPr>
          <a:xfrm>
            <a:off x="4160838" y="1863725"/>
            <a:ext cx="4362450" cy="1946275"/>
          </a:xfrm>
        </p:spPr>
        <p:txBody>
          <a:bodyPr/>
          <a:lstStyle/>
          <a:p>
            <a:pPr eaLnBrk="1" hangingPunct="1"/>
            <a:r>
              <a:rPr lang="en-US" sz="2800">
                <a:latin typeface="Times New Roman" charset="0"/>
              </a:rPr>
              <a:t>If we see a </a:t>
            </a:r>
            <a:r>
              <a:rPr lang="en-US" sz="2800">
                <a:solidFill>
                  <a:srgbClr val="FF0000"/>
                </a:solidFill>
                <a:latin typeface="Times New Roman" charset="0"/>
              </a:rPr>
              <a:t>lung tumor</a:t>
            </a:r>
            <a:r>
              <a:rPr lang="en-US" sz="2800">
                <a:latin typeface="Times New Roman" charset="0"/>
              </a:rPr>
              <a:t>, the probability of </a:t>
            </a:r>
            <a:r>
              <a:rPr lang="en-US" sz="2800">
                <a:solidFill>
                  <a:schemeClr val="accent2"/>
                </a:solidFill>
                <a:latin typeface="Times New Roman" charset="0"/>
              </a:rPr>
              <a:t>heavy smoking</a:t>
            </a:r>
            <a:r>
              <a:rPr lang="en-US" sz="2800">
                <a:latin typeface="Times New Roman" charset="0"/>
              </a:rPr>
              <a:t> and of </a:t>
            </a:r>
            <a:r>
              <a:rPr lang="en-US" sz="2800">
                <a:solidFill>
                  <a:schemeClr val="accent2"/>
                </a:solidFill>
                <a:latin typeface="Times New Roman" charset="0"/>
              </a:rPr>
              <a:t>exposure to toxics</a:t>
            </a:r>
            <a:r>
              <a:rPr lang="en-US" sz="2800">
                <a:latin typeface="Times New Roman" charset="0"/>
              </a:rPr>
              <a:t> both go up</a:t>
            </a:r>
          </a:p>
        </p:txBody>
      </p:sp>
      <p:sp>
        <p:nvSpPr>
          <p:cNvPr id="65554" name="Rectangle 19"/>
          <p:cNvSpPr>
            <a:spLocks noChangeArrowheads="1"/>
          </p:cNvSpPr>
          <p:nvPr/>
        </p:nvSpPr>
        <p:spPr bwMode="auto">
          <a:xfrm>
            <a:off x="4462463" y="606425"/>
            <a:ext cx="4295775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27013" indent="-227013">
              <a:spcBef>
                <a:spcPct val="20000"/>
              </a:spcBef>
              <a:buFontTx/>
              <a:buChar char="•"/>
            </a:pPr>
            <a:endParaRPr lang="en-US" sz="2800">
              <a:latin typeface="Times New Roman" charset="0"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376488" y="2957513"/>
            <a:ext cx="6165850" cy="3154362"/>
            <a:chOff x="1497" y="1863"/>
            <a:chExt cx="3884" cy="1987"/>
          </a:xfrm>
        </p:grpSpPr>
        <p:sp>
          <p:nvSpPr>
            <p:cNvPr id="65556" name="Rectangle 21"/>
            <p:cNvSpPr>
              <a:spLocks noChangeArrowheads="1"/>
            </p:cNvSpPr>
            <p:nvPr/>
          </p:nvSpPr>
          <p:spPr bwMode="auto">
            <a:xfrm>
              <a:off x="2675" y="2633"/>
              <a:ext cx="2706" cy="1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227013" indent="-227013">
                <a:spcBef>
                  <a:spcPct val="20000"/>
                </a:spcBef>
                <a:buFontTx/>
                <a:buChar char="•"/>
              </a:pPr>
              <a:r>
                <a:rPr lang="en-US" sz="2800">
                  <a:latin typeface="Times New Roman" charset="0"/>
                </a:rPr>
                <a:t>If we then observe </a:t>
              </a:r>
              <a:r>
                <a:rPr lang="en-US" sz="2800">
                  <a:solidFill>
                    <a:srgbClr val="FF0000"/>
                  </a:solidFill>
                  <a:latin typeface="Times New Roman" charset="0"/>
                </a:rPr>
                <a:t>heavy smoking</a:t>
              </a:r>
              <a:r>
                <a:rPr lang="en-US" sz="2800">
                  <a:latin typeface="Times New Roman" charset="0"/>
                </a:rPr>
                <a:t>, the probability of </a:t>
              </a:r>
              <a:r>
                <a:rPr lang="en-US" sz="2800">
                  <a:solidFill>
                    <a:schemeClr val="accent2"/>
                  </a:solidFill>
                  <a:latin typeface="Times New Roman" charset="0"/>
                </a:rPr>
                <a:t>exposure to toxics</a:t>
              </a:r>
              <a:r>
                <a:rPr lang="en-US" sz="2800">
                  <a:latin typeface="Times New Roman" charset="0"/>
                </a:rPr>
                <a:t> goes back down</a:t>
              </a:r>
            </a:p>
          </p:txBody>
        </p:sp>
        <p:sp>
          <p:nvSpPr>
            <p:cNvPr id="65557" name="Oval 22"/>
            <p:cNvSpPr>
              <a:spLocks noChangeArrowheads="1"/>
            </p:cNvSpPr>
            <p:nvPr/>
          </p:nvSpPr>
          <p:spPr bwMode="auto">
            <a:xfrm>
              <a:off x="1497" y="1863"/>
              <a:ext cx="800" cy="456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>
                  <a:latin typeface="Times New Roman" charset="0"/>
                </a:rPr>
                <a:t>Smoking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Decision making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657350"/>
            <a:ext cx="8115300" cy="4895850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A decision is a medical domain might be a choice of treatment (e.g., radiation or chemotherapy)</a:t>
            </a:r>
          </a:p>
          <a:p>
            <a:pPr eaLnBrk="1" hangingPunct="1"/>
            <a:r>
              <a:rPr lang="en-US">
                <a:latin typeface="Times New Roman" charset="0"/>
              </a:rPr>
              <a:t>Decisions should be made to maximize expected utility</a:t>
            </a:r>
          </a:p>
          <a:p>
            <a:pPr eaLnBrk="1" hangingPunct="1"/>
            <a:r>
              <a:rPr lang="en-US">
                <a:latin typeface="Times New Roman" charset="0"/>
              </a:rPr>
              <a:t>View decision making in terms of</a:t>
            </a:r>
          </a:p>
          <a:p>
            <a:pPr lvl="1" eaLnBrk="1" hangingPunct="1"/>
            <a:r>
              <a:rPr lang="en-US">
                <a:latin typeface="Times New Roman" charset="0"/>
                <a:ea typeface="ＭＳ Ｐゴシック" charset="0"/>
              </a:rPr>
              <a:t>Beliefs/Uncertainties</a:t>
            </a:r>
          </a:p>
          <a:p>
            <a:pPr lvl="1" eaLnBrk="1" hangingPunct="1"/>
            <a:r>
              <a:rPr lang="en-US">
                <a:latin typeface="Times New Roman" charset="0"/>
                <a:ea typeface="ＭＳ Ｐゴシック" charset="0"/>
              </a:rPr>
              <a:t>Alternatives/Decisions</a:t>
            </a:r>
          </a:p>
          <a:p>
            <a:pPr lvl="1" eaLnBrk="1" hangingPunct="1"/>
            <a:r>
              <a:rPr lang="en-US">
                <a:latin typeface="Times New Roman" charset="0"/>
                <a:ea typeface="ＭＳ Ｐゴシック" charset="0"/>
              </a:rPr>
              <a:t>Objectives/Utilities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214313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>
                <a:latin typeface="Times New Roman" charset="0"/>
              </a:rPr>
              <a:t>A Decision Problem</a:t>
            </a:r>
          </a:p>
        </p:txBody>
      </p:sp>
      <p:sp>
        <p:nvSpPr>
          <p:cNvPr id="69634" name="Text Box 3"/>
          <p:cNvSpPr txBox="1">
            <a:spLocks noChangeArrowheads="1"/>
          </p:cNvSpPr>
          <p:nvPr/>
        </p:nvSpPr>
        <p:spPr bwMode="auto">
          <a:xfrm>
            <a:off x="1066800" y="2057400"/>
            <a:ext cx="69691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>
                <a:latin typeface="Times New Roman" charset="0"/>
              </a:rPr>
              <a:t>Should I have my party inside or outside?</a:t>
            </a:r>
          </a:p>
        </p:txBody>
      </p:sp>
      <p:grpSp>
        <p:nvGrpSpPr>
          <p:cNvPr id="69635" name="Group 4"/>
          <p:cNvGrpSpPr>
            <a:grpSpLocks/>
          </p:cNvGrpSpPr>
          <p:nvPr/>
        </p:nvGrpSpPr>
        <p:grpSpPr bwMode="auto">
          <a:xfrm>
            <a:off x="2422525" y="3200400"/>
            <a:ext cx="4740275" cy="3286125"/>
            <a:chOff x="1524" y="1556"/>
            <a:chExt cx="2986" cy="2070"/>
          </a:xfrm>
        </p:grpSpPr>
        <p:sp>
          <p:nvSpPr>
            <p:cNvPr id="69637" name="Rectangle 5"/>
            <p:cNvSpPr>
              <a:spLocks noChangeArrowheads="1"/>
            </p:cNvSpPr>
            <p:nvPr/>
          </p:nvSpPr>
          <p:spPr bwMode="auto">
            <a:xfrm>
              <a:off x="1524" y="2601"/>
              <a:ext cx="145" cy="163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38" name="Line 6"/>
            <p:cNvSpPr>
              <a:spLocks noChangeShapeType="1"/>
            </p:cNvSpPr>
            <p:nvPr/>
          </p:nvSpPr>
          <p:spPr bwMode="auto">
            <a:xfrm>
              <a:off x="1665" y="2764"/>
              <a:ext cx="158" cy="4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39" name="Line 7"/>
            <p:cNvSpPr>
              <a:spLocks noChangeShapeType="1"/>
            </p:cNvSpPr>
            <p:nvPr/>
          </p:nvSpPr>
          <p:spPr bwMode="auto">
            <a:xfrm flipV="1">
              <a:off x="1834" y="3228"/>
              <a:ext cx="6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0" name="Line 8"/>
            <p:cNvSpPr>
              <a:spLocks noChangeShapeType="1"/>
            </p:cNvSpPr>
            <p:nvPr/>
          </p:nvSpPr>
          <p:spPr bwMode="auto">
            <a:xfrm flipV="1">
              <a:off x="1668" y="2135"/>
              <a:ext cx="178" cy="4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1" name="Line 9"/>
            <p:cNvSpPr>
              <a:spLocks noChangeShapeType="1"/>
            </p:cNvSpPr>
            <p:nvPr/>
          </p:nvSpPr>
          <p:spPr bwMode="auto">
            <a:xfrm>
              <a:off x="1844" y="2142"/>
              <a:ext cx="64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2" name="Text Box 10"/>
            <p:cNvSpPr txBox="1">
              <a:spLocks noChangeArrowheads="1"/>
            </p:cNvSpPr>
            <p:nvPr/>
          </p:nvSpPr>
          <p:spPr bwMode="auto">
            <a:xfrm>
              <a:off x="1842" y="1847"/>
              <a:ext cx="3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i="1">
                  <a:latin typeface="Times New Roman" charset="0"/>
                </a:rPr>
                <a:t>in</a:t>
              </a:r>
            </a:p>
          </p:txBody>
        </p:sp>
        <p:sp>
          <p:nvSpPr>
            <p:cNvPr id="69643" name="Text Box 11"/>
            <p:cNvSpPr txBox="1">
              <a:spLocks noChangeArrowheads="1"/>
            </p:cNvSpPr>
            <p:nvPr/>
          </p:nvSpPr>
          <p:spPr bwMode="auto">
            <a:xfrm>
              <a:off x="1878" y="2928"/>
              <a:ext cx="4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i="1">
                  <a:latin typeface="Times New Roman" charset="0"/>
                </a:rPr>
                <a:t>out</a:t>
              </a:r>
            </a:p>
          </p:txBody>
        </p:sp>
        <p:sp>
          <p:nvSpPr>
            <p:cNvPr id="69644" name="Rectangle 12"/>
            <p:cNvSpPr>
              <a:spLocks noChangeArrowheads="1"/>
            </p:cNvSpPr>
            <p:nvPr/>
          </p:nvSpPr>
          <p:spPr bwMode="auto">
            <a:xfrm>
              <a:off x="3521" y="1585"/>
              <a:ext cx="71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>
                  <a:latin typeface="Times New Roman" charset="0"/>
                </a:rPr>
                <a:t>Regret</a:t>
              </a:r>
            </a:p>
          </p:txBody>
        </p:sp>
        <p:sp>
          <p:nvSpPr>
            <p:cNvPr id="69645" name="Rectangle 13"/>
            <p:cNvSpPr>
              <a:spLocks noChangeArrowheads="1"/>
            </p:cNvSpPr>
            <p:nvPr/>
          </p:nvSpPr>
          <p:spPr bwMode="auto">
            <a:xfrm>
              <a:off x="3529" y="2184"/>
              <a:ext cx="8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>
                  <a:latin typeface="Times New Roman" charset="0"/>
                </a:rPr>
                <a:t>Relieved</a:t>
              </a:r>
            </a:p>
          </p:txBody>
        </p:sp>
        <p:sp>
          <p:nvSpPr>
            <p:cNvPr id="69646" name="Rectangle 14"/>
            <p:cNvSpPr>
              <a:spLocks noChangeArrowheads="1"/>
            </p:cNvSpPr>
            <p:nvPr/>
          </p:nvSpPr>
          <p:spPr bwMode="auto">
            <a:xfrm>
              <a:off x="3495" y="2699"/>
              <a:ext cx="83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>
                  <a:latin typeface="Times New Roman" charset="0"/>
                </a:rPr>
                <a:t>Perfect!</a:t>
              </a:r>
            </a:p>
          </p:txBody>
        </p:sp>
        <p:sp>
          <p:nvSpPr>
            <p:cNvPr id="69647" name="Rectangle 15"/>
            <p:cNvSpPr>
              <a:spLocks noChangeArrowheads="1"/>
            </p:cNvSpPr>
            <p:nvPr/>
          </p:nvSpPr>
          <p:spPr bwMode="auto">
            <a:xfrm>
              <a:off x="3580" y="3273"/>
              <a:ext cx="93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>
                  <a:latin typeface="Times New Roman" charset="0"/>
                </a:rPr>
                <a:t>Disaster </a:t>
              </a:r>
            </a:p>
          </p:txBody>
        </p:sp>
        <p:grpSp>
          <p:nvGrpSpPr>
            <p:cNvPr id="69648" name="Group 16"/>
            <p:cNvGrpSpPr>
              <a:grpSpLocks/>
            </p:cNvGrpSpPr>
            <p:nvPr/>
          </p:nvGrpSpPr>
          <p:grpSpPr bwMode="auto">
            <a:xfrm>
              <a:off x="2390" y="1556"/>
              <a:ext cx="1065" cy="1000"/>
              <a:chOff x="2390" y="1556"/>
              <a:chExt cx="1065" cy="1000"/>
            </a:xfrm>
          </p:grpSpPr>
          <p:sp>
            <p:nvSpPr>
              <p:cNvPr id="69659" name="Line 17"/>
              <p:cNvSpPr>
                <a:spLocks noChangeShapeType="1"/>
              </p:cNvSpPr>
              <p:nvPr/>
            </p:nvSpPr>
            <p:spPr bwMode="auto">
              <a:xfrm>
                <a:off x="2633" y="2236"/>
                <a:ext cx="184" cy="22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0" name="Line 18"/>
              <p:cNvSpPr>
                <a:spLocks noChangeShapeType="1"/>
              </p:cNvSpPr>
              <p:nvPr/>
            </p:nvSpPr>
            <p:spPr bwMode="auto">
              <a:xfrm flipV="1">
                <a:off x="2821" y="2459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1" name="Line 19"/>
              <p:cNvSpPr>
                <a:spLocks noChangeShapeType="1"/>
              </p:cNvSpPr>
              <p:nvPr/>
            </p:nvSpPr>
            <p:spPr bwMode="auto">
              <a:xfrm flipV="1">
                <a:off x="2626" y="1837"/>
                <a:ext cx="159" cy="22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2" name="Line 20"/>
              <p:cNvSpPr>
                <a:spLocks noChangeShapeType="1"/>
              </p:cNvSpPr>
              <p:nvPr/>
            </p:nvSpPr>
            <p:spPr bwMode="auto">
              <a:xfrm>
                <a:off x="2789" y="1843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3" name="Oval 21"/>
              <p:cNvSpPr>
                <a:spLocks noChangeArrowheads="1"/>
              </p:cNvSpPr>
              <p:nvPr/>
            </p:nvSpPr>
            <p:spPr bwMode="auto">
              <a:xfrm>
                <a:off x="2492" y="2062"/>
                <a:ext cx="172" cy="180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4" name="Text Box 22"/>
              <p:cNvSpPr txBox="1">
                <a:spLocks noChangeArrowheads="1"/>
              </p:cNvSpPr>
              <p:nvPr/>
            </p:nvSpPr>
            <p:spPr bwMode="auto">
              <a:xfrm>
                <a:off x="2847" y="1556"/>
                <a:ext cx="6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>
                    <a:latin typeface="Times New Roman" charset="0"/>
                  </a:rPr>
                  <a:t>dry</a:t>
                </a:r>
              </a:p>
            </p:txBody>
          </p:sp>
          <p:sp>
            <p:nvSpPr>
              <p:cNvPr id="69665" name="Text Box 23"/>
              <p:cNvSpPr txBox="1">
                <a:spLocks noChangeArrowheads="1"/>
              </p:cNvSpPr>
              <p:nvPr/>
            </p:nvSpPr>
            <p:spPr bwMode="auto">
              <a:xfrm>
                <a:off x="2916" y="2184"/>
                <a:ext cx="50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>
                    <a:latin typeface="Times New Roman" charset="0"/>
                  </a:rPr>
                  <a:t>wet</a:t>
                </a:r>
              </a:p>
            </p:txBody>
          </p:sp>
          <p:sp>
            <p:nvSpPr>
              <p:cNvPr id="69666" name="Rectangle 24"/>
              <p:cNvSpPr>
                <a:spLocks noChangeArrowheads="1"/>
              </p:cNvSpPr>
              <p:nvPr/>
            </p:nvSpPr>
            <p:spPr bwMode="auto">
              <a:xfrm>
                <a:off x="2390" y="1754"/>
                <a:ext cx="45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endParaRPr lang="en-US" sz="2400" i="1">
                  <a:latin typeface="Times New Roman" charset="0"/>
                </a:endParaRPr>
              </a:p>
            </p:txBody>
          </p:sp>
          <p:sp>
            <p:nvSpPr>
              <p:cNvPr id="69667" name="Rectangle 25"/>
              <p:cNvSpPr>
                <a:spLocks noChangeArrowheads="1"/>
              </p:cNvSpPr>
              <p:nvPr/>
            </p:nvSpPr>
            <p:spPr bwMode="auto">
              <a:xfrm>
                <a:off x="2398" y="2268"/>
                <a:ext cx="1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sz="2400" i="1">
                  <a:latin typeface="Times New Roman" charset="0"/>
                </a:endParaRPr>
              </a:p>
            </p:txBody>
          </p:sp>
        </p:grpSp>
        <p:grpSp>
          <p:nvGrpSpPr>
            <p:cNvPr id="69649" name="Group 26"/>
            <p:cNvGrpSpPr>
              <a:grpSpLocks/>
            </p:cNvGrpSpPr>
            <p:nvPr/>
          </p:nvGrpSpPr>
          <p:grpSpPr bwMode="auto">
            <a:xfrm>
              <a:off x="2377" y="2626"/>
              <a:ext cx="1065" cy="1000"/>
              <a:chOff x="2390" y="1556"/>
              <a:chExt cx="1065" cy="1000"/>
            </a:xfrm>
          </p:grpSpPr>
          <p:sp>
            <p:nvSpPr>
              <p:cNvPr id="69650" name="Line 27"/>
              <p:cNvSpPr>
                <a:spLocks noChangeShapeType="1"/>
              </p:cNvSpPr>
              <p:nvPr/>
            </p:nvSpPr>
            <p:spPr bwMode="auto">
              <a:xfrm>
                <a:off x="2633" y="2236"/>
                <a:ext cx="184" cy="22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1" name="Line 28"/>
              <p:cNvSpPr>
                <a:spLocks noChangeShapeType="1"/>
              </p:cNvSpPr>
              <p:nvPr/>
            </p:nvSpPr>
            <p:spPr bwMode="auto">
              <a:xfrm flipV="1">
                <a:off x="2821" y="2459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2" name="Line 29"/>
              <p:cNvSpPr>
                <a:spLocks noChangeShapeType="1"/>
              </p:cNvSpPr>
              <p:nvPr/>
            </p:nvSpPr>
            <p:spPr bwMode="auto">
              <a:xfrm flipV="1">
                <a:off x="2626" y="1837"/>
                <a:ext cx="159" cy="22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3" name="Line 30"/>
              <p:cNvSpPr>
                <a:spLocks noChangeShapeType="1"/>
              </p:cNvSpPr>
              <p:nvPr/>
            </p:nvSpPr>
            <p:spPr bwMode="auto">
              <a:xfrm>
                <a:off x="2789" y="1843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4" name="Oval 31"/>
              <p:cNvSpPr>
                <a:spLocks noChangeArrowheads="1"/>
              </p:cNvSpPr>
              <p:nvPr/>
            </p:nvSpPr>
            <p:spPr bwMode="auto">
              <a:xfrm>
                <a:off x="2492" y="2062"/>
                <a:ext cx="172" cy="180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5" name="Text Box 32"/>
              <p:cNvSpPr txBox="1">
                <a:spLocks noChangeArrowheads="1"/>
              </p:cNvSpPr>
              <p:nvPr/>
            </p:nvSpPr>
            <p:spPr bwMode="auto">
              <a:xfrm>
                <a:off x="2847" y="1556"/>
                <a:ext cx="6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>
                    <a:latin typeface="Times New Roman" charset="0"/>
                  </a:rPr>
                  <a:t>dry</a:t>
                </a:r>
              </a:p>
            </p:txBody>
          </p:sp>
          <p:sp>
            <p:nvSpPr>
              <p:cNvPr id="69656" name="Text Box 33"/>
              <p:cNvSpPr txBox="1">
                <a:spLocks noChangeArrowheads="1"/>
              </p:cNvSpPr>
              <p:nvPr/>
            </p:nvSpPr>
            <p:spPr bwMode="auto">
              <a:xfrm>
                <a:off x="2916" y="2184"/>
                <a:ext cx="50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>
                    <a:latin typeface="Times New Roman" charset="0"/>
                  </a:rPr>
                  <a:t>wet</a:t>
                </a:r>
              </a:p>
            </p:txBody>
          </p:sp>
          <p:sp>
            <p:nvSpPr>
              <p:cNvPr id="69657" name="Rectangle 34"/>
              <p:cNvSpPr>
                <a:spLocks noChangeArrowheads="1"/>
              </p:cNvSpPr>
              <p:nvPr/>
            </p:nvSpPr>
            <p:spPr bwMode="auto">
              <a:xfrm>
                <a:off x="2390" y="1754"/>
                <a:ext cx="45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endParaRPr lang="en-US" sz="2400" i="1">
                  <a:latin typeface="Times New Roman" charset="0"/>
                </a:endParaRPr>
              </a:p>
            </p:txBody>
          </p:sp>
          <p:sp>
            <p:nvSpPr>
              <p:cNvPr id="69658" name="Rectangle 35"/>
              <p:cNvSpPr>
                <a:spLocks noChangeArrowheads="1"/>
              </p:cNvSpPr>
              <p:nvPr/>
            </p:nvSpPr>
            <p:spPr bwMode="auto">
              <a:xfrm>
                <a:off x="2398" y="2268"/>
                <a:ext cx="1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sz="2400" i="1">
                  <a:latin typeface="Times New Roman" charset="0"/>
                </a:endParaRPr>
              </a:p>
            </p:txBody>
          </p:sp>
        </p:grpSp>
      </p:grpSp>
      <p:pic>
        <p:nvPicPr>
          <p:cNvPr id="6963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28600"/>
            <a:ext cx="23495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Value Function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0080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>
                <a:latin typeface="Times New Roman" charset="0"/>
              </a:rPr>
              <a:t>A numerical score over all possible states of the world allows BBN to be used to make decisions</a:t>
            </a:r>
          </a:p>
        </p:txBody>
      </p:sp>
      <p:graphicFrame>
        <p:nvGraphicFramePr>
          <p:cNvPr id="71683" name="Object 2"/>
          <p:cNvGraphicFramePr>
            <a:graphicFrameLocks noChangeAspect="1"/>
          </p:cNvGraphicFramePr>
          <p:nvPr/>
        </p:nvGraphicFramePr>
        <p:xfrm>
          <a:off x="1752600" y="3352800"/>
          <a:ext cx="5867400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4" name="Document" r:id="rId5" imgW="5867400" imgH="2705100" progId="Word.Document.8">
                  <p:embed/>
                </p:oleObj>
              </mc:Choice>
              <mc:Fallback>
                <p:oleObj name="Document" r:id="rId5" imgW="5867400" imgH="270510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352800"/>
                        <a:ext cx="5867400" cy="269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BBN Definition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AKA Bayesian Network, Bayes Net</a:t>
            </a:r>
          </a:p>
          <a:p>
            <a:r>
              <a:rPr lang="en-US">
                <a:latin typeface="Times New Roman" charset="0"/>
              </a:rPr>
              <a:t>A graphical model (as a DAG) of probabilistic relationships among a set of random variables</a:t>
            </a:r>
          </a:p>
          <a:p>
            <a:r>
              <a:rPr lang="en-US">
                <a:latin typeface="Times New Roman" charset="0"/>
              </a:rPr>
              <a:t>Links represent direct influence of one variable on another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3886200"/>
            <a:ext cx="5229225" cy="295592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/>
        </p:spPr>
      </p:pic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96200" y="6248400"/>
            <a:ext cx="1108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hlinkClick r:id="rId3"/>
              </a:rPr>
              <a:t>source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Two software tools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800600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  <a:hlinkClick r:id="rId2"/>
              </a:rPr>
              <a:t>Netica</a:t>
            </a:r>
            <a:r>
              <a:rPr lang="en-US">
                <a:latin typeface="Times New Roman" charset="0"/>
              </a:rPr>
              <a:t>: Windows app for working with Bayes-ian belief networks and influence diagrams</a:t>
            </a:r>
          </a:p>
          <a:p>
            <a:pPr lvl="1" eaLnBrk="1" hangingPunct="1"/>
            <a:r>
              <a:rPr lang="en-US">
                <a:latin typeface="Times New Roman" charset="0"/>
                <a:ea typeface="ＭＳ Ｐゴシック" charset="0"/>
              </a:rPr>
              <a:t>A commercial product but free for small networks</a:t>
            </a:r>
          </a:p>
          <a:p>
            <a:pPr lvl="1" eaLnBrk="1" hangingPunct="1"/>
            <a:r>
              <a:rPr lang="en-US">
                <a:latin typeface="Times New Roman" charset="0"/>
                <a:ea typeface="ＭＳ Ｐゴシック" charset="0"/>
              </a:rPr>
              <a:t>Includes a graphical editor, compiler, inference engine, etc.</a:t>
            </a:r>
          </a:p>
          <a:p>
            <a:pPr eaLnBrk="1" hangingPunct="1"/>
            <a:r>
              <a:rPr lang="en-US">
                <a:latin typeface="Times New Roman" charset="0"/>
                <a:hlinkClick r:id="rId3"/>
              </a:rPr>
              <a:t>Samiam</a:t>
            </a:r>
            <a:r>
              <a:rPr lang="en-US">
                <a:latin typeface="Times New Roman" charset="0"/>
              </a:rPr>
              <a:t>: Java system for modeling and reasoning with Bayesian networks</a:t>
            </a:r>
          </a:p>
          <a:p>
            <a:pPr lvl="1" eaLnBrk="1" hangingPunct="1"/>
            <a:r>
              <a:rPr lang="en-US">
                <a:latin typeface="Times New Roman" charset="0"/>
                <a:ea typeface="ＭＳ Ｐゴシック" charset="0"/>
              </a:rPr>
              <a:t>Includes a GUI and reasoning engine</a:t>
            </a:r>
          </a:p>
          <a:p>
            <a:pPr lvl="1" eaLnBrk="1" hangingPunct="1"/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pic>
        <p:nvPicPr>
          <p:cNvPr id="7475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pic>
        <p:nvPicPr>
          <p:cNvPr id="7680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4" name="Rectangle 5"/>
          <p:cNvSpPr>
            <a:spLocks noChangeArrowheads="1"/>
          </p:cNvSpPr>
          <p:nvPr/>
        </p:nvSpPr>
        <p:spPr bwMode="auto">
          <a:xfrm>
            <a:off x="-228600" y="1295400"/>
            <a:ext cx="86106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05" name="Text Box 6"/>
          <p:cNvSpPr txBox="1">
            <a:spLocks noChangeArrowheads="1"/>
          </p:cNvSpPr>
          <p:nvPr/>
        </p:nvSpPr>
        <p:spPr bwMode="auto">
          <a:xfrm>
            <a:off x="1447800" y="685800"/>
            <a:ext cx="58737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Predispositions or causes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pic>
        <p:nvPicPr>
          <p:cNvPr id="7885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2" name="Rectangle 5"/>
          <p:cNvSpPr>
            <a:spLocks noChangeArrowheads="1"/>
          </p:cNvSpPr>
          <p:nvPr/>
        </p:nvSpPr>
        <p:spPr bwMode="auto">
          <a:xfrm>
            <a:off x="-304800" y="2705100"/>
            <a:ext cx="94488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Text Box 7"/>
          <p:cNvSpPr txBox="1">
            <a:spLocks noChangeArrowheads="1"/>
          </p:cNvSpPr>
          <p:nvPr/>
        </p:nvSpPr>
        <p:spPr bwMode="auto">
          <a:xfrm>
            <a:off x="1965325" y="1981200"/>
            <a:ext cx="52133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Conditions or diseases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pic>
        <p:nvPicPr>
          <p:cNvPr id="8089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0" name="Rectangle 5"/>
          <p:cNvSpPr>
            <a:spLocks noChangeArrowheads="1"/>
          </p:cNvSpPr>
          <p:nvPr/>
        </p:nvSpPr>
        <p:spPr bwMode="auto">
          <a:xfrm>
            <a:off x="1219200" y="3886200"/>
            <a:ext cx="40386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01" name="Text Box 6"/>
          <p:cNvSpPr txBox="1">
            <a:spLocks noChangeArrowheads="1"/>
          </p:cNvSpPr>
          <p:nvPr/>
        </p:nvSpPr>
        <p:spPr bwMode="auto">
          <a:xfrm>
            <a:off x="1339850" y="3168650"/>
            <a:ext cx="37655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Functional Node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pic>
        <p:nvPicPr>
          <p:cNvPr id="8294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8" name="Rectangle 5"/>
          <p:cNvSpPr>
            <a:spLocks noChangeArrowheads="1"/>
          </p:cNvSpPr>
          <p:nvPr/>
        </p:nvSpPr>
        <p:spPr bwMode="auto">
          <a:xfrm>
            <a:off x="-304800" y="5257800"/>
            <a:ext cx="71628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9" name="Text Box 6"/>
          <p:cNvSpPr txBox="1">
            <a:spLocks noChangeArrowheads="1"/>
          </p:cNvSpPr>
          <p:nvPr/>
        </p:nvSpPr>
        <p:spPr bwMode="auto">
          <a:xfrm>
            <a:off x="914400" y="4572000"/>
            <a:ext cx="47053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Symptoms or effects</a:t>
            </a:r>
          </a:p>
        </p:txBody>
      </p:sp>
      <p:sp>
        <p:nvSpPr>
          <p:cNvPr id="82950" name="TextBox 8"/>
          <p:cNvSpPr txBox="1">
            <a:spLocks noChangeArrowheads="1"/>
          </p:cNvSpPr>
          <p:nvPr/>
        </p:nvSpPr>
        <p:spPr bwMode="auto">
          <a:xfrm>
            <a:off x="7086600" y="5638800"/>
            <a:ext cx="152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FF0000"/>
                </a:solidFill>
              </a:rPr>
              <a:t>Dyspnea is shortness of breath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000">
                <a:latin typeface="Times New Roman" charset="0"/>
              </a:rPr>
              <a:t>Decision Making with BBNs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Today’s weather forecast might be either sunny, cloudy or rainy</a:t>
            </a:r>
          </a:p>
          <a:p>
            <a:r>
              <a:rPr lang="en-US">
                <a:latin typeface="Times New Roman" charset="0"/>
              </a:rPr>
              <a:t>Should you take an umbrella when you leave?</a:t>
            </a:r>
          </a:p>
          <a:p>
            <a:r>
              <a:rPr lang="en-US">
                <a:latin typeface="Times New Roman" charset="0"/>
              </a:rPr>
              <a:t>Your decision depends only on the forecast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The forecast “depends on” the actual weather</a:t>
            </a:r>
          </a:p>
          <a:p>
            <a:r>
              <a:rPr lang="en-US">
                <a:latin typeface="Times New Roman" charset="0"/>
              </a:rPr>
              <a:t>Your satisfaction depends on your decision and the weather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Assign a utility to each of four situations: (rain|no rain) x (umbrella, no umbrella)</a:t>
            </a:r>
          </a:p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000">
                <a:latin typeface="Times New Roman" charset="0"/>
              </a:rPr>
              <a:t>Decision Making with BBNs</a:t>
            </a:r>
          </a:p>
        </p:txBody>
      </p:sp>
      <p:sp>
        <p:nvSpPr>
          <p:cNvPr id="86018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Extend the BBN framework to include two new kinds of nodes: Decision and Utility</a:t>
            </a:r>
          </a:p>
          <a:p>
            <a:r>
              <a:rPr lang="en-US">
                <a:latin typeface="Times New Roman" charset="0"/>
              </a:rPr>
              <a:t>A</a:t>
            </a:r>
            <a:r>
              <a:rPr lang="en-US" b="1">
                <a:latin typeface="Times New Roman" charset="0"/>
              </a:rPr>
              <a:t> Decision</a:t>
            </a:r>
            <a:r>
              <a:rPr lang="en-US">
                <a:latin typeface="Times New Roman" charset="0"/>
              </a:rPr>
              <a:t> node computes the expected utility of a decision given its parent(s), e.g., forecast, an a valuation</a:t>
            </a:r>
          </a:p>
          <a:p>
            <a:r>
              <a:rPr lang="en-US">
                <a:latin typeface="Times New Roman" charset="0"/>
              </a:rPr>
              <a:t>A </a:t>
            </a:r>
            <a:r>
              <a:rPr lang="en-US" b="1">
                <a:latin typeface="Times New Roman" charset="0"/>
              </a:rPr>
              <a:t>Utility</a:t>
            </a:r>
            <a:r>
              <a:rPr lang="en-US">
                <a:latin typeface="Times New Roman" charset="0"/>
              </a:rPr>
              <a:t> node computes a utility value given its parents, e.g. a decision and weather</a:t>
            </a:r>
          </a:p>
          <a:p>
            <a:pPr marL="566738" lvl="2" indent="-227013"/>
            <a:r>
              <a:rPr lang="en-US">
                <a:latin typeface="Times New Roman" charset="0"/>
                <a:ea typeface="ＭＳ Ｐゴシック" charset="0"/>
              </a:rPr>
              <a:t>We can assign a utility to each of four situations: (rain|no rain) x (umbrella, no umbrella)</a:t>
            </a:r>
          </a:p>
          <a:p>
            <a:pPr marL="566738" lvl="2" indent="-227013"/>
            <a:r>
              <a:rPr lang="en-US">
                <a:latin typeface="Times New Roman" charset="0"/>
                <a:ea typeface="ＭＳ Ｐゴシック" charset="0"/>
              </a:rPr>
              <a:t>The value assigned to each is probably subjective</a:t>
            </a:r>
          </a:p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pic>
        <p:nvPicPr>
          <p:cNvPr id="8704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pic>
        <p:nvPicPr>
          <p:cNvPr id="8806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Recall Bayes Rule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001713" y="1600200"/>
          <a:ext cx="707548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4" imgW="2603500" imgH="203200" progId="Equation.3">
                  <p:embed/>
                </p:oleObj>
              </mc:Choice>
              <mc:Fallback>
                <p:oleObj name="Equation" r:id="rId4" imgW="26035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1600200"/>
                        <a:ext cx="7075487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2432050" y="3165475"/>
            <a:ext cx="4584700" cy="11985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08" name="Object 3"/>
          <p:cNvGraphicFramePr>
            <a:graphicFrameLocks noChangeAspect="1"/>
          </p:cNvGraphicFramePr>
          <p:nvPr/>
        </p:nvGraphicFramePr>
        <p:xfrm>
          <a:off x="2509838" y="3194050"/>
          <a:ext cx="4451350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6" imgW="1638300" imgH="419100" progId="Equation.3">
                  <p:embed/>
                </p:oleObj>
              </mc:Choice>
              <mc:Fallback>
                <p:oleObj name="Equation" r:id="rId6" imgW="16383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9838" y="3194050"/>
                        <a:ext cx="4451350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1524000" y="4876800"/>
            <a:ext cx="60198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/>
              <a:t>Note the symmetry: we can compute the probability of a hypothesis given its evidence and vice versa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pic>
        <p:nvPicPr>
          <p:cNvPr id="8909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2" name="Oval 5"/>
          <p:cNvSpPr>
            <a:spLocks noChangeArrowheads="1"/>
          </p:cNvSpPr>
          <p:nvPr/>
        </p:nvSpPr>
        <p:spPr bwMode="auto">
          <a:xfrm>
            <a:off x="2362200" y="2438400"/>
            <a:ext cx="1905000" cy="990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3" name="Oval 6"/>
          <p:cNvSpPr>
            <a:spLocks noChangeArrowheads="1"/>
          </p:cNvSpPr>
          <p:nvPr/>
        </p:nvSpPr>
        <p:spPr bwMode="auto">
          <a:xfrm>
            <a:off x="2057400" y="4267200"/>
            <a:ext cx="16002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pic>
        <p:nvPicPr>
          <p:cNvPr id="9011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6" name="Oval 5"/>
          <p:cNvSpPr>
            <a:spLocks noChangeArrowheads="1"/>
          </p:cNvSpPr>
          <p:nvPr/>
        </p:nvSpPr>
        <p:spPr bwMode="auto">
          <a:xfrm>
            <a:off x="2362200" y="2743200"/>
            <a:ext cx="1905000" cy="990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17" name="Oval 6"/>
          <p:cNvSpPr>
            <a:spLocks noChangeArrowheads="1"/>
          </p:cNvSpPr>
          <p:nvPr/>
        </p:nvSpPr>
        <p:spPr bwMode="auto">
          <a:xfrm>
            <a:off x="2057400" y="4267200"/>
            <a:ext cx="16002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pic>
        <p:nvPicPr>
          <p:cNvPr id="9113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40" name="Oval 5"/>
          <p:cNvSpPr>
            <a:spLocks noChangeArrowheads="1"/>
          </p:cNvSpPr>
          <p:nvPr/>
        </p:nvSpPr>
        <p:spPr bwMode="auto">
          <a:xfrm>
            <a:off x="2362200" y="2933700"/>
            <a:ext cx="1905000" cy="990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1" name="Oval 6"/>
          <p:cNvSpPr>
            <a:spLocks noChangeArrowheads="1"/>
          </p:cNvSpPr>
          <p:nvPr/>
        </p:nvSpPr>
        <p:spPr bwMode="auto">
          <a:xfrm>
            <a:off x="2133600" y="4343400"/>
            <a:ext cx="16002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Simple Bayesian Network</a:t>
            </a:r>
          </a:p>
        </p:txBody>
      </p:sp>
      <p:sp>
        <p:nvSpPr>
          <p:cNvPr id="23554" name="Oval 3"/>
          <p:cNvSpPr>
            <a:spLocks noChangeArrowheads="1"/>
          </p:cNvSpPr>
          <p:nvPr/>
        </p:nvSpPr>
        <p:spPr bwMode="auto">
          <a:xfrm>
            <a:off x="6604000" y="18288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Cancer</a:t>
            </a:r>
          </a:p>
        </p:txBody>
      </p:sp>
      <p:sp>
        <p:nvSpPr>
          <p:cNvPr id="23555" name="Oval 4"/>
          <p:cNvSpPr>
            <a:spLocks noChangeArrowheads="1"/>
          </p:cNvSpPr>
          <p:nvPr/>
        </p:nvSpPr>
        <p:spPr bwMode="auto">
          <a:xfrm>
            <a:off x="3352800" y="18034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Smoking</a:t>
            </a:r>
            <a:endParaRPr lang="en-US" sz="2400">
              <a:latin typeface="Times New Roman" charset="0"/>
            </a:endParaRP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4648200" y="2159000"/>
            <a:ext cx="19304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57" name="Object 2"/>
          <p:cNvGraphicFramePr>
            <a:graphicFrameLocks noChangeAspect="1"/>
          </p:cNvGraphicFramePr>
          <p:nvPr/>
        </p:nvGraphicFramePr>
        <p:xfrm>
          <a:off x="339725" y="1882775"/>
          <a:ext cx="29527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95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1882775"/>
                        <a:ext cx="295275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3"/>
          <p:cNvGraphicFramePr>
            <a:graphicFrameLocks noChangeAspect="1"/>
          </p:cNvGraphicFramePr>
          <p:nvPr/>
        </p:nvGraphicFramePr>
        <p:xfrm>
          <a:off x="4687888" y="2720975"/>
          <a:ext cx="424021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96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2720975"/>
                        <a:ext cx="424021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59" name="Group 8"/>
          <p:cNvGrpSpPr>
            <a:grpSpLocks/>
          </p:cNvGrpSpPr>
          <p:nvPr/>
        </p:nvGrpSpPr>
        <p:grpSpPr bwMode="auto">
          <a:xfrm>
            <a:off x="685800" y="2679700"/>
            <a:ext cx="3078163" cy="1497013"/>
            <a:chOff x="770" y="1656"/>
            <a:chExt cx="1939" cy="943"/>
          </a:xfrm>
        </p:grpSpPr>
        <p:sp>
          <p:nvSpPr>
            <p:cNvPr id="23652" name="Rectangle 9"/>
            <p:cNvSpPr>
              <a:spLocks noChangeArrowheads="1"/>
            </p:cNvSpPr>
            <p:nvPr/>
          </p:nvSpPr>
          <p:spPr bwMode="auto">
            <a:xfrm>
              <a:off x="818" y="1679"/>
              <a:ext cx="241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>
                  <a:solidFill>
                    <a:schemeClr val="tx2"/>
                  </a:solidFill>
                  <a:latin typeface="Times New Roman" charset="0"/>
                </a:rPr>
                <a:t>P(</a:t>
              </a:r>
              <a:endParaRPr lang="en-US" sz="2400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23653" name="Rectangle 10"/>
            <p:cNvSpPr>
              <a:spLocks noChangeArrowheads="1"/>
            </p:cNvSpPr>
            <p:nvPr/>
          </p:nvSpPr>
          <p:spPr bwMode="auto">
            <a:xfrm>
              <a:off x="1060" y="1679"/>
              <a:ext cx="642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>
                  <a:solidFill>
                    <a:schemeClr val="tx2"/>
                  </a:solidFill>
                  <a:latin typeface="Times New Roman" charset="0"/>
                </a:rPr>
                <a:t>S=no)</a:t>
              </a:r>
              <a:endParaRPr lang="en-US" sz="2400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23654" name="Rectangle 11"/>
            <p:cNvSpPr>
              <a:spLocks noChangeArrowheads="1"/>
            </p:cNvSpPr>
            <p:nvPr/>
          </p:nvSpPr>
          <p:spPr bwMode="auto">
            <a:xfrm>
              <a:off x="2207" y="1679"/>
              <a:ext cx="448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>
                  <a:solidFill>
                    <a:schemeClr val="tx2"/>
                  </a:solidFill>
                  <a:latin typeface="Times New Roman" charset="0"/>
                </a:rPr>
                <a:t>0.80</a:t>
              </a:r>
              <a:endParaRPr lang="en-US" sz="2400">
                <a:latin typeface="Times New Roman" charset="0"/>
              </a:endParaRPr>
            </a:p>
          </p:txBody>
        </p:sp>
        <p:sp>
          <p:nvSpPr>
            <p:cNvPr id="23655" name="Rectangle 12"/>
            <p:cNvSpPr>
              <a:spLocks noChangeArrowheads="1"/>
            </p:cNvSpPr>
            <p:nvPr/>
          </p:nvSpPr>
          <p:spPr bwMode="auto">
            <a:xfrm>
              <a:off x="770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6" name="Rectangle 13"/>
            <p:cNvSpPr>
              <a:spLocks noChangeArrowheads="1"/>
            </p:cNvSpPr>
            <p:nvPr/>
          </p:nvSpPr>
          <p:spPr bwMode="auto">
            <a:xfrm>
              <a:off x="770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7" name="Rectangle 14"/>
            <p:cNvSpPr>
              <a:spLocks noChangeArrowheads="1"/>
            </p:cNvSpPr>
            <p:nvPr/>
          </p:nvSpPr>
          <p:spPr bwMode="auto">
            <a:xfrm>
              <a:off x="781" y="1656"/>
              <a:ext cx="137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8" name="Rectangle 15"/>
            <p:cNvSpPr>
              <a:spLocks noChangeArrowheads="1"/>
            </p:cNvSpPr>
            <p:nvPr/>
          </p:nvSpPr>
          <p:spPr bwMode="auto">
            <a:xfrm>
              <a:off x="2159" y="1668"/>
              <a:ext cx="11" cy="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9" name="Rectangle 16"/>
            <p:cNvSpPr>
              <a:spLocks noChangeArrowheads="1"/>
            </p:cNvSpPr>
            <p:nvPr/>
          </p:nvSpPr>
          <p:spPr bwMode="auto">
            <a:xfrm>
              <a:off x="2159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0" name="Rectangle 17"/>
            <p:cNvSpPr>
              <a:spLocks noChangeArrowheads="1"/>
            </p:cNvSpPr>
            <p:nvPr/>
          </p:nvSpPr>
          <p:spPr bwMode="auto">
            <a:xfrm>
              <a:off x="2170" y="1656"/>
              <a:ext cx="52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1" name="Rectangle 18"/>
            <p:cNvSpPr>
              <a:spLocks noChangeArrowheads="1"/>
            </p:cNvSpPr>
            <p:nvPr/>
          </p:nvSpPr>
          <p:spPr bwMode="auto">
            <a:xfrm>
              <a:off x="2698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2" name="Rectangle 19"/>
            <p:cNvSpPr>
              <a:spLocks noChangeArrowheads="1"/>
            </p:cNvSpPr>
            <p:nvPr/>
          </p:nvSpPr>
          <p:spPr bwMode="auto">
            <a:xfrm>
              <a:off x="2698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3" name="Rectangle 20"/>
            <p:cNvSpPr>
              <a:spLocks noChangeArrowheads="1"/>
            </p:cNvSpPr>
            <p:nvPr/>
          </p:nvSpPr>
          <p:spPr bwMode="auto">
            <a:xfrm>
              <a:off x="770" y="1668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4" name="Rectangle 21"/>
            <p:cNvSpPr>
              <a:spLocks noChangeArrowheads="1"/>
            </p:cNvSpPr>
            <p:nvPr/>
          </p:nvSpPr>
          <p:spPr bwMode="auto">
            <a:xfrm>
              <a:off x="2159" y="1668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5" name="Rectangle 22"/>
            <p:cNvSpPr>
              <a:spLocks noChangeArrowheads="1"/>
            </p:cNvSpPr>
            <p:nvPr/>
          </p:nvSpPr>
          <p:spPr bwMode="auto">
            <a:xfrm>
              <a:off x="2698" y="1668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6" name="Rectangle 23"/>
            <p:cNvSpPr>
              <a:spLocks noChangeArrowheads="1"/>
            </p:cNvSpPr>
            <p:nvPr/>
          </p:nvSpPr>
          <p:spPr bwMode="auto">
            <a:xfrm>
              <a:off x="818" y="1985"/>
              <a:ext cx="241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>
                  <a:solidFill>
                    <a:schemeClr val="tx2"/>
                  </a:solidFill>
                  <a:latin typeface="Times New Roman" charset="0"/>
                </a:rPr>
                <a:t>P(</a:t>
              </a:r>
              <a:endParaRPr lang="en-US" sz="2400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23667" name="Rectangle 24"/>
            <p:cNvSpPr>
              <a:spLocks noChangeArrowheads="1"/>
            </p:cNvSpPr>
            <p:nvPr/>
          </p:nvSpPr>
          <p:spPr bwMode="auto">
            <a:xfrm>
              <a:off x="1060" y="1985"/>
              <a:ext cx="855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>
                  <a:solidFill>
                    <a:schemeClr val="tx2"/>
                  </a:solidFill>
                  <a:latin typeface="Times New Roman" charset="0"/>
                </a:rPr>
                <a:t>S=light)</a:t>
              </a:r>
              <a:endParaRPr lang="en-US" sz="2400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23668" name="Rectangle 25"/>
            <p:cNvSpPr>
              <a:spLocks noChangeArrowheads="1"/>
            </p:cNvSpPr>
            <p:nvPr/>
          </p:nvSpPr>
          <p:spPr bwMode="auto">
            <a:xfrm>
              <a:off x="2207" y="1985"/>
              <a:ext cx="448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>
                  <a:solidFill>
                    <a:schemeClr val="tx2"/>
                  </a:solidFill>
                  <a:latin typeface="Times New Roman" charset="0"/>
                </a:rPr>
                <a:t>0.15</a:t>
              </a:r>
              <a:endParaRPr lang="en-US" sz="2400">
                <a:latin typeface="Times New Roman" charset="0"/>
              </a:endParaRPr>
            </a:p>
          </p:txBody>
        </p:sp>
        <p:sp>
          <p:nvSpPr>
            <p:cNvPr id="23669" name="Rectangle 26"/>
            <p:cNvSpPr>
              <a:spLocks noChangeArrowheads="1"/>
            </p:cNvSpPr>
            <p:nvPr/>
          </p:nvSpPr>
          <p:spPr bwMode="auto">
            <a:xfrm>
              <a:off x="770" y="1962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0" name="Rectangle 27"/>
            <p:cNvSpPr>
              <a:spLocks noChangeArrowheads="1"/>
            </p:cNvSpPr>
            <p:nvPr/>
          </p:nvSpPr>
          <p:spPr bwMode="auto">
            <a:xfrm>
              <a:off x="781" y="1962"/>
              <a:ext cx="137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1" name="Rectangle 28"/>
            <p:cNvSpPr>
              <a:spLocks noChangeArrowheads="1"/>
            </p:cNvSpPr>
            <p:nvPr/>
          </p:nvSpPr>
          <p:spPr bwMode="auto">
            <a:xfrm>
              <a:off x="2159" y="1962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2" name="Rectangle 29"/>
            <p:cNvSpPr>
              <a:spLocks noChangeArrowheads="1"/>
            </p:cNvSpPr>
            <p:nvPr/>
          </p:nvSpPr>
          <p:spPr bwMode="auto">
            <a:xfrm>
              <a:off x="2170" y="1962"/>
              <a:ext cx="52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3" name="Rectangle 30"/>
            <p:cNvSpPr>
              <a:spLocks noChangeArrowheads="1"/>
            </p:cNvSpPr>
            <p:nvPr/>
          </p:nvSpPr>
          <p:spPr bwMode="auto">
            <a:xfrm>
              <a:off x="2698" y="1962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4" name="Rectangle 31"/>
            <p:cNvSpPr>
              <a:spLocks noChangeArrowheads="1"/>
            </p:cNvSpPr>
            <p:nvPr/>
          </p:nvSpPr>
          <p:spPr bwMode="auto">
            <a:xfrm>
              <a:off x="770" y="1975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5" name="Rectangle 32"/>
            <p:cNvSpPr>
              <a:spLocks noChangeArrowheads="1"/>
            </p:cNvSpPr>
            <p:nvPr/>
          </p:nvSpPr>
          <p:spPr bwMode="auto">
            <a:xfrm>
              <a:off x="2159" y="1975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6" name="Rectangle 33"/>
            <p:cNvSpPr>
              <a:spLocks noChangeArrowheads="1"/>
            </p:cNvSpPr>
            <p:nvPr/>
          </p:nvSpPr>
          <p:spPr bwMode="auto">
            <a:xfrm>
              <a:off x="2698" y="1975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7" name="Rectangle 34"/>
            <p:cNvSpPr>
              <a:spLocks noChangeArrowheads="1"/>
            </p:cNvSpPr>
            <p:nvPr/>
          </p:nvSpPr>
          <p:spPr bwMode="auto">
            <a:xfrm>
              <a:off x="818" y="2292"/>
              <a:ext cx="241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>
                  <a:solidFill>
                    <a:schemeClr val="tx2"/>
                  </a:solidFill>
                  <a:latin typeface="Times New Roman" charset="0"/>
                </a:rPr>
                <a:t>P(</a:t>
              </a:r>
              <a:endParaRPr lang="en-US" sz="2400">
                <a:latin typeface="Times New Roman" charset="0"/>
              </a:endParaRPr>
            </a:p>
          </p:txBody>
        </p:sp>
        <p:sp>
          <p:nvSpPr>
            <p:cNvPr id="23678" name="Rectangle 35"/>
            <p:cNvSpPr>
              <a:spLocks noChangeArrowheads="1"/>
            </p:cNvSpPr>
            <p:nvPr/>
          </p:nvSpPr>
          <p:spPr bwMode="auto">
            <a:xfrm>
              <a:off x="1060" y="2292"/>
              <a:ext cx="984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>
                  <a:solidFill>
                    <a:schemeClr val="tx2"/>
                  </a:solidFill>
                  <a:latin typeface="Times New Roman" charset="0"/>
                </a:rPr>
                <a:t>S=heavy)</a:t>
              </a:r>
              <a:endParaRPr lang="en-US" sz="2400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23679" name="Rectangle 36"/>
            <p:cNvSpPr>
              <a:spLocks noChangeArrowheads="1"/>
            </p:cNvSpPr>
            <p:nvPr/>
          </p:nvSpPr>
          <p:spPr bwMode="auto">
            <a:xfrm>
              <a:off x="2207" y="2292"/>
              <a:ext cx="448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>
                  <a:solidFill>
                    <a:schemeClr val="tx2"/>
                  </a:solidFill>
                  <a:latin typeface="Times New Roman" charset="0"/>
                </a:rPr>
                <a:t>0.05</a:t>
              </a:r>
              <a:endParaRPr lang="en-US" sz="2400">
                <a:latin typeface="Times New Roman" charset="0"/>
              </a:endParaRPr>
            </a:p>
          </p:txBody>
        </p:sp>
        <p:sp>
          <p:nvSpPr>
            <p:cNvPr id="23680" name="Rectangle 37"/>
            <p:cNvSpPr>
              <a:spLocks noChangeArrowheads="1"/>
            </p:cNvSpPr>
            <p:nvPr/>
          </p:nvSpPr>
          <p:spPr bwMode="auto">
            <a:xfrm>
              <a:off x="770" y="2268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1" name="Rectangle 38"/>
            <p:cNvSpPr>
              <a:spLocks noChangeArrowheads="1"/>
            </p:cNvSpPr>
            <p:nvPr/>
          </p:nvSpPr>
          <p:spPr bwMode="auto">
            <a:xfrm>
              <a:off x="781" y="2268"/>
              <a:ext cx="137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2" name="Rectangle 39"/>
            <p:cNvSpPr>
              <a:spLocks noChangeArrowheads="1"/>
            </p:cNvSpPr>
            <p:nvPr/>
          </p:nvSpPr>
          <p:spPr bwMode="auto">
            <a:xfrm>
              <a:off x="2159" y="2268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3" name="Rectangle 40"/>
            <p:cNvSpPr>
              <a:spLocks noChangeArrowheads="1"/>
            </p:cNvSpPr>
            <p:nvPr/>
          </p:nvSpPr>
          <p:spPr bwMode="auto">
            <a:xfrm>
              <a:off x="2170" y="2268"/>
              <a:ext cx="52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4" name="Rectangle 41"/>
            <p:cNvSpPr>
              <a:spLocks noChangeArrowheads="1"/>
            </p:cNvSpPr>
            <p:nvPr/>
          </p:nvSpPr>
          <p:spPr bwMode="auto">
            <a:xfrm>
              <a:off x="2698" y="2268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5" name="Rectangle 42"/>
            <p:cNvSpPr>
              <a:spLocks noChangeArrowheads="1"/>
            </p:cNvSpPr>
            <p:nvPr/>
          </p:nvSpPr>
          <p:spPr bwMode="auto">
            <a:xfrm>
              <a:off x="770" y="2281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6" name="Rectangle 43"/>
            <p:cNvSpPr>
              <a:spLocks noChangeArrowheads="1"/>
            </p:cNvSpPr>
            <p:nvPr/>
          </p:nvSpPr>
          <p:spPr bwMode="auto">
            <a:xfrm>
              <a:off x="770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7" name="Rectangle 44"/>
            <p:cNvSpPr>
              <a:spLocks noChangeArrowheads="1"/>
            </p:cNvSpPr>
            <p:nvPr/>
          </p:nvSpPr>
          <p:spPr bwMode="auto">
            <a:xfrm>
              <a:off x="770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8" name="Rectangle 45"/>
            <p:cNvSpPr>
              <a:spLocks noChangeArrowheads="1"/>
            </p:cNvSpPr>
            <p:nvPr/>
          </p:nvSpPr>
          <p:spPr bwMode="auto">
            <a:xfrm>
              <a:off x="781" y="2575"/>
              <a:ext cx="1378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9" name="Rectangle 46"/>
            <p:cNvSpPr>
              <a:spLocks noChangeArrowheads="1"/>
            </p:cNvSpPr>
            <p:nvPr/>
          </p:nvSpPr>
          <p:spPr bwMode="auto">
            <a:xfrm>
              <a:off x="2159" y="2281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0" name="Rectangle 47"/>
            <p:cNvSpPr>
              <a:spLocks noChangeArrowheads="1"/>
            </p:cNvSpPr>
            <p:nvPr/>
          </p:nvSpPr>
          <p:spPr bwMode="auto">
            <a:xfrm>
              <a:off x="2159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1" name="Rectangle 48"/>
            <p:cNvSpPr>
              <a:spLocks noChangeArrowheads="1"/>
            </p:cNvSpPr>
            <p:nvPr/>
          </p:nvSpPr>
          <p:spPr bwMode="auto">
            <a:xfrm>
              <a:off x="2170" y="2575"/>
              <a:ext cx="528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2" name="Rectangle 49"/>
            <p:cNvSpPr>
              <a:spLocks noChangeArrowheads="1"/>
            </p:cNvSpPr>
            <p:nvPr/>
          </p:nvSpPr>
          <p:spPr bwMode="auto">
            <a:xfrm>
              <a:off x="2698" y="2281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3" name="Rectangle 50"/>
            <p:cNvSpPr>
              <a:spLocks noChangeArrowheads="1"/>
            </p:cNvSpPr>
            <p:nvPr/>
          </p:nvSpPr>
          <p:spPr bwMode="auto">
            <a:xfrm>
              <a:off x="2698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4" name="Rectangle 51"/>
            <p:cNvSpPr>
              <a:spLocks noChangeArrowheads="1"/>
            </p:cNvSpPr>
            <p:nvPr/>
          </p:nvSpPr>
          <p:spPr bwMode="auto">
            <a:xfrm>
              <a:off x="2698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60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563" name="Group 55"/>
          <p:cNvGrpSpPr>
            <a:grpSpLocks/>
          </p:cNvGrpSpPr>
          <p:nvPr/>
        </p:nvGrpSpPr>
        <p:grpSpPr bwMode="auto">
          <a:xfrm>
            <a:off x="2835275" y="4368800"/>
            <a:ext cx="5989638" cy="1979613"/>
            <a:chOff x="1786" y="2752"/>
            <a:chExt cx="3773" cy="1247"/>
          </a:xfrm>
        </p:grpSpPr>
        <p:sp>
          <p:nvSpPr>
            <p:cNvPr id="23564" name="Rectangle 56"/>
            <p:cNvSpPr>
              <a:spLocks noChangeArrowheads="1"/>
            </p:cNvSpPr>
            <p:nvPr/>
          </p:nvSpPr>
          <p:spPr bwMode="auto">
            <a:xfrm>
              <a:off x="2190" y="2775"/>
              <a:ext cx="1055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>
                  <a:solidFill>
                    <a:schemeClr val="tx2"/>
                  </a:solidFill>
                  <a:latin typeface="Times New Roman" charset="0"/>
                </a:rPr>
                <a:t>Smoking=</a:t>
              </a:r>
              <a:endParaRPr lang="en-US" sz="2400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23565" name="Rectangle 57"/>
            <p:cNvSpPr>
              <a:spLocks noChangeArrowheads="1"/>
            </p:cNvSpPr>
            <p:nvPr/>
          </p:nvSpPr>
          <p:spPr bwMode="auto">
            <a:xfrm>
              <a:off x="3330" y="2775"/>
              <a:ext cx="256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>
                  <a:solidFill>
                    <a:schemeClr val="tx2"/>
                  </a:solidFill>
                  <a:latin typeface="Times New Roman" charset="0"/>
                </a:rPr>
                <a:t>no</a:t>
              </a:r>
              <a:endParaRPr lang="en-US" sz="2400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23566" name="Rectangle 58"/>
            <p:cNvSpPr>
              <a:spLocks noChangeArrowheads="1"/>
            </p:cNvSpPr>
            <p:nvPr/>
          </p:nvSpPr>
          <p:spPr bwMode="auto">
            <a:xfrm>
              <a:off x="3978" y="2775"/>
              <a:ext cx="469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>
                  <a:solidFill>
                    <a:schemeClr val="tx2"/>
                  </a:solidFill>
                  <a:latin typeface="Times New Roman" charset="0"/>
                </a:rPr>
                <a:t>light</a:t>
              </a:r>
              <a:endParaRPr lang="en-US" sz="2400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23567" name="Rectangle 59"/>
            <p:cNvSpPr>
              <a:spLocks noChangeArrowheads="1"/>
            </p:cNvSpPr>
            <p:nvPr/>
          </p:nvSpPr>
          <p:spPr bwMode="auto">
            <a:xfrm>
              <a:off x="4733" y="2775"/>
              <a:ext cx="598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>
                  <a:solidFill>
                    <a:schemeClr val="tx2"/>
                  </a:solidFill>
                  <a:latin typeface="Times New Roman" charset="0"/>
                </a:rPr>
                <a:t>heavy</a:t>
              </a:r>
              <a:endParaRPr lang="en-US" sz="2400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23568" name="Rectangle 60"/>
            <p:cNvSpPr>
              <a:spLocks noChangeArrowheads="1"/>
            </p:cNvSpPr>
            <p:nvPr/>
          </p:nvSpPr>
          <p:spPr bwMode="auto">
            <a:xfrm>
              <a:off x="1786" y="2752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Rectangle 61"/>
            <p:cNvSpPr>
              <a:spLocks noChangeArrowheads="1"/>
            </p:cNvSpPr>
            <p:nvPr/>
          </p:nvSpPr>
          <p:spPr bwMode="auto">
            <a:xfrm>
              <a:off x="1786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Rectangle 62"/>
            <p:cNvSpPr>
              <a:spLocks noChangeArrowheads="1"/>
            </p:cNvSpPr>
            <p:nvPr/>
          </p:nvSpPr>
          <p:spPr bwMode="auto">
            <a:xfrm>
              <a:off x="1797" y="2752"/>
              <a:ext cx="1485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Rectangle 63"/>
            <p:cNvSpPr>
              <a:spLocks noChangeArrowheads="1"/>
            </p:cNvSpPr>
            <p:nvPr/>
          </p:nvSpPr>
          <p:spPr bwMode="auto">
            <a:xfrm>
              <a:off x="3282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Rectangle 64"/>
            <p:cNvSpPr>
              <a:spLocks noChangeArrowheads="1"/>
            </p:cNvSpPr>
            <p:nvPr/>
          </p:nvSpPr>
          <p:spPr bwMode="auto">
            <a:xfrm>
              <a:off x="3293" y="2752"/>
              <a:ext cx="636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3" name="Rectangle 65"/>
            <p:cNvSpPr>
              <a:spLocks noChangeArrowheads="1"/>
            </p:cNvSpPr>
            <p:nvPr/>
          </p:nvSpPr>
          <p:spPr bwMode="auto">
            <a:xfrm>
              <a:off x="3929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4" name="Rectangle 66"/>
            <p:cNvSpPr>
              <a:spLocks noChangeArrowheads="1"/>
            </p:cNvSpPr>
            <p:nvPr/>
          </p:nvSpPr>
          <p:spPr bwMode="auto">
            <a:xfrm>
              <a:off x="3940" y="2752"/>
              <a:ext cx="744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5" name="Rectangle 67"/>
            <p:cNvSpPr>
              <a:spLocks noChangeArrowheads="1"/>
            </p:cNvSpPr>
            <p:nvPr/>
          </p:nvSpPr>
          <p:spPr bwMode="auto">
            <a:xfrm>
              <a:off x="4684" y="2752"/>
              <a:ext cx="1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6" name="Rectangle 68"/>
            <p:cNvSpPr>
              <a:spLocks noChangeArrowheads="1"/>
            </p:cNvSpPr>
            <p:nvPr/>
          </p:nvSpPr>
          <p:spPr bwMode="auto">
            <a:xfrm>
              <a:off x="4696" y="2752"/>
              <a:ext cx="85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7" name="Rectangle 69"/>
            <p:cNvSpPr>
              <a:spLocks noChangeArrowheads="1"/>
            </p:cNvSpPr>
            <p:nvPr/>
          </p:nvSpPr>
          <p:spPr bwMode="auto">
            <a:xfrm>
              <a:off x="5548" y="2752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8" name="Rectangle 70"/>
            <p:cNvSpPr>
              <a:spLocks noChangeArrowheads="1"/>
            </p:cNvSpPr>
            <p:nvPr/>
          </p:nvSpPr>
          <p:spPr bwMode="auto">
            <a:xfrm>
              <a:off x="5548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9" name="Rectangle 71"/>
            <p:cNvSpPr>
              <a:spLocks noChangeArrowheads="1"/>
            </p:cNvSpPr>
            <p:nvPr/>
          </p:nvSpPr>
          <p:spPr bwMode="auto">
            <a:xfrm>
              <a:off x="1786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0" name="Rectangle 72"/>
            <p:cNvSpPr>
              <a:spLocks noChangeArrowheads="1"/>
            </p:cNvSpPr>
            <p:nvPr/>
          </p:nvSpPr>
          <p:spPr bwMode="auto">
            <a:xfrm>
              <a:off x="3282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1" name="Rectangle 73"/>
            <p:cNvSpPr>
              <a:spLocks noChangeArrowheads="1"/>
            </p:cNvSpPr>
            <p:nvPr/>
          </p:nvSpPr>
          <p:spPr bwMode="auto">
            <a:xfrm>
              <a:off x="3929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2" name="Rectangle 74"/>
            <p:cNvSpPr>
              <a:spLocks noChangeArrowheads="1"/>
            </p:cNvSpPr>
            <p:nvPr/>
          </p:nvSpPr>
          <p:spPr bwMode="auto">
            <a:xfrm>
              <a:off x="4684" y="2764"/>
              <a:ext cx="12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3" name="Rectangle 75"/>
            <p:cNvSpPr>
              <a:spLocks noChangeArrowheads="1"/>
            </p:cNvSpPr>
            <p:nvPr/>
          </p:nvSpPr>
          <p:spPr bwMode="auto">
            <a:xfrm>
              <a:off x="5548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4" name="Rectangle 76"/>
            <p:cNvSpPr>
              <a:spLocks noChangeArrowheads="1"/>
            </p:cNvSpPr>
            <p:nvPr/>
          </p:nvSpPr>
          <p:spPr bwMode="auto">
            <a:xfrm>
              <a:off x="1834" y="3080"/>
              <a:ext cx="241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>
                  <a:solidFill>
                    <a:schemeClr val="tx2"/>
                  </a:solidFill>
                  <a:latin typeface="Times New Roman" charset="0"/>
                </a:rPr>
                <a:t>P(</a:t>
              </a:r>
              <a:endParaRPr lang="en-US" sz="2400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23585" name="Rectangle 77"/>
            <p:cNvSpPr>
              <a:spLocks noChangeArrowheads="1"/>
            </p:cNvSpPr>
            <p:nvPr/>
          </p:nvSpPr>
          <p:spPr bwMode="auto">
            <a:xfrm>
              <a:off x="2076" y="3080"/>
              <a:ext cx="927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>
                  <a:solidFill>
                    <a:schemeClr val="tx2"/>
                  </a:solidFill>
                  <a:latin typeface="Times New Roman" charset="0"/>
                </a:rPr>
                <a:t>C=none)</a:t>
              </a:r>
              <a:endParaRPr lang="en-US" sz="2400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23586" name="Rectangle 78"/>
            <p:cNvSpPr>
              <a:spLocks noChangeArrowheads="1"/>
            </p:cNvSpPr>
            <p:nvPr/>
          </p:nvSpPr>
          <p:spPr bwMode="auto">
            <a:xfrm>
              <a:off x="3330" y="3080"/>
              <a:ext cx="448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>
                  <a:solidFill>
                    <a:schemeClr val="tx2"/>
                  </a:solidFill>
                  <a:latin typeface="Times New Roman" charset="0"/>
                </a:rPr>
                <a:t>0.96</a:t>
              </a:r>
              <a:endParaRPr lang="en-US" sz="2400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23587" name="Rectangle 79"/>
            <p:cNvSpPr>
              <a:spLocks noChangeArrowheads="1"/>
            </p:cNvSpPr>
            <p:nvPr/>
          </p:nvSpPr>
          <p:spPr bwMode="auto">
            <a:xfrm>
              <a:off x="3978" y="3080"/>
              <a:ext cx="448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>
                  <a:solidFill>
                    <a:schemeClr val="tx2"/>
                  </a:solidFill>
                  <a:latin typeface="Times New Roman" charset="0"/>
                </a:rPr>
                <a:t>0.88</a:t>
              </a:r>
              <a:endParaRPr lang="en-US" sz="2400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23588" name="Rectangle 80"/>
            <p:cNvSpPr>
              <a:spLocks noChangeArrowheads="1"/>
            </p:cNvSpPr>
            <p:nvPr/>
          </p:nvSpPr>
          <p:spPr bwMode="auto">
            <a:xfrm>
              <a:off x="4733" y="3080"/>
              <a:ext cx="448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>
                  <a:solidFill>
                    <a:schemeClr val="tx2"/>
                  </a:solidFill>
                  <a:latin typeface="Times New Roman" charset="0"/>
                </a:rPr>
                <a:t>0.60</a:t>
              </a:r>
              <a:endParaRPr lang="en-US" sz="2400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23589" name="Rectangle 81"/>
            <p:cNvSpPr>
              <a:spLocks noChangeArrowheads="1"/>
            </p:cNvSpPr>
            <p:nvPr/>
          </p:nvSpPr>
          <p:spPr bwMode="auto">
            <a:xfrm>
              <a:off x="1786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0" name="Rectangle 82"/>
            <p:cNvSpPr>
              <a:spLocks noChangeArrowheads="1"/>
            </p:cNvSpPr>
            <p:nvPr/>
          </p:nvSpPr>
          <p:spPr bwMode="auto">
            <a:xfrm>
              <a:off x="1797" y="3058"/>
              <a:ext cx="1485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1" name="Rectangle 83"/>
            <p:cNvSpPr>
              <a:spLocks noChangeArrowheads="1"/>
            </p:cNvSpPr>
            <p:nvPr/>
          </p:nvSpPr>
          <p:spPr bwMode="auto">
            <a:xfrm>
              <a:off x="3282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2" name="Rectangle 84"/>
            <p:cNvSpPr>
              <a:spLocks noChangeArrowheads="1"/>
            </p:cNvSpPr>
            <p:nvPr/>
          </p:nvSpPr>
          <p:spPr bwMode="auto">
            <a:xfrm>
              <a:off x="3293" y="3058"/>
              <a:ext cx="636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3" name="Rectangle 85"/>
            <p:cNvSpPr>
              <a:spLocks noChangeArrowheads="1"/>
            </p:cNvSpPr>
            <p:nvPr/>
          </p:nvSpPr>
          <p:spPr bwMode="auto">
            <a:xfrm>
              <a:off x="3929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4" name="Rectangle 86"/>
            <p:cNvSpPr>
              <a:spLocks noChangeArrowheads="1"/>
            </p:cNvSpPr>
            <p:nvPr/>
          </p:nvSpPr>
          <p:spPr bwMode="auto">
            <a:xfrm>
              <a:off x="3940" y="3058"/>
              <a:ext cx="744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5" name="Rectangle 87"/>
            <p:cNvSpPr>
              <a:spLocks noChangeArrowheads="1"/>
            </p:cNvSpPr>
            <p:nvPr/>
          </p:nvSpPr>
          <p:spPr bwMode="auto">
            <a:xfrm>
              <a:off x="4684" y="3058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6" name="Rectangle 88"/>
            <p:cNvSpPr>
              <a:spLocks noChangeArrowheads="1"/>
            </p:cNvSpPr>
            <p:nvPr/>
          </p:nvSpPr>
          <p:spPr bwMode="auto">
            <a:xfrm>
              <a:off x="4696" y="3058"/>
              <a:ext cx="85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7" name="Rectangle 89"/>
            <p:cNvSpPr>
              <a:spLocks noChangeArrowheads="1"/>
            </p:cNvSpPr>
            <p:nvPr/>
          </p:nvSpPr>
          <p:spPr bwMode="auto">
            <a:xfrm>
              <a:off x="5548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8" name="Rectangle 90"/>
            <p:cNvSpPr>
              <a:spLocks noChangeArrowheads="1"/>
            </p:cNvSpPr>
            <p:nvPr/>
          </p:nvSpPr>
          <p:spPr bwMode="auto">
            <a:xfrm>
              <a:off x="1786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9" name="Rectangle 91"/>
            <p:cNvSpPr>
              <a:spLocks noChangeArrowheads="1"/>
            </p:cNvSpPr>
            <p:nvPr/>
          </p:nvSpPr>
          <p:spPr bwMode="auto">
            <a:xfrm>
              <a:off x="3282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0" name="Rectangle 92"/>
            <p:cNvSpPr>
              <a:spLocks noChangeArrowheads="1"/>
            </p:cNvSpPr>
            <p:nvPr/>
          </p:nvSpPr>
          <p:spPr bwMode="auto">
            <a:xfrm>
              <a:off x="3929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1" name="Rectangle 93"/>
            <p:cNvSpPr>
              <a:spLocks noChangeArrowheads="1"/>
            </p:cNvSpPr>
            <p:nvPr/>
          </p:nvSpPr>
          <p:spPr bwMode="auto">
            <a:xfrm>
              <a:off x="4684" y="3070"/>
              <a:ext cx="12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2" name="Rectangle 94"/>
            <p:cNvSpPr>
              <a:spLocks noChangeArrowheads="1"/>
            </p:cNvSpPr>
            <p:nvPr/>
          </p:nvSpPr>
          <p:spPr bwMode="auto">
            <a:xfrm>
              <a:off x="5548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3" name="Rectangle 95"/>
            <p:cNvSpPr>
              <a:spLocks noChangeArrowheads="1"/>
            </p:cNvSpPr>
            <p:nvPr/>
          </p:nvSpPr>
          <p:spPr bwMode="auto">
            <a:xfrm>
              <a:off x="1834" y="3386"/>
              <a:ext cx="241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>
                  <a:solidFill>
                    <a:schemeClr val="tx2"/>
                  </a:solidFill>
                  <a:latin typeface="Times New Roman" charset="0"/>
                </a:rPr>
                <a:t>P(</a:t>
              </a:r>
              <a:endParaRPr lang="en-US" sz="2400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23604" name="Rectangle 96"/>
            <p:cNvSpPr>
              <a:spLocks noChangeArrowheads="1"/>
            </p:cNvSpPr>
            <p:nvPr/>
          </p:nvSpPr>
          <p:spPr bwMode="auto">
            <a:xfrm>
              <a:off x="2076" y="3386"/>
              <a:ext cx="1126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>
                  <a:solidFill>
                    <a:schemeClr val="tx2"/>
                  </a:solidFill>
                  <a:latin typeface="Times New Roman" charset="0"/>
                </a:rPr>
                <a:t>C=benign)</a:t>
              </a:r>
              <a:endParaRPr lang="en-US" sz="2400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23605" name="Rectangle 97"/>
            <p:cNvSpPr>
              <a:spLocks noChangeArrowheads="1"/>
            </p:cNvSpPr>
            <p:nvPr/>
          </p:nvSpPr>
          <p:spPr bwMode="auto">
            <a:xfrm>
              <a:off x="3330" y="3386"/>
              <a:ext cx="448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>
                  <a:solidFill>
                    <a:schemeClr val="tx2"/>
                  </a:solidFill>
                  <a:latin typeface="Times New Roman" charset="0"/>
                </a:rPr>
                <a:t>0.03</a:t>
              </a:r>
              <a:endParaRPr lang="en-US" sz="2400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23606" name="Rectangle 98"/>
            <p:cNvSpPr>
              <a:spLocks noChangeArrowheads="1"/>
            </p:cNvSpPr>
            <p:nvPr/>
          </p:nvSpPr>
          <p:spPr bwMode="auto">
            <a:xfrm>
              <a:off x="3978" y="3386"/>
              <a:ext cx="448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>
                  <a:solidFill>
                    <a:schemeClr val="tx2"/>
                  </a:solidFill>
                  <a:latin typeface="Times New Roman" charset="0"/>
                </a:rPr>
                <a:t>0.08</a:t>
              </a:r>
              <a:endParaRPr lang="en-US" sz="2400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23607" name="Rectangle 99"/>
            <p:cNvSpPr>
              <a:spLocks noChangeArrowheads="1"/>
            </p:cNvSpPr>
            <p:nvPr/>
          </p:nvSpPr>
          <p:spPr bwMode="auto">
            <a:xfrm>
              <a:off x="4733" y="3386"/>
              <a:ext cx="448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>
                  <a:solidFill>
                    <a:schemeClr val="tx2"/>
                  </a:solidFill>
                  <a:latin typeface="Times New Roman" charset="0"/>
                </a:rPr>
                <a:t>0.25</a:t>
              </a:r>
            </a:p>
          </p:txBody>
        </p:sp>
        <p:sp>
          <p:nvSpPr>
            <p:cNvPr id="23608" name="Rectangle 100"/>
            <p:cNvSpPr>
              <a:spLocks noChangeArrowheads="1"/>
            </p:cNvSpPr>
            <p:nvPr/>
          </p:nvSpPr>
          <p:spPr bwMode="auto">
            <a:xfrm>
              <a:off x="1786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9" name="Rectangle 101"/>
            <p:cNvSpPr>
              <a:spLocks noChangeArrowheads="1"/>
            </p:cNvSpPr>
            <p:nvPr/>
          </p:nvSpPr>
          <p:spPr bwMode="auto">
            <a:xfrm>
              <a:off x="1797" y="3363"/>
              <a:ext cx="1485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0" name="Rectangle 102"/>
            <p:cNvSpPr>
              <a:spLocks noChangeArrowheads="1"/>
            </p:cNvSpPr>
            <p:nvPr/>
          </p:nvSpPr>
          <p:spPr bwMode="auto">
            <a:xfrm>
              <a:off x="3282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1" name="Rectangle 103"/>
            <p:cNvSpPr>
              <a:spLocks noChangeArrowheads="1"/>
            </p:cNvSpPr>
            <p:nvPr/>
          </p:nvSpPr>
          <p:spPr bwMode="auto">
            <a:xfrm>
              <a:off x="3293" y="3363"/>
              <a:ext cx="636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2" name="Rectangle 104"/>
            <p:cNvSpPr>
              <a:spLocks noChangeArrowheads="1"/>
            </p:cNvSpPr>
            <p:nvPr/>
          </p:nvSpPr>
          <p:spPr bwMode="auto">
            <a:xfrm>
              <a:off x="3929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3" name="Rectangle 105"/>
            <p:cNvSpPr>
              <a:spLocks noChangeArrowheads="1"/>
            </p:cNvSpPr>
            <p:nvPr/>
          </p:nvSpPr>
          <p:spPr bwMode="auto">
            <a:xfrm>
              <a:off x="3940" y="3363"/>
              <a:ext cx="744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4" name="Rectangle 106"/>
            <p:cNvSpPr>
              <a:spLocks noChangeArrowheads="1"/>
            </p:cNvSpPr>
            <p:nvPr/>
          </p:nvSpPr>
          <p:spPr bwMode="auto">
            <a:xfrm>
              <a:off x="4684" y="3363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5" name="Rectangle 107"/>
            <p:cNvSpPr>
              <a:spLocks noChangeArrowheads="1"/>
            </p:cNvSpPr>
            <p:nvPr/>
          </p:nvSpPr>
          <p:spPr bwMode="auto">
            <a:xfrm>
              <a:off x="4696" y="3363"/>
              <a:ext cx="85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6" name="Rectangle 108"/>
            <p:cNvSpPr>
              <a:spLocks noChangeArrowheads="1"/>
            </p:cNvSpPr>
            <p:nvPr/>
          </p:nvSpPr>
          <p:spPr bwMode="auto">
            <a:xfrm>
              <a:off x="5548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7" name="Rectangle 109"/>
            <p:cNvSpPr>
              <a:spLocks noChangeArrowheads="1"/>
            </p:cNvSpPr>
            <p:nvPr/>
          </p:nvSpPr>
          <p:spPr bwMode="auto">
            <a:xfrm>
              <a:off x="1786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8" name="Rectangle 110"/>
            <p:cNvSpPr>
              <a:spLocks noChangeArrowheads="1"/>
            </p:cNvSpPr>
            <p:nvPr/>
          </p:nvSpPr>
          <p:spPr bwMode="auto">
            <a:xfrm>
              <a:off x="3282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9" name="Rectangle 111"/>
            <p:cNvSpPr>
              <a:spLocks noChangeArrowheads="1"/>
            </p:cNvSpPr>
            <p:nvPr/>
          </p:nvSpPr>
          <p:spPr bwMode="auto">
            <a:xfrm>
              <a:off x="3929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0" name="Rectangle 112"/>
            <p:cNvSpPr>
              <a:spLocks noChangeArrowheads="1"/>
            </p:cNvSpPr>
            <p:nvPr/>
          </p:nvSpPr>
          <p:spPr bwMode="auto">
            <a:xfrm>
              <a:off x="4684" y="3375"/>
              <a:ext cx="12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1" name="Rectangle 113"/>
            <p:cNvSpPr>
              <a:spLocks noChangeArrowheads="1"/>
            </p:cNvSpPr>
            <p:nvPr/>
          </p:nvSpPr>
          <p:spPr bwMode="auto">
            <a:xfrm>
              <a:off x="5548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2" name="Rectangle 114"/>
            <p:cNvSpPr>
              <a:spLocks noChangeArrowheads="1"/>
            </p:cNvSpPr>
            <p:nvPr/>
          </p:nvSpPr>
          <p:spPr bwMode="auto">
            <a:xfrm>
              <a:off x="1834" y="3692"/>
              <a:ext cx="241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>
                  <a:solidFill>
                    <a:schemeClr val="tx2"/>
                  </a:solidFill>
                  <a:latin typeface="Times New Roman" charset="0"/>
                </a:rPr>
                <a:t>P(</a:t>
              </a:r>
              <a:endParaRPr lang="en-US" sz="2400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23623" name="Rectangle 115"/>
            <p:cNvSpPr>
              <a:spLocks noChangeArrowheads="1"/>
            </p:cNvSpPr>
            <p:nvPr/>
          </p:nvSpPr>
          <p:spPr bwMode="auto">
            <a:xfrm>
              <a:off x="2076" y="3692"/>
              <a:ext cx="1012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>
                  <a:solidFill>
                    <a:schemeClr val="tx2"/>
                  </a:solidFill>
                  <a:latin typeface="Times New Roman" charset="0"/>
                </a:rPr>
                <a:t>C=malig)</a:t>
              </a:r>
              <a:endParaRPr lang="en-US" sz="2400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23624" name="Rectangle 116"/>
            <p:cNvSpPr>
              <a:spLocks noChangeArrowheads="1"/>
            </p:cNvSpPr>
            <p:nvPr/>
          </p:nvSpPr>
          <p:spPr bwMode="auto">
            <a:xfrm>
              <a:off x="3330" y="3692"/>
              <a:ext cx="448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>
                  <a:solidFill>
                    <a:schemeClr val="tx2"/>
                  </a:solidFill>
                  <a:latin typeface="Times New Roman" charset="0"/>
                </a:rPr>
                <a:t>0.01</a:t>
              </a:r>
              <a:endParaRPr lang="en-US" sz="2400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23625" name="Rectangle 117"/>
            <p:cNvSpPr>
              <a:spLocks noChangeArrowheads="1"/>
            </p:cNvSpPr>
            <p:nvPr/>
          </p:nvSpPr>
          <p:spPr bwMode="auto">
            <a:xfrm>
              <a:off x="3978" y="3692"/>
              <a:ext cx="448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>
                  <a:solidFill>
                    <a:schemeClr val="tx2"/>
                  </a:solidFill>
                  <a:latin typeface="Times New Roman" charset="0"/>
                </a:rPr>
                <a:t>0.04</a:t>
              </a:r>
              <a:endParaRPr lang="en-US" sz="2400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23626" name="Rectangle 118"/>
            <p:cNvSpPr>
              <a:spLocks noChangeArrowheads="1"/>
            </p:cNvSpPr>
            <p:nvPr/>
          </p:nvSpPr>
          <p:spPr bwMode="auto">
            <a:xfrm>
              <a:off x="4733" y="3692"/>
              <a:ext cx="448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>
                  <a:solidFill>
                    <a:schemeClr val="tx2"/>
                  </a:solidFill>
                  <a:latin typeface="Times New Roman" charset="0"/>
                </a:rPr>
                <a:t>0.15</a:t>
              </a:r>
              <a:endParaRPr lang="en-US" sz="2400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23627" name="Rectangle 119"/>
            <p:cNvSpPr>
              <a:spLocks noChangeArrowheads="1"/>
            </p:cNvSpPr>
            <p:nvPr/>
          </p:nvSpPr>
          <p:spPr bwMode="auto">
            <a:xfrm>
              <a:off x="1786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8" name="Rectangle 120"/>
            <p:cNvSpPr>
              <a:spLocks noChangeArrowheads="1"/>
            </p:cNvSpPr>
            <p:nvPr/>
          </p:nvSpPr>
          <p:spPr bwMode="auto">
            <a:xfrm>
              <a:off x="1797" y="3669"/>
              <a:ext cx="1485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9" name="Rectangle 121"/>
            <p:cNvSpPr>
              <a:spLocks noChangeArrowheads="1"/>
            </p:cNvSpPr>
            <p:nvPr/>
          </p:nvSpPr>
          <p:spPr bwMode="auto">
            <a:xfrm>
              <a:off x="3282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0" name="Rectangle 122"/>
            <p:cNvSpPr>
              <a:spLocks noChangeArrowheads="1"/>
            </p:cNvSpPr>
            <p:nvPr/>
          </p:nvSpPr>
          <p:spPr bwMode="auto">
            <a:xfrm>
              <a:off x="3293" y="3669"/>
              <a:ext cx="636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1" name="Rectangle 123"/>
            <p:cNvSpPr>
              <a:spLocks noChangeArrowheads="1"/>
            </p:cNvSpPr>
            <p:nvPr/>
          </p:nvSpPr>
          <p:spPr bwMode="auto">
            <a:xfrm>
              <a:off x="3929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2" name="Rectangle 124"/>
            <p:cNvSpPr>
              <a:spLocks noChangeArrowheads="1"/>
            </p:cNvSpPr>
            <p:nvPr/>
          </p:nvSpPr>
          <p:spPr bwMode="auto">
            <a:xfrm>
              <a:off x="3940" y="3669"/>
              <a:ext cx="744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3" name="Rectangle 125"/>
            <p:cNvSpPr>
              <a:spLocks noChangeArrowheads="1"/>
            </p:cNvSpPr>
            <p:nvPr/>
          </p:nvSpPr>
          <p:spPr bwMode="auto">
            <a:xfrm>
              <a:off x="4684" y="3669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4" name="Rectangle 126"/>
            <p:cNvSpPr>
              <a:spLocks noChangeArrowheads="1"/>
            </p:cNvSpPr>
            <p:nvPr/>
          </p:nvSpPr>
          <p:spPr bwMode="auto">
            <a:xfrm>
              <a:off x="4696" y="3669"/>
              <a:ext cx="85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5" name="Rectangle 127"/>
            <p:cNvSpPr>
              <a:spLocks noChangeArrowheads="1"/>
            </p:cNvSpPr>
            <p:nvPr/>
          </p:nvSpPr>
          <p:spPr bwMode="auto">
            <a:xfrm>
              <a:off x="5548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6" name="Rectangle 128"/>
            <p:cNvSpPr>
              <a:spLocks noChangeArrowheads="1"/>
            </p:cNvSpPr>
            <p:nvPr/>
          </p:nvSpPr>
          <p:spPr bwMode="auto">
            <a:xfrm>
              <a:off x="1786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7" name="Rectangle 129"/>
            <p:cNvSpPr>
              <a:spLocks noChangeArrowheads="1"/>
            </p:cNvSpPr>
            <p:nvPr/>
          </p:nvSpPr>
          <p:spPr bwMode="auto">
            <a:xfrm>
              <a:off x="1786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8" name="Rectangle 130"/>
            <p:cNvSpPr>
              <a:spLocks noChangeArrowheads="1"/>
            </p:cNvSpPr>
            <p:nvPr/>
          </p:nvSpPr>
          <p:spPr bwMode="auto">
            <a:xfrm>
              <a:off x="1786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9" name="Rectangle 131"/>
            <p:cNvSpPr>
              <a:spLocks noChangeArrowheads="1"/>
            </p:cNvSpPr>
            <p:nvPr/>
          </p:nvSpPr>
          <p:spPr bwMode="auto">
            <a:xfrm>
              <a:off x="1797" y="3974"/>
              <a:ext cx="1485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0" name="Rectangle 132"/>
            <p:cNvSpPr>
              <a:spLocks noChangeArrowheads="1"/>
            </p:cNvSpPr>
            <p:nvPr/>
          </p:nvSpPr>
          <p:spPr bwMode="auto">
            <a:xfrm>
              <a:off x="3282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1" name="Rectangle 133"/>
            <p:cNvSpPr>
              <a:spLocks noChangeArrowheads="1"/>
            </p:cNvSpPr>
            <p:nvPr/>
          </p:nvSpPr>
          <p:spPr bwMode="auto">
            <a:xfrm>
              <a:off x="3282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2" name="Rectangle 134"/>
            <p:cNvSpPr>
              <a:spLocks noChangeArrowheads="1"/>
            </p:cNvSpPr>
            <p:nvPr/>
          </p:nvSpPr>
          <p:spPr bwMode="auto">
            <a:xfrm>
              <a:off x="3293" y="3974"/>
              <a:ext cx="636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3" name="Rectangle 135"/>
            <p:cNvSpPr>
              <a:spLocks noChangeArrowheads="1"/>
            </p:cNvSpPr>
            <p:nvPr/>
          </p:nvSpPr>
          <p:spPr bwMode="auto">
            <a:xfrm>
              <a:off x="3929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4" name="Rectangle 136"/>
            <p:cNvSpPr>
              <a:spLocks noChangeArrowheads="1"/>
            </p:cNvSpPr>
            <p:nvPr/>
          </p:nvSpPr>
          <p:spPr bwMode="auto">
            <a:xfrm>
              <a:off x="3929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5" name="Rectangle 137"/>
            <p:cNvSpPr>
              <a:spLocks noChangeArrowheads="1"/>
            </p:cNvSpPr>
            <p:nvPr/>
          </p:nvSpPr>
          <p:spPr bwMode="auto">
            <a:xfrm>
              <a:off x="3940" y="3974"/>
              <a:ext cx="744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6" name="Rectangle 138"/>
            <p:cNvSpPr>
              <a:spLocks noChangeArrowheads="1"/>
            </p:cNvSpPr>
            <p:nvPr/>
          </p:nvSpPr>
          <p:spPr bwMode="auto">
            <a:xfrm>
              <a:off x="4684" y="3681"/>
              <a:ext cx="12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7" name="Rectangle 139"/>
            <p:cNvSpPr>
              <a:spLocks noChangeArrowheads="1"/>
            </p:cNvSpPr>
            <p:nvPr/>
          </p:nvSpPr>
          <p:spPr bwMode="auto">
            <a:xfrm>
              <a:off x="4684" y="3974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8" name="Rectangle 140"/>
            <p:cNvSpPr>
              <a:spLocks noChangeArrowheads="1"/>
            </p:cNvSpPr>
            <p:nvPr/>
          </p:nvSpPr>
          <p:spPr bwMode="auto">
            <a:xfrm>
              <a:off x="4696" y="3974"/>
              <a:ext cx="85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9" name="Rectangle 141"/>
            <p:cNvSpPr>
              <a:spLocks noChangeArrowheads="1"/>
            </p:cNvSpPr>
            <p:nvPr/>
          </p:nvSpPr>
          <p:spPr bwMode="auto">
            <a:xfrm>
              <a:off x="5548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0" name="Rectangle 142"/>
            <p:cNvSpPr>
              <a:spLocks noChangeArrowheads="1"/>
            </p:cNvSpPr>
            <p:nvPr/>
          </p:nvSpPr>
          <p:spPr bwMode="auto">
            <a:xfrm>
              <a:off x="5548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1" name="Rectangle 143"/>
            <p:cNvSpPr>
              <a:spLocks noChangeArrowheads="1"/>
            </p:cNvSpPr>
            <p:nvPr/>
          </p:nvSpPr>
          <p:spPr bwMode="auto">
            <a:xfrm>
              <a:off x="5548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More Complex Bayesian Network</a:t>
            </a:r>
          </a:p>
        </p:txBody>
      </p:sp>
      <p:sp>
        <p:nvSpPr>
          <p:cNvPr id="25602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Smoking</a:t>
            </a:r>
          </a:p>
        </p:txBody>
      </p:sp>
      <p:sp>
        <p:nvSpPr>
          <p:cNvPr id="25603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Gender</a:t>
            </a:r>
          </a:p>
        </p:txBody>
      </p:sp>
      <p:sp>
        <p:nvSpPr>
          <p:cNvPr id="25604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Age</a:t>
            </a:r>
          </a:p>
        </p:txBody>
      </p:sp>
      <p:sp>
        <p:nvSpPr>
          <p:cNvPr id="25605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Cancer</a:t>
            </a:r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Lung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Tumor</a:t>
            </a:r>
          </a:p>
        </p:txBody>
      </p:sp>
      <p:sp>
        <p:nvSpPr>
          <p:cNvPr id="25612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Serum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Calcium</a:t>
            </a:r>
          </a:p>
        </p:txBody>
      </p:sp>
      <p:sp>
        <p:nvSpPr>
          <p:cNvPr id="25613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Exposure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to Toxics</a:t>
            </a:r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More Complex Bayesian Network</a:t>
            </a:r>
          </a:p>
        </p:txBody>
      </p:sp>
      <p:sp>
        <p:nvSpPr>
          <p:cNvPr id="27650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Smoking</a:t>
            </a:r>
          </a:p>
        </p:txBody>
      </p:sp>
      <p:sp>
        <p:nvSpPr>
          <p:cNvPr id="27651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Gender</a:t>
            </a:r>
          </a:p>
        </p:txBody>
      </p:sp>
      <p:sp>
        <p:nvSpPr>
          <p:cNvPr id="27652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Age</a:t>
            </a:r>
          </a:p>
        </p:txBody>
      </p:sp>
      <p:sp>
        <p:nvSpPr>
          <p:cNvPr id="27653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Cancer</a:t>
            </a:r>
          </a:p>
        </p:txBody>
      </p:sp>
      <p:sp>
        <p:nvSpPr>
          <p:cNvPr id="27656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Lung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Tumor</a:t>
            </a:r>
          </a:p>
        </p:txBody>
      </p:sp>
      <p:sp>
        <p:nvSpPr>
          <p:cNvPr id="27660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Serum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Calcium</a:t>
            </a:r>
          </a:p>
        </p:txBody>
      </p:sp>
      <p:sp>
        <p:nvSpPr>
          <p:cNvPr id="27661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Exposure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to Toxics</a:t>
            </a:r>
          </a:p>
        </p:txBody>
      </p:sp>
      <p:sp>
        <p:nvSpPr>
          <p:cNvPr id="27662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Oval 17"/>
          <p:cNvSpPr>
            <a:spLocks noChangeArrowheads="1"/>
          </p:cNvSpPr>
          <p:nvPr/>
        </p:nvSpPr>
        <p:spPr bwMode="auto">
          <a:xfrm rot="-3006626">
            <a:off x="4572000" y="3733800"/>
            <a:ext cx="12192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Text Box 18"/>
          <p:cNvSpPr txBox="1">
            <a:spLocks noChangeArrowheads="1"/>
          </p:cNvSpPr>
          <p:nvPr/>
        </p:nvSpPr>
        <p:spPr bwMode="auto">
          <a:xfrm>
            <a:off x="5638800" y="3962400"/>
            <a:ext cx="25860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Links represent</a:t>
            </a:r>
          </a:p>
          <a:p>
            <a:pPr eaLnBrk="1" hangingPunct="1"/>
            <a:r>
              <a:rPr lang="ja-JP" altLang="en-US" i="1">
                <a:solidFill>
                  <a:srgbClr val="FF0000"/>
                </a:solidFill>
              </a:rPr>
              <a:t>“</a:t>
            </a:r>
            <a:r>
              <a:rPr lang="en-US" altLang="ja-JP" i="1">
                <a:solidFill>
                  <a:srgbClr val="FF0000"/>
                </a:solidFill>
              </a:rPr>
              <a:t>causal</a:t>
            </a:r>
            <a:r>
              <a:rPr lang="en-US" i="1">
                <a:solidFill>
                  <a:srgbClr val="FF0000"/>
                </a:solidFill>
              </a:rPr>
              <a:t>”</a:t>
            </a:r>
            <a:r>
              <a:rPr lang="en-US" altLang="ja-JP" i="1">
                <a:solidFill>
                  <a:srgbClr val="FF0000"/>
                </a:solidFill>
              </a:rPr>
              <a:t> </a:t>
            </a:r>
            <a:r>
              <a:rPr lang="en-US" altLang="ja-JP">
                <a:solidFill>
                  <a:srgbClr val="FF0000"/>
                </a:solidFill>
              </a:rPr>
              <a:t>relations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27666" name="Rectangle 19"/>
          <p:cNvSpPr>
            <a:spLocks noChangeArrowheads="1"/>
          </p:cNvSpPr>
          <p:nvPr/>
        </p:nvSpPr>
        <p:spPr bwMode="auto">
          <a:xfrm>
            <a:off x="2667000" y="1524000"/>
            <a:ext cx="2133600" cy="1219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Text Box 20"/>
          <p:cNvSpPr txBox="1">
            <a:spLocks noChangeArrowheads="1"/>
          </p:cNvSpPr>
          <p:nvPr/>
        </p:nvSpPr>
        <p:spPr bwMode="auto">
          <a:xfrm>
            <a:off x="914400" y="1524000"/>
            <a:ext cx="1473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Nodes</a:t>
            </a:r>
          </a:p>
          <a:p>
            <a:pPr eaLnBrk="1" hangingPunct="1"/>
            <a:r>
              <a:rPr lang="en-US">
                <a:solidFill>
                  <a:srgbClr val="FF0000"/>
                </a:solidFill>
              </a:rPr>
              <a:t>represent</a:t>
            </a:r>
          </a:p>
          <a:p>
            <a:pPr eaLnBrk="1" hangingPunct="1"/>
            <a:r>
              <a:rPr lang="en-US">
                <a:solidFill>
                  <a:srgbClr val="FF0000"/>
                </a:solidFill>
              </a:rPr>
              <a:t>variables</a:t>
            </a:r>
          </a:p>
        </p:txBody>
      </p:sp>
      <p:sp>
        <p:nvSpPr>
          <p:cNvPr id="27668" name="TextBox 1"/>
          <p:cNvSpPr txBox="1">
            <a:spLocks noChangeArrowheads="1"/>
          </p:cNvSpPr>
          <p:nvPr/>
        </p:nvSpPr>
        <p:spPr bwMode="auto">
          <a:xfrm>
            <a:off x="152400" y="5181600"/>
            <a:ext cx="28956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07950" indent="-1079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2000"/>
              <a:t>Does gender cause smoking?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/>
              <a:t>Influence might be a more appropriate term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More Complex Bayesian Network</a:t>
            </a:r>
          </a:p>
        </p:txBody>
      </p:sp>
      <p:sp>
        <p:nvSpPr>
          <p:cNvPr id="29698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Smoking</a:t>
            </a:r>
          </a:p>
        </p:txBody>
      </p:sp>
      <p:sp>
        <p:nvSpPr>
          <p:cNvPr id="29699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Gender</a:t>
            </a:r>
          </a:p>
        </p:txBody>
      </p:sp>
      <p:sp>
        <p:nvSpPr>
          <p:cNvPr id="29700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Age</a:t>
            </a:r>
          </a:p>
        </p:txBody>
      </p:sp>
      <p:sp>
        <p:nvSpPr>
          <p:cNvPr id="29701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Cancer</a:t>
            </a:r>
          </a:p>
        </p:txBody>
      </p:sp>
      <p:sp>
        <p:nvSpPr>
          <p:cNvPr id="29704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Lung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Tumor</a:t>
            </a:r>
          </a:p>
        </p:txBody>
      </p:sp>
      <p:sp>
        <p:nvSpPr>
          <p:cNvPr id="29708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Serum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Calcium</a:t>
            </a:r>
          </a:p>
        </p:txBody>
      </p:sp>
      <p:sp>
        <p:nvSpPr>
          <p:cNvPr id="29709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Exposure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to Toxics</a:t>
            </a:r>
          </a:p>
        </p:txBody>
      </p:sp>
      <p:sp>
        <p:nvSpPr>
          <p:cNvPr id="29710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Rectangle 17"/>
          <p:cNvSpPr>
            <a:spLocks noChangeArrowheads="1"/>
          </p:cNvSpPr>
          <p:nvPr/>
        </p:nvSpPr>
        <p:spPr bwMode="auto">
          <a:xfrm>
            <a:off x="2438400" y="1295400"/>
            <a:ext cx="4343400" cy="27432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Text Box 18"/>
          <p:cNvSpPr txBox="1">
            <a:spLocks noChangeArrowheads="1"/>
          </p:cNvSpPr>
          <p:nvPr/>
        </p:nvSpPr>
        <p:spPr bwMode="auto">
          <a:xfrm>
            <a:off x="6781800" y="1447800"/>
            <a:ext cx="2220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predispositions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More Complex Bayesian Network</a:t>
            </a:r>
          </a:p>
        </p:txBody>
      </p:sp>
      <p:sp>
        <p:nvSpPr>
          <p:cNvPr id="31746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Smoking</a:t>
            </a:r>
          </a:p>
        </p:txBody>
      </p:sp>
      <p:sp>
        <p:nvSpPr>
          <p:cNvPr id="31747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Gender</a:t>
            </a:r>
          </a:p>
        </p:txBody>
      </p:sp>
      <p:sp>
        <p:nvSpPr>
          <p:cNvPr id="31748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Age</a:t>
            </a:r>
          </a:p>
        </p:txBody>
      </p:sp>
      <p:sp>
        <p:nvSpPr>
          <p:cNvPr id="31749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Cancer</a:t>
            </a:r>
          </a:p>
        </p:txBody>
      </p:sp>
      <p:sp>
        <p:nvSpPr>
          <p:cNvPr id="31752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Lung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Tumor</a:t>
            </a:r>
          </a:p>
        </p:txBody>
      </p:sp>
      <p:sp>
        <p:nvSpPr>
          <p:cNvPr id="31756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Serum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Calcium</a:t>
            </a:r>
          </a:p>
        </p:txBody>
      </p:sp>
      <p:sp>
        <p:nvSpPr>
          <p:cNvPr id="31757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>
                <a:latin typeface="Times New Roman" charset="0"/>
              </a:rPr>
              <a:t>Exposure</a:t>
            </a:r>
          </a:p>
          <a:p>
            <a:pPr algn="ctr" eaLnBrk="0" hangingPunct="0"/>
            <a:r>
              <a:rPr lang="en-US" sz="2400" i="1">
                <a:latin typeface="Times New Roman" charset="0"/>
              </a:rPr>
              <a:t>to Toxics</a:t>
            </a:r>
          </a:p>
        </p:txBody>
      </p:sp>
      <p:sp>
        <p:nvSpPr>
          <p:cNvPr id="31758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Rectangle 17"/>
          <p:cNvSpPr>
            <a:spLocks noChangeArrowheads="1"/>
          </p:cNvSpPr>
          <p:nvPr/>
        </p:nvSpPr>
        <p:spPr bwMode="auto">
          <a:xfrm>
            <a:off x="3810000" y="3962400"/>
            <a:ext cx="1905000" cy="1143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Text Box 18"/>
          <p:cNvSpPr txBox="1">
            <a:spLocks noChangeArrowheads="1"/>
          </p:cNvSpPr>
          <p:nvPr/>
        </p:nvSpPr>
        <p:spPr bwMode="auto">
          <a:xfrm>
            <a:off x="5867400" y="4038600"/>
            <a:ext cx="1406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condition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0000FF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4517</TotalTime>
  <Words>1483</Words>
  <Application>Microsoft Macintosh PowerPoint</Application>
  <PresentationFormat>On-screen Show (4:3)</PresentationFormat>
  <Paragraphs>380</Paragraphs>
  <Slides>42</Slides>
  <Notes>32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Arial</vt:lpstr>
      <vt:lpstr>ＭＳ Ｐゴシック</vt:lpstr>
      <vt:lpstr>Times New Roman</vt:lpstr>
      <vt:lpstr>Symbol</vt:lpstr>
      <vt:lpstr>Default Design</vt:lpstr>
      <vt:lpstr>Microsoft Equation 3.0</vt:lpstr>
      <vt:lpstr>Microsoft Word 97 - 2004 Document</vt:lpstr>
      <vt:lpstr>Reasoning with Bayesian Belief Networks</vt:lpstr>
      <vt:lpstr>Overview </vt:lpstr>
      <vt:lpstr>BBN Definition</vt:lpstr>
      <vt:lpstr>Recall Bayes Rule</vt:lpstr>
      <vt:lpstr>Simple Bayesian Network</vt:lpstr>
      <vt:lpstr>More Complex Bayesian Network</vt:lpstr>
      <vt:lpstr>More Complex Bayesian Network</vt:lpstr>
      <vt:lpstr>More Complex Bayesian Network</vt:lpstr>
      <vt:lpstr>More Complex Bayesian Network</vt:lpstr>
      <vt:lpstr>More Complex Bayesian Network</vt:lpstr>
      <vt:lpstr>Independence</vt:lpstr>
      <vt:lpstr>Conditional Independence</vt:lpstr>
      <vt:lpstr>Conditional Independence: Naïve Bayes </vt:lpstr>
      <vt:lpstr>Explaining Away </vt:lpstr>
      <vt:lpstr>Conditional Independence</vt:lpstr>
      <vt:lpstr>Another non-descendant </vt:lpstr>
      <vt:lpstr>BBN Construction</vt:lpstr>
      <vt:lpstr>KA1: Choosing variables</vt:lpstr>
      <vt:lpstr>Heuristic: Knowable in Principle</vt:lpstr>
      <vt:lpstr>KA2: Structuring</vt:lpstr>
      <vt:lpstr>KA3: The Numbers</vt:lpstr>
      <vt:lpstr>KA3: The numbers</vt:lpstr>
      <vt:lpstr>Three kinds of reasoning</vt:lpstr>
      <vt:lpstr>Predictive Inference</vt:lpstr>
      <vt:lpstr>Predictive and diagnostic combined</vt:lpstr>
      <vt:lpstr>Explaining away</vt:lpstr>
      <vt:lpstr>Decision making</vt:lpstr>
      <vt:lpstr>A Decision Problem</vt:lpstr>
      <vt:lpstr>Value Function</vt:lpstr>
      <vt:lpstr>Two software tools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Decision Making with BBNs</vt:lpstr>
      <vt:lpstr>Decision Making with BBNs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Reasoning with Bayesian Networks</dc:title>
  <dc:creator> tim finin</dc:creator>
  <cp:lastModifiedBy>tim finin</cp:lastModifiedBy>
  <cp:revision>35</cp:revision>
  <cp:lastPrinted>2009-12-02T22:14:13Z</cp:lastPrinted>
  <dcterms:created xsi:type="dcterms:W3CDTF">2009-12-02T04:52:13Z</dcterms:created>
  <dcterms:modified xsi:type="dcterms:W3CDTF">2016-04-13T04:02:52Z</dcterms:modified>
</cp:coreProperties>
</file>