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embeddings/oleObject1.bin" ContentType="application/vnd.openxmlformats-officedocument.oleObject"/>
  <Override PartName="/ppt/embeddings/Microsoft_Equation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369" r:id="rId2"/>
    <p:sldId id="378" r:id="rId3"/>
    <p:sldId id="390" r:id="rId4"/>
    <p:sldId id="391" r:id="rId5"/>
    <p:sldId id="387" r:id="rId6"/>
    <p:sldId id="389" r:id="rId7"/>
    <p:sldId id="388" r:id="rId8"/>
    <p:sldId id="379" r:id="rId9"/>
    <p:sldId id="392" r:id="rId10"/>
    <p:sldId id="399" r:id="rId11"/>
    <p:sldId id="402" r:id="rId12"/>
    <p:sldId id="401" r:id="rId13"/>
    <p:sldId id="380" r:id="rId14"/>
    <p:sldId id="393" r:id="rId15"/>
    <p:sldId id="403" r:id="rId16"/>
    <p:sldId id="404" r:id="rId17"/>
    <p:sldId id="405" r:id="rId18"/>
    <p:sldId id="406" r:id="rId19"/>
    <p:sldId id="368" r:id="rId20"/>
    <p:sldId id="407" r:id="rId21"/>
    <p:sldId id="408" r:id="rId22"/>
    <p:sldId id="381" r:id="rId23"/>
    <p:sldId id="398" r:id="rId24"/>
    <p:sldId id="382" r:id="rId25"/>
    <p:sldId id="383" r:id="rId26"/>
    <p:sldId id="384" r:id="rId27"/>
    <p:sldId id="385" r:id="rId28"/>
    <p:sldId id="386" r:id="rId29"/>
    <p:sldId id="396" r:id="rId30"/>
    <p:sldId id="397" r:id="rId31"/>
    <p:sldId id="395" r:id="rId32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E2E2E2"/>
    <a:srgbClr val="66CCFF"/>
    <a:srgbClr val="99CCFF"/>
    <a:srgbClr val="DDDDD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3" d="100"/>
          <a:sy n="93" d="100"/>
        </p:scale>
        <p:origin x="-880" y="-104"/>
      </p:cViewPr>
      <p:guideLst>
        <p:guide orient="horz" pos="1824"/>
        <p:guide pos="360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4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8.emf"/><Relationship Id="rId5" Type="http://schemas.openxmlformats.org/officeDocument/2006/relationships/image" Target="../media/image9.emf"/><Relationship Id="rId6" Type="http://schemas.openxmlformats.org/officeDocument/2006/relationships/image" Target="../media/image10.emf"/><Relationship Id="rId7" Type="http://schemas.openxmlformats.org/officeDocument/2006/relationships/image" Target="../media/image11.emf"/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86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8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32563"/>
            <a:ext cx="3986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32563"/>
            <a:ext cx="398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8B190D1-DD01-E947-9D44-8720DE7335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314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86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8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808288" y="508000"/>
            <a:ext cx="3451225" cy="2589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2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95388" y="3265488"/>
            <a:ext cx="677862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32563"/>
            <a:ext cx="3986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32563"/>
            <a:ext cx="398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E1C566-F36B-4D45-B9F9-373341D3F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7273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r>
              <a:rPr lang="en-US" sz="1800">
                <a:latin typeface="Times New Roman" charset="0"/>
              </a:rPr>
              <a:t>p(smart) = .432 + .16 + .048 + .16  = 0.8</a:t>
            </a:r>
          </a:p>
          <a:p>
            <a:pPr marL="171450" indent="-171450">
              <a:buFontTx/>
              <a:buChar char="•"/>
            </a:pPr>
            <a:r>
              <a:rPr lang="en-US" sz="1800">
                <a:latin typeface="Times New Roman" charset="0"/>
              </a:rPr>
              <a:t>p(study) = .432 + .048 + .084 + .036 = 0.6</a:t>
            </a:r>
          </a:p>
          <a:p>
            <a:pPr marL="171450" indent="-171450">
              <a:buFontTx/>
              <a:buChar char="•"/>
            </a:pPr>
            <a:r>
              <a:rPr lang="en-US" sz="1800">
                <a:latin typeface="Times New Roman" charset="0"/>
              </a:rPr>
              <a:t>p(prepared | smart, study) =  p(prepared, smart, study) / p(smart, study) = .432 / (.432 + .048) = 0.9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27CE483-E4D4-B341-862E-D8936B4D2752}" type="slidenum">
              <a:rPr lang="en-US" sz="1200"/>
              <a:pPr/>
              <a:t>9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r>
              <a:rPr lang="en-US" sz="1800">
                <a:latin typeface="Times New Roman" charset="0"/>
              </a:rPr>
              <a:t>p(smart) = .432 + .16 + .048 + .16  = 0.8</a:t>
            </a:r>
          </a:p>
          <a:p>
            <a:pPr marL="171450" indent="-171450">
              <a:buFontTx/>
              <a:buChar char="•"/>
            </a:pPr>
            <a:r>
              <a:rPr lang="en-US" sz="1800">
                <a:latin typeface="Times New Roman" charset="0"/>
              </a:rPr>
              <a:t>p(study) = .432 + .048 + .084 + .036 = 0.6</a:t>
            </a:r>
          </a:p>
          <a:p>
            <a:pPr marL="171450" indent="-171450">
              <a:buFontTx/>
              <a:buChar char="•"/>
            </a:pPr>
            <a:r>
              <a:rPr lang="en-US" sz="1800">
                <a:latin typeface="Times New Roman" charset="0"/>
              </a:rPr>
              <a:t>p(prepared | smart, study) =  p(prepared, smart, study) / p(smart, study) = .432 / (.432 + .048) = 0.9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DBEFA06-D37F-274D-B4D1-E65A1C300B68}" type="slidenum">
              <a:rPr lang="en-US" sz="1200"/>
              <a:pPr/>
              <a:t>10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r>
              <a:rPr lang="en-US" sz="1800">
                <a:latin typeface="Times New Roman" charset="0"/>
              </a:rPr>
              <a:t>p(smart) = .432 + .16 + .048 + .16  = 0.8</a:t>
            </a:r>
          </a:p>
          <a:p>
            <a:pPr marL="171450" indent="-171450">
              <a:buFontTx/>
              <a:buChar char="•"/>
            </a:pPr>
            <a:r>
              <a:rPr lang="en-US" sz="1800">
                <a:latin typeface="Times New Roman" charset="0"/>
              </a:rPr>
              <a:t>p(study) = .432 + .048 + .084 + .036 = 0.6</a:t>
            </a:r>
          </a:p>
          <a:p>
            <a:pPr marL="171450" indent="-171450">
              <a:buFontTx/>
              <a:buChar char="•"/>
            </a:pPr>
            <a:r>
              <a:rPr lang="en-US" sz="1800">
                <a:latin typeface="Times New Roman" charset="0"/>
              </a:rPr>
              <a:t>p(prepared | smart, study) =  p(prepared, smart, study) / p(smart, study) = .432 / (.432 + .048) = 0.9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EF7839-4410-ED43-ACCC-C0B046BECEA5}" type="slidenum">
              <a:rPr lang="en-US" sz="1200"/>
              <a:pPr/>
              <a:t>11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r>
              <a:rPr lang="en-US" sz="1800">
                <a:latin typeface="Times New Roman" charset="0"/>
              </a:rPr>
              <a:t>p(smart) = .432 + .16 + .048 + .16  = 0.8</a:t>
            </a:r>
          </a:p>
          <a:p>
            <a:pPr marL="171450" indent="-171450">
              <a:buFontTx/>
              <a:buChar char="•"/>
            </a:pPr>
            <a:r>
              <a:rPr lang="en-US" sz="1800">
                <a:latin typeface="Times New Roman" charset="0"/>
              </a:rPr>
              <a:t>p(study) = .432 + .048 + .084 + .036 = 0.6</a:t>
            </a:r>
          </a:p>
          <a:p>
            <a:pPr marL="171450" indent="-171450">
              <a:buFontTx/>
              <a:buChar char="•"/>
            </a:pPr>
            <a:r>
              <a:rPr lang="en-US" sz="1800">
                <a:latin typeface="Times New Roman" charset="0"/>
              </a:rPr>
              <a:t>p(prepared | smart, study) =  p(prepared, smart, study) / p(smart, study) = .432 / (.432 + .048) = 0.9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1CC7CEC-08B6-A942-BA98-8A2A78453800}" type="slidenum">
              <a:rPr lang="en-US" sz="1200"/>
              <a:pPr/>
              <a:t>12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r>
              <a:rPr lang="en-US">
                <a:latin typeface="Times New Roman" charset="0"/>
              </a:rPr>
              <a:t>Q1 is true iff p(smart | study) == p(smart)</a:t>
            </a:r>
            <a:br>
              <a:rPr lang="en-US">
                <a:latin typeface="Times New Roman" charset="0"/>
              </a:rPr>
            </a:br>
            <a:r>
              <a:rPr lang="en-US">
                <a:latin typeface="Times New Roman" charset="0"/>
              </a:rPr>
              <a:t>p(smart | study) = p(smart, study) / p(study) = (.432 + .048) / .6 = 0.8</a:t>
            </a:r>
            <a:br>
              <a:rPr lang="en-US">
                <a:latin typeface="Times New Roman" charset="0"/>
              </a:rPr>
            </a:br>
            <a:r>
              <a:rPr lang="en-US">
                <a:latin typeface="Times New Roman" charset="0"/>
              </a:rPr>
              <a:t>0.8 == 0.8, so smart is independent of study</a:t>
            </a:r>
          </a:p>
          <a:p>
            <a:pPr marL="171450" indent="-171450">
              <a:buFontTx/>
              <a:buChar char="•"/>
            </a:pPr>
            <a:r>
              <a:rPr lang="en-US">
                <a:latin typeface="Times New Roman" charset="0"/>
              </a:rPr>
              <a:t>Q2 is true iff p(prepared | study) == p(prepared)</a:t>
            </a:r>
            <a:br>
              <a:rPr lang="en-US">
                <a:latin typeface="Times New Roman" charset="0"/>
              </a:rPr>
            </a:br>
            <a:r>
              <a:rPr lang="en-US">
                <a:latin typeface="Times New Roman" charset="0"/>
              </a:rPr>
              <a:t>p(prepared | study) = p(prepared, study) / p(study) = (.432 + .084) / .6 = .86</a:t>
            </a:r>
            <a:br>
              <a:rPr lang="en-US">
                <a:latin typeface="Times New Roman" charset="0"/>
              </a:rPr>
            </a:br>
            <a:r>
              <a:rPr lang="en-US">
                <a:latin typeface="Times New Roman" charset="0"/>
              </a:rPr>
              <a:t>0.86 =/= 0.8, so prepared is not independent of study</a:t>
            </a: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193C4FD-87BE-7143-8C71-048200F86FD7}" type="slidenum">
              <a:rPr lang="en-US" sz="1200"/>
              <a:pPr/>
              <a:t>14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r>
              <a:rPr lang="en-US">
                <a:latin typeface="Times New Roman" charset="0"/>
              </a:rPr>
              <a:t>Q1 is true iff p(smart | study) == p(smart)</a:t>
            </a:r>
            <a:br>
              <a:rPr lang="en-US">
                <a:latin typeface="Times New Roman" charset="0"/>
              </a:rPr>
            </a:br>
            <a:r>
              <a:rPr lang="en-US">
                <a:latin typeface="Times New Roman" charset="0"/>
              </a:rPr>
              <a:t>p(smart | study) = p(smart, study) / p(study) = (.432 + .048) / .6 = 0.8</a:t>
            </a:r>
            <a:br>
              <a:rPr lang="en-US">
                <a:latin typeface="Times New Roman" charset="0"/>
              </a:rPr>
            </a:br>
            <a:r>
              <a:rPr lang="en-US">
                <a:latin typeface="Times New Roman" charset="0"/>
              </a:rPr>
              <a:t>0.8 == 0.8, so smart is independent of study</a:t>
            </a:r>
          </a:p>
          <a:p>
            <a:pPr marL="171450" indent="-171450">
              <a:buFontTx/>
              <a:buChar char="•"/>
            </a:pPr>
            <a:r>
              <a:rPr lang="en-US">
                <a:latin typeface="Times New Roman" charset="0"/>
              </a:rPr>
              <a:t>Q2 is true iff p(prepared | study) == p(prepared)</a:t>
            </a:r>
            <a:br>
              <a:rPr lang="en-US">
                <a:latin typeface="Times New Roman" charset="0"/>
              </a:rPr>
            </a:br>
            <a:r>
              <a:rPr lang="en-US">
                <a:latin typeface="Times New Roman" charset="0"/>
              </a:rPr>
              <a:t>p(prepared | study) = p(prepared, study) / p(study) = (.432 + .084) / .6 = .86</a:t>
            </a:r>
            <a:br>
              <a:rPr lang="en-US">
                <a:latin typeface="Times New Roman" charset="0"/>
              </a:rPr>
            </a:br>
            <a:r>
              <a:rPr lang="en-US">
                <a:latin typeface="Times New Roman" charset="0"/>
              </a:rPr>
              <a:t>0.86 =/= 0.8, so prepared is not independent of study</a:t>
            </a:r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23026A3-C75A-FE4B-B2FD-CB8B8FDD108D}" type="slidenum">
              <a:rPr lang="en-US" sz="1200"/>
              <a:pPr/>
              <a:t>15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r>
              <a:rPr lang="en-US">
                <a:latin typeface="Times New Roman" charset="0"/>
              </a:rPr>
              <a:t>Q1 is true iff p(smart | study) == p(smart)</a:t>
            </a:r>
            <a:br>
              <a:rPr lang="en-US">
                <a:latin typeface="Times New Roman" charset="0"/>
              </a:rPr>
            </a:br>
            <a:r>
              <a:rPr lang="en-US">
                <a:latin typeface="Times New Roman" charset="0"/>
              </a:rPr>
              <a:t>p(smart | study) = p(smart, study) / p(study) = (.432 + .048) / .6 = 0.8</a:t>
            </a:r>
            <a:br>
              <a:rPr lang="en-US">
                <a:latin typeface="Times New Roman" charset="0"/>
              </a:rPr>
            </a:br>
            <a:r>
              <a:rPr lang="en-US">
                <a:latin typeface="Times New Roman" charset="0"/>
              </a:rPr>
              <a:t>0.8 == 0.8, so smart is independent of study</a:t>
            </a:r>
          </a:p>
          <a:p>
            <a:pPr marL="171450" indent="-171450">
              <a:buFontTx/>
              <a:buChar char="•"/>
            </a:pPr>
            <a:r>
              <a:rPr lang="en-US">
                <a:latin typeface="Times New Roman" charset="0"/>
              </a:rPr>
              <a:t>Q2 is true iff p(prepared | study) == p(prepared)</a:t>
            </a:r>
            <a:br>
              <a:rPr lang="en-US">
                <a:latin typeface="Times New Roman" charset="0"/>
              </a:rPr>
            </a:br>
            <a:r>
              <a:rPr lang="en-US">
                <a:latin typeface="Times New Roman" charset="0"/>
              </a:rPr>
              <a:t>p(prepared | study) = p(prepared, study) / p(study) = (.432 + .084) / .6 = .86</a:t>
            </a:r>
            <a:br>
              <a:rPr lang="en-US">
                <a:latin typeface="Times New Roman" charset="0"/>
              </a:rPr>
            </a:br>
            <a:r>
              <a:rPr lang="en-US">
                <a:latin typeface="Times New Roman" charset="0"/>
              </a:rPr>
              <a:t>0.86 =/= 0.8, so prepared is not independent of study</a:t>
            </a: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0D3FF2D-1842-A54D-B1FF-CB3ABEE08B8C}" type="slidenum">
              <a:rPr lang="en-US" sz="1200"/>
              <a:pPr/>
              <a:t>16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r>
              <a:rPr lang="en-US">
                <a:latin typeface="Times New Roman" charset="0"/>
              </a:rPr>
              <a:t>Q1 is true iff p(smart | study) == p(smart)</a:t>
            </a:r>
            <a:br>
              <a:rPr lang="en-US">
                <a:latin typeface="Times New Roman" charset="0"/>
              </a:rPr>
            </a:br>
            <a:r>
              <a:rPr lang="en-US">
                <a:latin typeface="Times New Roman" charset="0"/>
              </a:rPr>
              <a:t>p(smart | study) = p(smart, study) / p(study) = (.432 + .048) / .6 = 0.8</a:t>
            </a:r>
            <a:br>
              <a:rPr lang="en-US">
                <a:latin typeface="Times New Roman" charset="0"/>
              </a:rPr>
            </a:br>
            <a:r>
              <a:rPr lang="en-US">
                <a:latin typeface="Times New Roman" charset="0"/>
              </a:rPr>
              <a:t>0.8 == 0.8, so smart is independent of study</a:t>
            </a:r>
          </a:p>
          <a:p>
            <a:pPr marL="171450" indent="-171450">
              <a:buFontTx/>
              <a:buChar char="•"/>
            </a:pPr>
            <a:r>
              <a:rPr lang="en-US">
                <a:latin typeface="Times New Roman" charset="0"/>
              </a:rPr>
              <a:t>Q2 is true iff p(prepared | study) == p(prepared)</a:t>
            </a:r>
            <a:br>
              <a:rPr lang="en-US">
                <a:latin typeface="Times New Roman" charset="0"/>
              </a:rPr>
            </a:br>
            <a:r>
              <a:rPr lang="en-US">
                <a:latin typeface="Times New Roman" charset="0"/>
              </a:rPr>
              <a:t>p(prepared | study) = p(prepared, study) / p(study) = (.432 + .084) / .6 = .86</a:t>
            </a:r>
            <a:br>
              <a:rPr lang="en-US">
                <a:latin typeface="Times New Roman" charset="0"/>
              </a:rPr>
            </a:br>
            <a:r>
              <a:rPr lang="en-US">
                <a:latin typeface="Times New Roman" charset="0"/>
              </a:rPr>
              <a:t>0.86 =/= 0.8, so prepared is not independent of study</a:t>
            </a: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3CFEB2A-F9ED-184C-B122-780FE028BAE5}" type="slidenum">
              <a:rPr lang="en-US" sz="1200"/>
              <a:pPr/>
              <a:t>17</a:t>
            </a:fld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r>
              <a:rPr lang="en-US">
                <a:latin typeface="Times New Roman" charset="0"/>
              </a:rPr>
              <a:t>Q1 is true iff p(smart | study) == p(smart)</a:t>
            </a:r>
            <a:br>
              <a:rPr lang="en-US">
                <a:latin typeface="Times New Roman" charset="0"/>
              </a:rPr>
            </a:br>
            <a:r>
              <a:rPr lang="en-US">
                <a:latin typeface="Times New Roman" charset="0"/>
              </a:rPr>
              <a:t>p(smart | study) = p(smart, study) / p(study) = (.432 + .048) / .6 = 0.8</a:t>
            </a:r>
            <a:br>
              <a:rPr lang="en-US">
                <a:latin typeface="Times New Roman" charset="0"/>
              </a:rPr>
            </a:br>
            <a:r>
              <a:rPr lang="en-US">
                <a:latin typeface="Times New Roman" charset="0"/>
              </a:rPr>
              <a:t>0.8 == 0.8, so smart is independent of study</a:t>
            </a:r>
          </a:p>
          <a:p>
            <a:pPr marL="171450" indent="-171450">
              <a:buFontTx/>
              <a:buChar char="•"/>
            </a:pPr>
            <a:r>
              <a:rPr lang="en-US">
                <a:latin typeface="Times New Roman" charset="0"/>
              </a:rPr>
              <a:t>Q2 is true iff p(prepared | study) == p(prepared)</a:t>
            </a:r>
            <a:br>
              <a:rPr lang="en-US">
                <a:latin typeface="Times New Roman" charset="0"/>
              </a:rPr>
            </a:br>
            <a:r>
              <a:rPr lang="en-US">
                <a:latin typeface="Times New Roman" charset="0"/>
              </a:rPr>
              <a:t>p(prepared | study) = p(prepared, study) / p(study) = (.432 + .084) / .6 = .86</a:t>
            </a:r>
            <a:br>
              <a:rPr lang="en-US">
                <a:latin typeface="Times New Roman" charset="0"/>
              </a:rPr>
            </a:br>
            <a:r>
              <a:rPr lang="en-US">
                <a:latin typeface="Times New Roman" charset="0"/>
              </a:rPr>
              <a:t>0.86 =/= 0.8, so prepared is not independent of study</a:t>
            </a: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AF5ECFA-F28E-564A-A7A7-C821E48C4452}" type="slidenum">
              <a:rPr lang="en-US" sz="1200"/>
              <a:pPr/>
              <a:t>18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21ED6-0609-7346-B780-D40352AE68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36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6DB97-48C6-9942-A107-EC85ABF669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319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D0FB6-B383-F640-9E23-463782A8EE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859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DD803-53E9-6C41-BB04-F9B2B3FB1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36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EA1FE-692B-6740-86E6-E2063A03E9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672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9F48-48FC-DC46-A6C6-4A65D93AD9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269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EE0AB-BFD2-1645-B8A0-B7930C45F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77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91C81-8EC5-014A-BC4E-BB3FEC21B0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975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F1BB4-9BE6-CB40-BDD0-85E43C9DF5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11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72707-3E68-3944-901F-44EC44F394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291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53733-A727-D744-B1CA-85C6BCB09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387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D4E8C-37D9-234F-99CB-6E8A5CEFF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285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E4435D16-07FC-2249-A290-774F08411F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12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12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12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12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-112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-112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12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12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12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12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en.wikipedia.org/wiki/Thomas_Bayes" TargetMode="Externa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.bin"/><Relationship Id="rId12" Type="http://schemas.openxmlformats.org/officeDocument/2006/relationships/image" Target="../media/image9.emf"/><Relationship Id="rId13" Type="http://schemas.openxmlformats.org/officeDocument/2006/relationships/oleObject" Target="../embeddings/oleObject5.bin"/><Relationship Id="rId14" Type="http://schemas.openxmlformats.org/officeDocument/2006/relationships/image" Target="../media/image10.emf"/><Relationship Id="rId15" Type="http://schemas.openxmlformats.org/officeDocument/2006/relationships/oleObject" Target="../embeddings/oleObject6.bin"/><Relationship Id="rId16" Type="http://schemas.openxmlformats.org/officeDocument/2006/relationships/image" Target="../media/image1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5.emf"/><Relationship Id="rId5" Type="http://schemas.openxmlformats.org/officeDocument/2006/relationships/oleObject" Target="../embeddings/Microsoft_Equation1.bin"/><Relationship Id="rId6" Type="http://schemas.openxmlformats.org/officeDocument/2006/relationships/image" Target="../media/image6.emf"/><Relationship Id="rId7" Type="http://schemas.openxmlformats.org/officeDocument/2006/relationships/oleObject" Target="../embeddings/oleObject2.bin"/><Relationship Id="rId8" Type="http://schemas.openxmlformats.org/officeDocument/2006/relationships/image" Target="../media/image7.emf"/><Relationship Id="rId9" Type="http://schemas.openxmlformats.org/officeDocument/2006/relationships/oleObject" Target="../embeddings/oleObject3.bin"/><Relationship Id="rId10" Type="http://schemas.openxmlformats.org/officeDocument/2006/relationships/image" Target="../media/image8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Naive_Bayes_classifier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Frequentist_inference" TargetMode="External"/><Relationship Id="rId3" Type="http://schemas.openxmlformats.org/officeDocument/2006/relationships/hyperlink" Target="http://en.wikipedia.org/wiki/Bayesian_inference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xkcd.com/1132/" TargetMode="External"/><Relationship Id="rId3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F02857B-FFE1-D24A-8C67-8925040709F7}" type="slidenum">
              <a:rPr lang="en-US" sz="1000"/>
              <a:pPr/>
              <a:t>1</a:t>
            </a:fld>
            <a:endParaRPr lang="en-US" sz="1000"/>
          </a:p>
        </p:txBody>
      </p:sp>
      <p:sp>
        <p:nvSpPr>
          <p:cNvPr id="306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23900"/>
            <a:ext cx="5486400" cy="3886200"/>
          </a:xfrm>
        </p:spPr>
        <p:txBody>
          <a:bodyPr/>
          <a:lstStyle/>
          <a:p>
            <a:pPr>
              <a:defRPr/>
            </a:pPr>
            <a:r>
              <a:rPr lang="en-US" sz="66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Bayesian</a:t>
            </a:r>
            <a:br>
              <a:rPr lang="en-US" sz="66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</a:br>
            <a:r>
              <a:rPr lang="en-US" sz="66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Reasoning</a:t>
            </a:r>
            <a:endParaRPr lang="en-US" sz="6600" dirty="0">
              <a:latin typeface="Times New Roman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3810000"/>
            <a:ext cx="6400800" cy="990600"/>
          </a:xfrm>
        </p:spPr>
        <p:txBody>
          <a:bodyPr/>
          <a:lstStyle/>
          <a:p>
            <a:r>
              <a:rPr lang="en-US" sz="4000">
                <a:latin typeface="Times New Roman" charset="0"/>
              </a:rPr>
              <a:t>Chapter 13</a:t>
            </a:r>
          </a:p>
        </p:txBody>
      </p:sp>
      <p:pic>
        <p:nvPicPr>
          <p:cNvPr id="16388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524000"/>
            <a:ext cx="2857500" cy="306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extBox 2"/>
          <p:cNvSpPr txBox="1">
            <a:spLocks noChangeArrowheads="1"/>
          </p:cNvSpPr>
          <p:nvPr/>
        </p:nvSpPr>
        <p:spPr bwMode="auto">
          <a:xfrm>
            <a:off x="5638800" y="4648200"/>
            <a:ext cx="3048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>
                <a:hlinkClick r:id="rId2"/>
              </a:rPr>
              <a:t>Thomas Bayes, 1701-1761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AF39A95-35E1-7845-8E42-C8D699FB8792}" type="slidenum">
              <a:rPr lang="en-US" sz="1000"/>
              <a:pPr/>
              <a:t>10</a:t>
            </a:fld>
            <a:endParaRPr lang="en-US" sz="100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algn="l"/>
            <a:r>
              <a:rPr lang="en-US">
                <a:latin typeface="Times New Roman" charset="0"/>
              </a:rPr>
              <a:t>Exercise:</a:t>
            </a:r>
            <a:br>
              <a:rPr lang="en-US">
                <a:latin typeface="Times New Roman" charset="0"/>
              </a:rPr>
            </a:br>
            <a:r>
              <a:rPr lang="en-US">
                <a:latin typeface="Times New Roman" charset="0"/>
              </a:rPr>
              <a:t>Inference from the joint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962400"/>
            <a:ext cx="7848600" cy="205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>
                <a:latin typeface="Times New Roman" charset="0"/>
              </a:rPr>
              <a:t>Queries: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ea typeface="ＭＳ Ｐゴシック" charset="0"/>
              </a:rPr>
              <a:t>What is the prior probability of </a:t>
            </a:r>
            <a:r>
              <a:rPr lang="en-US" sz="2400" i="1">
                <a:latin typeface="Times New Roman" charset="0"/>
                <a:ea typeface="ＭＳ Ｐゴシック" charset="0"/>
              </a:rPr>
              <a:t>smart</a:t>
            </a:r>
            <a:r>
              <a:rPr lang="en-US" sz="2400">
                <a:latin typeface="Times New Roman" charset="0"/>
                <a:ea typeface="ＭＳ Ｐゴシック" charset="0"/>
              </a:rPr>
              <a:t>?</a:t>
            </a:r>
          </a:p>
          <a:p>
            <a:pPr lvl="1">
              <a:lnSpc>
                <a:spcPct val="90000"/>
              </a:lnSpc>
            </a:pPr>
            <a:r>
              <a:rPr lang="en-US" sz="2400" b="1">
                <a:latin typeface="Times New Roman" charset="0"/>
                <a:ea typeface="ＭＳ Ｐゴシック" charset="0"/>
              </a:rPr>
              <a:t>What is the prior probability of </a:t>
            </a:r>
            <a:r>
              <a:rPr lang="en-US" sz="2400" b="1" i="1">
                <a:latin typeface="Times New Roman" charset="0"/>
                <a:ea typeface="ＭＳ Ｐゴシック" charset="0"/>
              </a:rPr>
              <a:t>study</a:t>
            </a:r>
            <a:r>
              <a:rPr lang="en-US" sz="2400" b="1">
                <a:latin typeface="Times New Roman" charset="0"/>
                <a:ea typeface="ＭＳ Ｐゴシック" charset="0"/>
              </a:rPr>
              <a:t>?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ea typeface="ＭＳ Ｐゴシック" charset="0"/>
              </a:rPr>
              <a:t>What is the conditional probability of </a:t>
            </a:r>
            <a:r>
              <a:rPr lang="en-US" sz="2400" i="1">
                <a:latin typeface="Times New Roman" charset="0"/>
                <a:ea typeface="ＭＳ Ｐゴシック" charset="0"/>
              </a:rPr>
              <a:t>prepared</a:t>
            </a:r>
            <a:r>
              <a:rPr lang="en-US" sz="2400">
                <a:latin typeface="Times New Roman" charset="0"/>
                <a:ea typeface="ＭＳ Ｐゴシック" charset="0"/>
              </a:rPr>
              <a:t>, given </a:t>
            </a:r>
            <a:r>
              <a:rPr lang="en-US" sz="2400" i="1">
                <a:latin typeface="Times New Roman" charset="0"/>
                <a:ea typeface="ＭＳ Ｐゴシック" charset="0"/>
              </a:rPr>
              <a:t>study</a:t>
            </a:r>
            <a:r>
              <a:rPr lang="en-US" sz="2400">
                <a:latin typeface="Times New Roman" charset="0"/>
                <a:ea typeface="ＭＳ Ｐゴシック" charset="0"/>
              </a:rPr>
              <a:t> and </a:t>
            </a:r>
            <a:r>
              <a:rPr lang="en-US" sz="2400" i="1">
                <a:latin typeface="Times New Roman" charset="0"/>
                <a:ea typeface="ＭＳ Ｐゴシック" charset="0"/>
              </a:rPr>
              <a:t>smart</a:t>
            </a:r>
            <a:r>
              <a:rPr lang="en-US" sz="2400">
                <a:latin typeface="Times New Roman" charset="0"/>
                <a:ea typeface="ＭＳ Ｐゴシック" charset="0"/>
              </a:rPr>
              <a:t>?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FF0000"/>
                </a:solidFill>
                <a:latin typeface="Times New Roman" charset="0"/>
              </a:rPr>
              <a:t>p(smart) = .432 + .16 + .048 + .16  = 0.8</a:t>
            </a:r>
          </a:p>
        </p:txBody>
      </p:sp>
      <p:graphicFrame>
        <p:nvGraphicFramePr>
          <p:cNvPr id="342073" name="Group 57"/>
          <p:cNvGraphicFramePr>
            <a:graphicFrameLocks noGrp="1"/>
          </p:cNvGraphicFramePr>
          <p:nvPr/>
        </p:nvGraphicFramePr>
        <p:xfrm>
          <a:off x="990600" y="1676400"/>
          <a:ext cx="7162800" cy="206375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2196592"/>
                <a:gridCol w="1050544"/>
                <a:gridCol w="1337056"/>
                <a:gridCol w="1241552"/>
                <a:gridCol w="1337056"/>
              </a:tblGrid>
              <a:tr h="53340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p(smart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  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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/>
                      </a:r>
                      <a:b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</a:b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      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study  prep)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smart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smart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9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prepared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.432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prepared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6629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149225"/>
            <a:ext cx="21971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0" name="Rectangle 1"/>
          <p:cNvSpPr>
            <a:spLocks noChangeArrowheads="1"/>
          </p:cNvSpPr>
          <p:nvPr/>
        </p:nvSpPr>
        <p:spPr bwMode="auto">
          <a:xfrm>
            <a:off x="3200400" y="1676400"/>
            <a:ext cx="2362200" cy="2057400"/>
          </a:xfrm>
          <a:prstGeom prst="rect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8A011F5-EEB6-6C41-8DFB-9E8013F00A99}" type="slidenum">
              <a:rPr lang="en-US" sz="1000"/>
              <a:pPr/>
              <a:t>11</a:t>
            </a:fld>
            <a:endParaRPr lang="en-US" sz="100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algn="l"/>
            <a:r>
              <a:rPr lang="en-US">
                <a:latin typeface="Times New Roman" charset="0"/>
              </a:rPr>
              <a:t>Exercise:</a:t>
            </a:r>
            <a:br>
              <a:rPr lang="en-US">
                <a:latin typeface="Times New Roman" charset="0"/>
              </a:rPr>
            </a:br>
            <a:r>
              <a:rPr lang="en-US">
                <a:latin typeface="Times New Roman" charset="0"/>
              </a:rPr>
              <a:t>Inference from the joint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962400"/>
            <a:ext cx="7924800" cy="2743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>
                <a:latin typeface="Times New Roman" charset="0"/>
              </a:rPr>
              <a:t>Queries: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ea typeface="ＭＳ Ｐゴシック" charset="0"/>
              </a:rPr>
              <a:t>What is the prior probability of </a:t>
            </a:r>
            <a:r>
              <a:rPr lang="en-US" sz="2400" i="1">
                <a:latin typeface="Times New Roman" charset="0"/>
                <a:ea typeface="ＭＳ Ｐゴシック" charset="0"/>
              </a:rPr>
              <a:t>smart</a:t>
            </a:r>
            <a:r>
              <a:rPr lang="en-US" sz="2400">
                <a:latin typeface="Times New Roman" charset="0"/>
                <a:ea typeface="ＭＳ Ｐゴシック" charset="0"/>
              </a:rPr>
              <a:t>?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ea typeface="ＭＳ Ｐゴシック" charset="0"/>
              </a:rPr>
              <a:t>What is the prior probability of </a:t>
            </a:r>
            <a:r>
              <a:rPr lang="en-US" sz="2400" i="1">
                <a:latin typeface="Times New Roman" charset="0"/>
                <a:ea typeface="ＭＳ Ｐゴシック" charset="0"/>
              </a:rPr>
              <a:t>study</a:t>
            </a:r>
            <a:r>
              <a:rPr lang="en-US" sz="2400">
                <a:latin typeface="Times New Roman" charset="0"/>
                <a:ea typeface="ＭＳ Ｐゴシック" charset="0"/>
              </a:rPr>
              <a:t>?</a:t>
            </a:r>
          </a:p>
          <a:p>
            <a:pPr lvl="1">
              <a:lnSpc>
                <a:spcPct val="90000"/>
              </a:lnSpc>
            </a:pPr>
            <a:r>
              <a:rPr lang="en-US" sz="2400" b="1">
                <a:latin typeface="Times New Roman" charset="0"/>
                <a:ea typeface="ＭＳ Ｐゴシック" charset="0"/>
              </a:rPr>
              <a:t>What is the conditional probability of </a:t>
            </a:r>
            <a:r>
              <a:rPr lang="en-US" sz="2400" b="1" i="1">
                <a:latin typeface="Times New Roman" charset="0"/>
                <a:ea typeface="ＭＳ Ｐゴシック" charset="0"/>
              </a:rPr>
              <a:t>prepared</a:t>
            </a:r>
            <a:r>
              <a:rPr lang="en-US" sz="2400" b="1">
                <a:latin typeface="Times New Roman" charset="0"/>
                <a:ea typeface="ＭＳ Ｐゴシック" charset="0"/>
              </a:rPr>
              <a:t>, given </a:t>
            </a:r>
            <a:r>
              <a:rPr lang="en-US" sz="2400" b="1" i="1">
                <a:latin typeface="Times New Roman" charset="0"/>
                <a:ea typeface="ＭＳ Ｐゴシック" charset="0"/>
              </a:rPr>
              <a:t>study</a:t>
            </a:r>
            <a:r>
              <a:rPr lang="en-US" sz="2400" b="1">
                <a:latin typeface="Times New Roman" charset="0"/>
                <a:ea typeface="ＭＳ Ｐゴシック" charset="0"/>
              </a:rPr>
              <a:t> and </a:t>
            </a:r>
            <a:r>
              <a:rPr lang="en-US" sz="2400" b="1" i="1">
                <a:latin typeface="Times New Roman" charset="0"/>
                <a:ea typeface="ＭＳ Ｐゴシック" charset="0"/>
              </a:rPr>
              <a:t>smart</a:t>
            </a:r>
            <a:r>
              <a:rPr lang="en-US" sz="2400" b="1">
                <a:latin typeface="Times New Roman" charset="0"/>
                <a:ea typeface="ＭＳ Ｐゴシック" charset="0"/>
              </a:rPr>
              <a:t>?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FF0000"/>
                </a:solidFill>
                <a:latin typeface="Times New Roman" charset="0"/>
              </a:rPr>
              <a:t>p(study) = .432 + .048 + .084 + .036 = 0.6</a:t>
            </a:r>
          </a:p>
        </p:txBody>
      </p:sp>
      <p:graphicFrame>
        <p:nvGraphicFramePr>
          <p:cNvPr id="342073" name="Group 57"/>
          <p:cNvGraphicFramePr>
            <a:graphicFrameLocks noGrp="1"/>
          </p:cNvGraphicFramePr>
          <p:nvPr/>
        </p:nvGraphicFramePr>
        <p:xfrm>
          <a:off x="990600" y="1676400"/>
          <a:ext cx="7162800" cy="206375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2196592"/>
                <a:gridCol w="1050544"/>
                <a:gridCol w="1337056"/>
                <a:gridCol w="1241552"/>
                <a:gridCol w="1337056"/>
              </a:tblGrid>
              <a:tr h="53340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p(smart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  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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/>
                      </a:r>
                      <a:b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</a:b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      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study  prep)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smart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smart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9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prepared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.432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prepared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8677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149225"/>
            <a:ext cx="21971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8" name="Rectangle 1"/>
          <p:cNvSpPr>
            <a:spLocks noChangeArrowheads="1"/>
          </p:cNvSpPr>
          <p:nvPr/>
        </p:nvSpPr>
        <p:spPr bwMode="auto">
          <a:xfrm>
            <a:off x="3200400" y="2209800"/>
            <a:ext cx="990600" cy="1600200"/>
          </a:xfrm>
          <a:prstGeom prst="rect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5562600" y="2209800"/>
            <a:ext cx="1219200" cy="1600200"/>
          </a:xfrm>
          <a:prstGeom prst="rect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391A335-5F8E-784E-ABB9-6C0458647770}" type="slidenum">
              <a:rPr lang="en-US" sz="1000"/>
              <a:pPr/>
              <a:t>12</a:t>
            </a:fld>
            <a:endParaRPr lang="en-US" sz="10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algn="l"/>
            <a:r>
              <a:rPr lang="en-US">
                <a:latin typeface="Times New Roman" charset="0"/>
              </a:rPr>
              <a:t>Exercise:</a:t>
            </a:r>
            <a:br>
              <a:rPr lang="en-US">
                <a:latin typeface="Times New Roman" charset="0"/>
              </a:rPr>
            </a:br>
            <a:r>
              <a:rPr lang="en-US">
                <a:latin typeface="Times New Roman" charset="0"/>
              </a:rPr>
              <a:t>Inference from the joint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962400"/>
            <a:ext cx="7848600" cy="205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>
                <a:latin typeface="Times New Roman" charset="0"/>
              </a:rPr>
              <a:t>Queries: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ea typeface="ＭＳ Ｐゴシック" charset="0"/>
              </a:rPr>
              <a:t>What is the prior probability of </a:t>
            </a:r>
            <a:r>
              <a:rPr lang="en-US" sz="2400" i="1">
                <a:latin typeface="Times New Roman" charset="0"/>
                <a:ea typeface="ＭＳ Ｐゴシック" charset="0"/>
              </a:rPr>
              <a:t>smart</a:t>
            </a:r>
            <a:r>
              <a:rPr lang="en-US" sz="2400">
                <a:latin typeface="Times New Roman" charset="0"/>
                <a:ea typeface="ＭＳ Ｐゴシック" charset="0"/>
              </a:rPr>
              <a:t>?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ea typeface="ＭＳ Ｐゴシック" charset="0"/>
              </a:rPr>
              <a:t>What is the prior probability of </a:t>
            </a:r>
            <a:r>
              <a:rPr lang="en-US" sz="2400" i="1">
                <a:latin typeface="Times New Roman" charset="0"/>
                <a:ea typeface="ＭＳ Ｐゴシック" charset="0"/>
              </a:rPr>
              <a:t>study</a:t>
            </a:r>
            <a:r>
              <a:rPr lang="en-US" sz="2400">
                <a:latin typeface="Times New Roman" charset="0"/>
                <a:ea typeface="ＭＳ Ｐゴシック" charset="0"/>
              </a:rPr>
              <a:t>?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ea typeface="ＭＳ Ｐゴシック" charset="0"/>
              </a:rPr>
              <a:t>What is the conditional probability of </a:t>
            </a:r>
            <a:r>
              <a:rPr lang="en-US" sz="2400" i="1">
                <a:latin typeface="Times New Roman" charset="0"/>
                <a:ea typeface="ＭＳ Ｐゴシック" charset="0"/>
              </a:rPr>
              <a:t>prepared</a:t>
            </a:r>
            <a:r>
              <a:rPr lang="en-US" sz="2400">
                <a:latin typeface="Times New Roman" charset="0"/>
                <a:ea typeface="ＭＳ Ｐゴシック" charset="0"/>
              </a:rPr>
              <a:t>, given </a:t>
            </a:r>
            <a:r>
              <a:rPr lang="en-US" sz="2400" i="1">
                <a:latin typeface="Times New Roman" charset="0"/>
                <a:ea typeface="ＭＳ Ｐゴシック" charset="0"/>
              </a:rPr>
              <a:t>study</a:t>
            </a:r>
            <a:r>
              <a:rPr lang="en-US" sz="2400">
                <a:latin typeface="Times New Roman" charset="0"/>
                <a:ea typeface="ＭＳ Ｐゴシック" charset="0"/>
              </a:rPr>
              <a:t> and </a:t>
            </a:r>
            <a:r>
              <a:rPr lang="en-US" sz="2400" i="1">
                <a:latin typeface="Times New Roman" charset="0"/>
                <a:ea typeface="ＭＳ Ｐゴシック" charset="0"/>
              </a:rPr>
              <a:t>smart</a:t>
            </a:r>
            <a:r>
              <a:rPr lang="en-US" sz="2400">
                <a:latin typeface="Times New Roman" charset="0"/>
                <a:ea typeface="ＭＳ Ｐゴシック" charset="0"/>
              </a:rPr>
              <a:t>?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rgbClr val="FF0000"/>
                </a:solidFill>
                <a:latin typeface="Times New Roman" charset="0"/>
                <a:ea typeface="ＭＳ Ｐゴシック" charset="0"/>
              </a:rPr>
              <a:t>p(prepared | smart, study) =  p(prepared, smart, study) / p(smart, study) = .432 / (.432 + .048) = 0.9</a:t>
            </a:r>
          </a:p>
          <a:p>
            <a:pPr lvl="1">
              <a:lnSpc>
                <a:spcPct val="90000"/>
              </a:lnSpc>
            </a:pPr>
            <a:endParaRPr lang="en-US" sz="2400" b="1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342073" name="Group 57"/>
          <p:cNvGraphicFramePr>
            <a:graphicFrameLocks noGrp="1"/>
          </p:cNvGraphicFramePr>
          <p:nvPr/>
        </p:nvGraphicFramePr>
        <p:xfrm>
          <a:off x="990600" y="1676400"/>
          <a:ext cx="7162800" cy="206375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2196592"/>
                <a:gridCol w="1050544"/>
                <a:gridCol w="1337056"/>
                <a:gridCol w="1241552"/>
                <a:gridCol w="1337056"/>
              </a:tblGrid>
              <a:tr h="53340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p(smart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  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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/>
                      </a:r>
                      <a:b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</a:b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      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study  prep)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smart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smart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9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prepared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.432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prepared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072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149225"/>
            <a:ext cx="21971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3352800" y="2743200"/>
            <a:ext cx="838200" cy="533400"/>
          </a:xfrm>
          <a:prstGeom prst="rect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3200400" y="2667000"/>
            <a:ext cx="1066800" cy="1143000"/>
          </a:xfrm>
          <a:prstGeom prst="rect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-30163"/>
            <a:ext cx="1371600" cy="1371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2E8FCA3-F26F-164C-BD94-9CDE1EEBE39A}" type="slidenum">
              <a:rPr lang="en-US" sz="1000"/>
              <a:pPr/>
              <a:t>13</a:t>
            </a:fld>
            <a:endParaRPr lang="en-US" sz="100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924800" cy="9906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Independence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143000"/>
            <a:ext cx="8115300" cy="5638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 smtClean="0">
                <a:latin typeface="Times New Roman" charset="0"/>
              </a:rPr>
              <a:t>When variables don’t </a:t>
            </a:r>
            <a:r>
              <a:rPr lang="en-US" sz="2800" dirty="0">
                <a:latin typeface="Times New Roman" charset="0"/>
              </a:rPr>
              <a:t>affect each </a:t>
            </a:r>
            <a:r>
              <a:rPr lang="en-US" sz="2800" dirty="0" smtClean="0">
                <a:latin typeface="Times New Roman" charset="0"/>
              </a:rPr>
              <a:t>others’</a:t>
            </a:r>
            <a:r>
              <a:rPr lang="en-US" sz="2800" dirty="0">
                <a:latin typeface="Times New Roman" charset="0"/>
              </a:rPr>
              <a:t> </a:t>
            </a:r>
            <a:r>
              <a:rPr lang="en-US" altLang="ja-JP" sz="2800" dirty="0" err="1" smtClean="0">
                <a:latin typeface="Times New Roman" charset="0"/>
              </a:rPr>
              <a:t>probabil-ities</a:t>
            </a:r>
            <a:r>
              <a:rPr lang="en-US" altLang="ja-JP" sz="2800" dirty="0">
                <a:latin typeface="Times New Roman" charset="0"/>
              </a:rPr>
              <a:t>, we call them </a:t>
            </a:r>
            <a:r>
              <a:rPr lang="en-US" altLang="ja-JP" sz="2800" b="1" dirty="0">
                <a:solidFill>
                  <a:schemeClr val="accent2"/>
                </a:solidFill>
                <a:latin typeface="Times New Roman" charset="0"/>
              </a:rPr>
              <a:t>independent</a:t>
            </a:r>
            <a:r>
              <a:rPr lang="en-US" altLang="ja-JP" sz="2800" dirty="0">
                <a:latin typeface="Times New Roman" charset="0"/>
              </a:rPr>
              <a:t>, and can easily compute their joint and conditional probability:</a:t>
            </a:r>
          </a:p>
          <a:p>
            <a:pPr marL="284163" lvl="1" indent="0">
              <a:lnSpc>
                <a:spcPct val="90000"/>
              </a:lnSpc>
              <a:buFontTx/>
              <a:buNone/>
              <a:defRPr/>
            </a:pPr>
            <a:r>
              <a:rPr lang="en-US" sz="2200" dirty="0" smtClean="0">
                <a:latin typeface="Times New Roman" charset="0"/>
                <a:ea typeface="ＭＳ Ｐゴシック" charset="0"/>
              </a:rPr>
              <a:t>Independent(</a:t>
            </a:r>
            <a:r>
              <a:rPr lang="en-US" sz="2200" dirty="0">
                <a:latin typeface="Times New Roman" charset="0"/>
                <a:ea typeface="ＭＳ Ｐゴシック" charset="0"/>
              </a:rPr>
              <a:t>A, B)  </a:t>
            </a:r>
            <a:r>
              <a:rPr lang="en-US" sz="2200" dirty="0">
                <a:latin typeface="Times New Roman" charset="0"/>
                <a:ea typeface="ＭＳ Ｐゴシック" charset="0"/>
                <a:cs typeface="Times New Roman" charset="0"/>
              </a:rPr>
              <a:t>→  P(</a:t>
            </a:r>
            <a:r>
              <a:rPr lang="en-US" sz="2200" dirty="0" smtClean="0">
                <a:latin typeface="Times New Roman" charset="0"/>
                <a:ea typeface="ＭＳ Ｐゴシック" charset="0"/>
                <a:cs typeface="Times New Roman" charset="0"/>
              </a:rPr>
              <a:t>A</a:t>
            </a:r>
            <a:r>
              <a:rPr lang="en-US" sz="2200" dirty="0" smtClean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B</a:t>
            </a:r>
            <a:r>
              <a:rPr lang="en-US" sz="22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) = P(A) </a:t>
            </a:r>
            <a:r>
              <a:rPr lang="en-US" sz="2200" dirty="0" smtClean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* P</a:t>
            </a:r>
            <a:r>
              <a:rPr lang="en-US" sz="22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(B),  P(A | B) = P(A)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latin typeface="Times New Roman" charset="0"/>
              </a:rPr>
              <a:t>{</a:t>
            </a:r>
            <a:r>
              <a:rPr lang="en-US" sz="2800" dirty="0" err="1" smtClean="0">
                <a:latin typeface="Times New Roman" charset="0"/>
              </a:rPr>
              <a:t>moonPhase</a:t>
            </a:r>
            <a:r>
              <a:rPr lang="en-US" sz="2800" dirty="0">
                <a:latin typeface="Times New Roman" charset="0"/>
              </a:rPr>
              <a:t>, </a:t>
            </a:r>
            <a:r>
              <a:rPr lang="en-US" sz="2800" dirty="0" err="1" smtClean="0">
                <a:latin typeface="Times New Roman" charset="0"/>
              </a:rPr>
              <a:t>light</a:t>
            </a:r>
            <a:r>
              <a:rPr lang="en-US" sz="2800" dirty="0" err="1">
                <a:latin typeface="Times New Roman" charset="0"/>
              </a:rPr>
              <a:t>L</a:t>
            </a:r>
            <a:r>
              <a:rPr lang="en-US" sz="2800" dirty="0" err="1" smtClean="0">
                <a:latin typeface="Times New Roman" charset="0"/>
              </a:rPr>
              <a:t>evel</a:t>
            </a:r>
            <a:r>
              <a:rPr lang="en-US" sz="2800" dirty="0">
                <a:latin typeface="Times New Roman" charset="0"/>
              </a:rPr>
              <a:t>} </a:t>
            </a:r>
            <a:r>
              <a:rPr lang="en-US" sz="2800" i="1" dirty="0">
                <a:latin typeface="Times New Roman" charset="0"/>
              </a:rPr>
              <a:t>might</a:t>
            </a:r>
            <a:r>
              <a:rPr lang="en-US" sz="2800" dirty="0">
                <a:latin typeface="Times New Roman" charset="0"/>
              </a:rPr>
              <a:t> be independent of {burglary, alarm, earthquake}</a:t>
            </a:r>
          </a:p>
          <a:p>
            <a:pPr marL="458788" lvl="1" indent="-236538">
              <a:lnSpc>
                <a:spcPct val="90000"/>
              </a:lnSpc>
              <a:defRPr/>
            </a:pPr>
            <a:r>
              <a:rPr lang="en-US" sz="2500" dirty="0">
                <a:latin typeface="Times New Roman" charset="0"/>
                <a:ea typeface="ＭＳ Ｐゴシック" charset="0"/>
              </a:rPr>
              <a:t>M</a:t>
            </a:r>
            <a:r>
              <a:rPr lang="en-US" sz="2500" dirty="0" smtClean="0">
                <a:latin typeface="Times New Roman" charset="0"/>
                <a:ea typeface="ＭＳ Ｐゴシック" charset="0"/>
              </a:rPr>
              <a:t>aybe not: burglars may </a:t>
            </a:r>
            <a:r>
              <a:rPr lang="en-US" sz="2500" dirty="0">
                <a:latin typeface="Times New Roman" charset="0"/>
                <a:ea typeface="ＭＳ Ｐゴシック" charset="0"/>
              </a:rPr>
              <a:t>be more </a:t>
            </a:r>
            <a:r>
              <a:rPr lang="en-US" sz="2500" dirty="0" smtClean="0">
                <a:latin typeface="Times New Roman" charset="0"/>
                <a:ea typeface="ＭＳ Ｐゴシック" charset="0"/>
              </a:rPr>
              <a:t>active during </a:t>
            </a:r>
            <a:r>
              <a:rPr lang="en-US" altLang="ja-JP" sz="2500" dirty="0" smtClean="0">
                <a:latin typeface="Times New Roman" charset="0"/>
                <a:ea typeface="ＭＳ Ｐゴシック" charset="0"/>
              </a:rPr>
              <a:t>a </a:t>
            </a:r>
            <a:r>
              <a:rPr lang="en-US" altLang="ja-JP" sz="2500" dirty="0">
                <a:latin typeface="Times New Roman" charset="0"/>
                <a:ea typeface="ＭＳ Ｐゴシック" charset="0"/>
              </a:rPr>
              <a:t>new </a:t>
            </a:r>
            <a:r>
              <a:rPr lang="en-US" altLang="ja-JP" sz="2500" dirty="0" smtClean="0">
                <a:latin typeface="Times New Roman" charset="0"/>
                <a:ea typeface="ＭＳ Ｐゴシック" charset="0"/>
              </a:rPr>
              <a:t>moon because darkness hides their activity</a:t>
            </a:r>
            <a:endParaRPr lang="en-US" altLang="ja-JP" sz="2500" dirty="0">
              <a:latin typeface="Times New Roman" charset="0"/>
              <a:ea typeface="ＭＳ Ｐゴシック" charset="0"/>
            </a:endParaRPr>
          </a:p>
          <a:p>
            <a:pPr marL="458788" lvl="1" indent="-236538">
              <a:lnSpc>
                <a:spcPct val="90000"/>
              </a:lnSpc>
              <a:defRPr/>
            </a:pPr>
            <a:r>
              <a:rPr lang="en-US" sz="2500" dirty="0" smtClean="0">
                <a:latin typeface="Times New Roman" charset="0"/>
                <a:ea typeface="ＭＳ Ｐゴシック" charset="0"/>
              </a:rPr>
              <a:t>But if </a:t>
            </a:r>
            <a:r>
              <a:rPr lang="en-US" sz="2500" dirty="0">
                <a:latin typeface="Times New Roman" charset="0"/>
                <a:ea typeface="ＭＳ Ｐゴシック" charset="0"/>
              </a:rPr>
              <a:t>we know the light level, the moon phase </a:t>
            </a:r>
            <a:r>
              <a:rPr lang="en-US" sz="2500" dirty="0" smtClean="0">
                <a:latin typeface="Times New Roman" charset="0"/>
                <a:ea typeface="ＭＳ Ｐゴシック" charset="0"/>
              </a:rPr>
              <a:t>doesn’</a:t>
            </a:r>
            <a:r>
              <a:rPr lang="en-US" altLang="ja-JP" sz="2500" dirty="0" smtClean="0">
                <a:latin typeface="Times New Roman" charset="0"/>
                <a:ea typeface="ＭＳ Ｐゴシック" charset="0"/>
              </a:rPr>
              <a:t>t </a:t>
            </a:r>
            <a:r>
              <a:rPr lang="en-US" altLang="ja-JP" sz="2500" dirty="0">
                <a:latin typeface="Times New Roman" charset="0"/>
                <a:ea typeface="ＭＳ Ｐゴシック" charset="0"/>
              </a:rPr>
              <a:t>affect whether we are burglarized</a:t>
            </a:r>
          </a:p>
          <a:p>
            <a:pPr marL="458788" lvl="1" indent="-236538">
              <a:lnSpc>
                <a:spcPct val="90000"/>
              </a:lnSpc>
              <a:defRPr/>
            </a:pPr>
            <a:r>
              <a:rPr lang="en-US" sz="2500" dirty="0" smtClean="0">
                <a:latin typeface="Times New Roman" charset="0"/>
                <a:ea typeface="ＭＳ Ｐゴシック" charset="0"/>
              </a:rPr>
              <a:t>If</a:t>
            </a:r>
            <a:r>
              <a:rPr lang="en-US" altLang="ja-JP" sz="2500" dirty="0" smtClean="0">
                <a:latin typeface="Times New Roman" charset="0"/>
                <a:ea typeface="ＭＳ Ｐゴシック" charset="0"/>
              </a:rPr>
              <a:t> </a:t>
            </a:r>
            <a:r>
              <a:rPr lang="en-US" altLang="ja-JP" sz="2500" dirty="0">
                <a:latin typeface="Times New Roman" charset="0"/>
                <a:ea typeface="ＭＳ Ｐゴシック" charset="0"/>
              </a:rPr>
              <a:t>burglarized, light level </a:t>
            </a:r>
            <a:r>
              <a:rPr lang="en-US" altLang="ja-JP" sz="2500" dirty="0" smtClean="0">
                <a:latin typeface="Times New Roman" charset="0"/>
                <a:ea typeface="ＭＳ Ｐゴシック" charset="0"/>
              </a:rPr>
              <a:t>doesn’t </a:t>
            </a:r>
            <a:r>
              <a:rPr lang="en-US" altLang="ja-JP" sz="2500" dirty="0">
                <a:latin typeface="Times New Roman" charset="0"/>
                <a:ea typeface="ＭＳ Ｐゴシック" charset="0"/>
              </a:rPr>
              <a:t>affect </a:t>
            </a:r>
            <a:r>
              <a:rPr lang="en-US" altLang="ja-JP" sz="2500" dirty="0" smtClean="0">
                <a:latin typeface="Times New Roman" charset="0"/>
                <a:ea typeface="ＭＳ Ｐゴシック" charset="0"/>
              </a:rPr>
              <a:t>if </a:t>
            </a:r>
            <a:r>
              <a:rPr lang="en-US" altLang="ja-JP" sz="2500" dirty="0">
                <a:latin typeface="Times New Roman" charset="0"/>
                <a:ea typeface="ＭＳ Ｐゴシック" charset="0"/>
              </a:rPr>
              <a:t>alarm goes off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latin typeface="Times New Roman" charset="0"/>
              </a:rPr>
              <a:t>N</a:t>
            </a:r>
            <a:r>
              <a:rPr lang="en-US" sz="2800" dirty="0" smtClean="0">
                <a:latin typeface="Times New Roman" charset="0"/>
              </a:rPr>
              <a:t>eed </a:t>
            </a:r>
            <a:r>
              <a:rPr lang="en-US" sz="2800" dirty="0">
                <a:latin typeface="Times New Roman" charset="0"/>
              </a:rPr>
              <a:t>a more complex notion of </a:t>
            </a:r>
            <a:r>
              <a:rPr lang="en-US" sz="2800" dirty="0" smtClean="0">
                <a:latin typeface="Times New Roman" charset="0"/>
              </a:rPr>
              <a:t>independence </a:t>
            </a:r>
            <a:r>
              <a:rPr lang="en-US" sz="2800" dirty="0">
                <a:latin typeface="Times New Roman" charset="0"/>
              </a:rPr>
              <a:t>and methods for reasoning about </a:t>
            </a:r>
            <a:r>
              <a:rPr lang="en-US" sz="2800" dirty="0" smtClean="0">
                <a:latin typeface="Times New Roman" charset="0"/>
              </a:rPr>
              <a:t>the </a:t>
            </a:r>
            <a:r>
              <a:rPr lang="en-US" sz="2800" dirty="0">
                <a:latin typeface="Times New Roman" charset="0"/>
              </a:rPr>
              <a:t>relationships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AA2F4CB-5766-E841-8524-08788CE8FE86}" type="slidenum">
              <a:rPr lang="en-US" sz="1000"/>
              <a:pPr/>
              <a:t>14</a:t>
            </a:fld>
            <a:endParaRPr lang="en-US" sz="100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algn="l"/>
            <a:r>
              <a:rPr lang="en-US">
                <a:latin typeface="Times New Roman" charset="0"/>
              </a:rPr>
              <a:t>Exercise: Independence</a:t>
            </a:r>
          </a:p>
        </p:txBody>
      </p:sp>
      <p:sp>
        <p:nvSpPr>
          <p:cNvPr id="33795" name="Rectangle 5"/>
          <p:cNvSpPr>
            <a:spLocks noChangeArrowheads="1"/>
          </p:cNvSpPr>
          <p:nvPr/>
        </p:nvSpPr>
        <p:spPr bwMode="auto">
          <a:xfrm>
            <a:off x="685800" y="4191000"/>
            <a:ext cx="7772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800" b="1"/>
              <a:t>Queries:</a:t>
            </a:r>
          </a:p>
          <a:p>
            <a:pPr marL="566738" lvl="1" indent="-227013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800" b="1"/>
              <a:t>Q1: Is </a:t>
            </a:r>
            <a:r>
              <a:rPr lang="en-US" sz="2800" b="1" i="1"/>
              <a:t>smart</a:t>
            </a:r>
            <a:r>
              <a:rPr lang="en-US" sz="2800" b="1"/>
              <a:t> independent of </a:t>
            </a:r>
            <a:r>
              <a:rPr lang="en-US" sz="2800" b="1" i="1"/>
              <a:t>study</a:t>
            </a:r>
            <a:r>
              <a:rPr lang="en-US" sz="2800" b="1"/>
              <a:t>?</a:t>
            </a:r>
          </a:p>
          <a:p>
            <a:pPr marL="566738" lvl="1" indent="-227013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800" b="1"/>
              <a:t>Q2: Is </a:t>
            </a:r>
            <a:r>
              <a:rPr lang="en-US" sz="2800" b="1" i="1"/>
              <a:t>prepared</a:t>
            </a:r>
            <a:r>
              <a:rPr lang="en-US" sz="2800" b="1"/>
              <a:t> independent of </a:t>
            </a:r>
            <a:r>
              <a:rPr lang="en-US" sz="2800" b="1" i="1"/>
              <a:t>study</a:t>
            </a:r>
            <a:r>
              <a:rPr lang="en-US" sz="2800" b="1"/>
              <a:t>?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800" b="1">
                <a:sym typeface="Wingdings" charset="0"/>
              </a:rPr>
              <a:t>How can we tell? </a:t>
            </a:r>
            <a:endParaRPr lang="en-US" sz="2800" b="1"/>
          </a:p>
        </p:txBody>
      </p:sp>
      <p:graphicFrame>
        <p:nvGraphicFramePr>
          <p:cNvPr id="6" name="Group 57"/>
          <p:cNvGraphicFramePr>
            <a:graphicFrameLocks noGrp="1"/>
          </p:cNvGraphicFramePr>
          <p:nvPr/>
        </p:nvGraphicFramePr>
        <p:xfrm>
          <a:off x="990600" y="1898650"/>
          <a:ext cx="7162800" cy="206375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2196592"/>
                <a:gridCol w="1050544"/>
                <a:gridCol w="1337056"/>
                <a:gridCol w="1241552"/>
                <a:gridCol w="1337056"/>
              </a:tblGrid>
              <a:tr h="53340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p(smart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  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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/>
                      </a:r>
                      <a:b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</a:b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      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study  prep)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smart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smart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9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prepared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.432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prepared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379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149225"/>
            <a:ext cx="21971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E9CC588-F431-F141-A84D-5F231909025D}" type="slidenum">
              <a:rPr lang="en-US" sz="1000"/>
              <a:pPr/>
              <a:t>15</a:t>
            </a:fld>
            <a:endParaRPr lang="en-US" sz="100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algn="l"/>
            <a:r>
              <a:rPr lang="en-US">
                <a:latin typeface="Times New Roman" charset="0"/>
              </a:rPr>
              <a:t>Exercise: Independence</a:t>
            </a:r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685800" y="4191000"/>
            <a:ext cx="7772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-117475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dirty="0"/>
              <a:t>Q1: Is </a:t>
            </a:r>
            <a:r>
              <a:rPr lang="en-US" sz="2800" i="1" dirty="0"/>
              <a:t>smart</a:t>
            </a:r>
            <a:r>
              <a:rPr lang="en-US" sz="2800" dirty="0"/>
              <a:t> independent of </a:t>
            </a:r>
            <a:r>
              <a:rPr lang="en-US" sz="2800" i="1" dirty="0"/>
              <a:t>study</a:t>
            </a:r>
            <a:r>
              <a:rPr lang="en-US" sz="2800" dirty="0"/>
              <a:t>?</a:t>
            </a:r>
          </a:p>
          <a:p>
            <a:pPr marL="457200" indent="-179388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/>
            </a:pPr>
            <a:r>
              <a:rPr lang="en-US" sz="2800" dirty="0"/>
              <a:t>You might have some intuitive beliefs based on your experience)</a:t>
            </a:r>
          </a:p>
          <a:p>
            <a:pPr marL="457200" indent="-179388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/>
            </a:pPr>
            <a:r>
              <a:rPr lang="en-US" sz="2800" dirty="0"/>
              <a:t>You can check the data</a:t>
            </a:r>
          </a:p>
        </p:txBody>
      </p:sp>
      <p:graphicFrame>
        <p:nvGraphicFramePr>
          <p:cNvPr id="6" name="Group 57"/>
          <p:cNvGraphicFramePr>
            <a:graphicFrameLocks noGrp="1"/>
          </p:cNvGraphicFramePr>
          <p:nvPr/>
        </p:nvGraphicFramePr>
        <p:xfrm>
          <a:off x="990600" y="1898650"/>
          <a:ext cx="7162800" cy="206375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2196592"/>
                <a:gridCol w="1050544"/>
                <a:gridCol w="1337056"/>
                <a:gridCol w="1241552"/>
                <a:gridCol w="1337056"/>
              </a:tblGrid>
              <a:tr h="53340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p(smart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  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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/>
                      </a:r>
                      <a:b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</a:b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      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study  prep)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smart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smart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9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prepared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.432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prepared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5845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149225"/>
            <a:ext cx="21971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D09CD75-8EBD-7041-9CB6-F6B626FF0800}" type="slidenum">
              <a:rPr lang="en-US" sz="1000"/>
              <a:pPr/>
              <a:t>16</a:t>
            </a:fld>
            <a:endParaRPr lang="en-US" sz="100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algn="l"/>
            <a:r>
              <a:rPr lang="en-US">
                <a:latin typeface="Times New Roman" charset="0"/>
              </a:rPr>
              <a:t>Exercise: Independence</a:t>
            </a:r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685800" y="4191000"/>
            <a:ext cx="7772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-117475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dirty="0"/>
              <a:t>Q1: Is </a:t>
            </a:r>
            <a:r>
              <a:rPr lang="en-US" sz="2800" i="1" dirty="0"/>
              <a:t>smart</a:t>
            </a:r>
            <a:r>
              <a:rPr lang="en-US" sz="2800" dirty="0"/>
              <a:t> independent of </a:t>
            </a:r>
            <a:r>
              <a:rPr lang="en-US" sz="2800" i="1" dirty="0"/>
              <a:t>study</a:t>
            </a:r>
            <a:r>
              <a:rPr lang="en-US" sz="2800" dirty="0"/>
              <a:t>?</a:t>
            </a:r>
          </a:p>
          <a:p>
            <a:pPr marL="457200" indent="-179388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/>
            </a:pPr>
            <a:r>
              <a:rPr lang="en-US" sz="2800" dirty="0"/>
              <a:t>Q1 true </a:t>
            </a:r>
            <a:r>
              <a:rPr lang="en-US" sz="2800" dirty="0" err="1"/>
              <a:t>iff</a:t>
            </a:r>
            <a:r>
              <a:rPr lang="en-US" sz="2800" dirty="0"/>
              <a:t> p(smart | study) == p(smart)</a:t>
            </a:r>
            <a:br>
              <a:rPr lang="en-US" sz="2800" dirty="0"/>
            </a:br>
            <a:r>
              <a:rPr lang="en-US" sz="2800" dirty="0"/>
              <a:t>p(smart | study) = p(smart, study) / p(study) </a:t>
            </a:r>
            <a:br>
              <a:rPr lang="en-US" sz="2800" dirty="0"/>
            </a:br>
            <a:r>
              <a:rPr lang="en-US" sz="2800" dirty="0"/>
              <a:t>  = (.432 + .048) / .6 = 0.8</a:t>
            </a:r>
            <a:br>
              <a:rPr lang="en-US" sz="2800" dirty="0"/>
            </a:br>
            <a:r>
              <a:rPr lang="en-US" sz="2800" dirty="0"/>
              <a:t>0.8 == 0.8, so smart is independent of study</a:t>
            </a:r>
          </a:p>
        </p:txBody>
      </p:sp>
      <p:graphicFrame>
        <p:nvGraphicFramePr>
          <p:cNvPr id="6" name="Group 57"/>
          <p:cNvGraphicFramePr>
            <a:graphicFrameLocks noGrp="1"/>
          </p:cNvGraphicFramePr>
          <p:nvPr/>
        </p:nvGraphicFramePr>
        <p:xfrm>
          <a:off x="990600" y="1898650"/>
          <a:ext cx="7162800" cy="206375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2196592"/>
                <a:gridCol w="1050544"/>
                <a:gridCol w="1337056"/>
                <a:gridCol w="1241552"/>
                <a:gridCol w="1337056"/>
              </a:tblGrid>
              <a:tr h="53340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p(smart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  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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/>
                      </a:r>
                      <a:b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</a:b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      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study  prep)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smart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smart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9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prepared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.432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prepared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7893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149225"/>
            <a:ext cx="21971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73DFD21-6CDD-E045-8081-76BCC04BE198}" type="slidenum">
              <a:rPr lang="en-US" sz="1000"/>
              <a:pPr/>
              <a:t>17</a:t>
            </a:fld>
            <a:endParaRPr lang="en-US" sz="100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algn="l"/>
            <a:r>
              <a:rPr lang="en-US">
                <a:latin typeface="Times New Roman" charset="0"/>
              </a:rPr>
              <a:t>Exercise: Independence</a:t>
            </a:r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685800" y="4191000"/>
            <a:ext cx="7772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-117475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dirty="0"/>
              <a:t>Q2: Is </a:t>
            </a:r>
            <a:r>
              <a:rPr lang="en-US" sz="2800" i="1" dirty="0"/>
              <a:t>prepared</a:t>
            </a:r>
            <a:r>
              <a:rPr lang="en-US" sz="2800" dirty="0"/>
              <a:t> independent of </a:t>
            </a:r>
            <a:r>
              <a:rPr lang="en-US" sz="2800" i="1" dirty="0"/>
              <a:t>study</a:t>
            </a:r>
            <a:r>
              <a:rPr lang="en-US" sz="2800" dirty="0"/>
              <a:t>?</a:t>
            </a:r>
          </a:p>
          <a:p>
            <a:pPr marL="339725" indent="-169863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/>
            </a:pPr>
            <a:r>
              <a:rPr lang="en-US" sz="2800" dirty="0"/>
              <a:t>What is prepared?</a:t>
            </a:r>
          </a:p>
          <a:p>
            <a:pPr marL="339725" indent="-169863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/>
            </a:pPr>
            <a:r>
              <a:rPr lang="en-US" sz="2800" dirty="0"/>
              <a:t>Q2 true </a:t>
            </a:r>
            <a:r>
              <a:rPr lang="en-US" sz="2800" dirty="0" err="1"/>
              <a:t>iff</a:t>
            </a:r>
            <a:r>
              <a:rPr lang="en-US" sz="2800" dirty="0"/>
              <a:t> </a:t>
            </a:r>
          </a:p>
        </p:txBody>
      </p:sp>
      <p:graphicFrame>
        <p:nvGraphicFramePr>
          <p:cNvPr id="6" name="Group 57"/>
          <p:cNvGraphicFramePr>
            <a:graphicFrameLocks noGrp="1"/>
          </p:cNvGraphicFramePr>
          <p:nvPr/>
        </p:nvGraphicFramePr>
        <p:xfrm>
          <a:off x="990600" y="1898650"/>
          <a:ext cx="7162800" cy="206375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2196592"/>
                <a:gridCol w="1050544"/>
                <a:gridCol w="1337056"/>
                <a:gridCol w="1241552"/>
                <a:gridCol w="1337056"/>
              </a:tblGrid>
              <a:tr h="53340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p(smart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  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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/>
                      </a:r>
                      <a:b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</a:b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      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study  prep)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smart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smart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9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prepared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.432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prepared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9941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149225"/>
            <a:ext cx="21971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6FCD188-212A-5D47-AC36-3A7E55DBAD8D}" type="slidenum">
              <a:rPr lang="en-US" sz="1000"/>
              <a:pPr/>
              <a:t>18</a:t>
            </a:fld>
            <a:endParaRPr lang="en-US" sz="100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algn="l"/>
            <a:r>
              <a:rPr lang="en-US">
                <a:latin typeface="Times New Roman" charset="0"/>
              </a:rPr>
              <a:t>Exercise: Independence</a:t>
            </a:r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685800" y="4191000"/>
            <a:ext cx="7772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-117475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dirty="0"/>
              <a:t>Q2: Is </a:t>
            </a:r>
            <a:r>
              <a:rPr lang="en-US" sz="2800" i="1" dirty="0"/>
              <a:t>prepared</a:t>
            </a:r>
            <a:r>
              <a:rPr lang="en-US" sz="2800" dirty="0"/>
              <a:t> independent of </a:t>
            </a:r>
            <a:r>
              <a:rPr lang="en-US" sz="2800" i="1" dirty="0"/>
              <a:t>study</a:t>
            </a:r>
            <a:r>
              <a:rPr lang="en-US" sz="2800" dirty="0"/>
              <a:t>?</a:t>
            </a:r>
          </a:p>
          <a:p>
            <a:pPr marL="339725" indent="-169863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/>
            </a:pPr>
            <a:r>
              <a:rPr lang="en-US" sz="2800" dirty="0"/>
              <a:t>Q2 true </a:t>
            </a:r>
            <a:r>
              <a:rPr lang="en-US" sz="2800" dirty="0" err="1"/>
              <a:t>iff</a:t>
            </a:r>
            <a:r>
              <a:rPr lang="en-US" sz="2800" dirty="0"/>
              <a:t> p(prepared | study) == p(prepared)</a:t>
            </a:r>
            <a:br>
              <a:rPr lang="en-US" sz="2800" dirty="0"/>
            </a:br>
            <a:r>
              <a:rPr lang="en-US" sz="2800" dirty="0"/>
              <a:t>p(prepared | study) = p(prepared, study) / p(study) = (.432 + .084) / .6 = .86</a:t>
            </a:r>
            <a:br>
              <a:rPr lang="en-US" sz="2800" dirty="0"/>
            </a:br>
            <a:r>
              <a:rPr lang="en-US" sz="2800" dirty="0"/>
              <a:t>0.86 =/= 0.8, so prepared not independent of study</a:t>
            </a:r>
          </a:p>
        </p:txBody>
      </p:sp>
      <p:graphicFrame>
        <p:nvGraphicFramePr>
          <p:cNvPr id="6" name="Group 57"/>
          <p:cNvGraphicFramePr>
            <a:graphicFrameLocks noGrp="1"/>
          </p:cNvGraphicFramePr>
          <p:nvPr/>
        </p:nvGraphicFramePr>
        <p:xfrm>
          <a:off x="990600" y="1898650"/>
          <a:ext cx="7162800" cy="206375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2196592"/>
                <a:gridCol w="1050544"/>
                <a:gridCol w="1337056"/>
                <a:gridCol w="1241552"/>
                <a:gridCol w="1337056"/>
              </a:tblGrid>
              <a:tr h="53340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p(smart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  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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/>
                      </a:r>
                      <a:b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</a:b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      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study  prep)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smart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smart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9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prepared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.432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prepared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1989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149225"/>
            <a:ext cx="21971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46D1E8B-1EC0-824C-81A0-F6F04D91D844}" type="slidenum">
              <a:rPr lang="en-US" sz="1000"/>
              <a:pPr/>
              <a:t>19</a:t>
            </a:fld>
            <a:endParaRPr lang="en-US" sz="100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Conditional independence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447800"/>
            <a:ext cx="79629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Absolute independence: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ea typeface="ＭＳ Ｐゴシック" charset="0"/>
              </a:rPr>
              <a:t>A and B are </a:t>
            </a:r>
            <a:r>
              <a:rPr lang="en-US" sz="2400" b="1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independent</a:t>
            </a:r>
            <a:r>
              <a:rPr lang="en-US" sz="2400">
                <a:latin typeface="Times New Roman" charset="0"/>
                <a:ea typeface="ＭＳ Ｐゴシック" charset="0"/>
              </a:rPr>
              <a:t> if P(A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 B) = P(A) * P(B); equivalently, P(A) = P(A | B) and P(B)  = P(B | A)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  <a:sym typeface="Symbol" charset="0"/>
              </a:rPr>
              <a:t>A and B are </a:t>
            </a:r>
            <a:r>
              <a:rPr lang="en-US" sz="2800" b="1">
                <a:solidFill>
                  <a:schemeClr val="accent2"/>
                </a:solidFill>
                <a:latin typeface="Times New Roman" charset="0"/>
                <a:sym typeface="Symbol" charset="0"/>
              </a:rPr>
              <a:t>conditionally independent</a:t>
            </a:r>
            <a:r>
              <a:rPr lang="en-US" sz="2800">
                <a:latin typeface="Times New Roman" charset="0"/>
                <a:sym typeface="Symbol" charset="0"/>
              </a:rPr>
              <a:t> given C if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P(A  B | C) = P(A | C) * P(B | C)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  <a:sym typeface="Symbol" charset="0"/>
              </a:rPr>
              <a:t>This lets us decompose the joint distribution: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P(A  B  C) = P(A | C) * P(B | C) * P(C)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  <a:sym typeface="Symbol" charset="0"/>
              </a:rPr>
              <a:t>Moon-Phase and Burglary are </a:t>
            </a:r>
            <a:r>
              <a:rPr lang="en-US" sz="2800" b="1" i="1">
                <a:solidFill>
                  <a:schemeClr val="accent2"/>
                </a:solidFill>
                <a:latin typeface="Times New Roman" charset="0"/>
                <a:sym typeface="Symbol" charset="0"/>
              </a:rPr>
              <a:t>conditionally independent given</a:t>
            </a:r>
            <a:r>
              <a:rPr lang="en-US" sz="2800">
                <a:latin typeface="Times New Roman" charset="0"/>
                <a:sym typeface="Symbol" charset="0"/>
              </a:rPr>
              <a:t> Light-Level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  <a:sym typeface="Symbol" charset="0"/>
              </a:rPr>
              <a:t>Conditional independence is weaker than absolute independence, but useful in decomposing the full joint probability distribution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4FF1B21-2458-AE49-B3B5-9C52B11BDB4D}" type="slidenum">
              <a:rPr lang="en-US" sz="1000"/>
              <a:pPr/>
              <a:t>2</a:t>
            </a:fld>
            <a:endParaRPr lang="en-US" sz="100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>
                <a:latin typeface="Times New Roman" charset="0"/>
              </a:rPr>
              <a:t>Today’</a:t>
            </a:r>
            <a:r>
              <a:rPr lang="en-US" altLang="ja-JP" sz="5400">
                <a:latin typeface="Times New Roman" charset="0"/>
              </a:rPr>
              <a:t>s topics</a:t>
            </a:r>
            <a:endParaRPr lang="en-US" sz="5400">
              <a:latin typeface="Times New Roman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>
                <a:latin typeface="Times New Roman" charset="0"/>
              </a:rPr>
              <a:t>Review probability theory</a:t>
            </a:r>
          </a:p>
          <a:p>
            <a:r>
              <a:rPr lang="en-US" sz="3600">
                <a:latin typeface="Times New Roman" charset="0"/>
              </a:rPr>
              <a:t>Bayesian inference</a:t>
            </a:r>
          </a:p>
          <a:p>
            <a:pPr lvl="1"/>
            <a:r>
              <a:rPr lang="en-US" sz="3200">
                <a:latin typeface="Times New Roman" charset="0"/>
                <a:ea typeface="ＭＳ Ｐゴシック" charset="0"/>
              </a:rPr>
              <a:t>From the joint distribution</a:t>
            </a:r>
          </a:p>
          <a:p>
            <a:pPr lvl="1"/>
            <a:r>
              <a:rPr lang="en-US" sz="3200">
                <a:latin typeface="Times New Roman" charset="0"/>
                <a:ea typeface="ＭＳ Ｐゴシック" charset="0"/>
              </a:rPr>
              <a:t>Using independence/factoring</a:t>
            </a:r>
          </a:p>
          <a:p>
            <a:pPr lvl="1"/>
            <a:r>
              <a:rPr lang="en-US" sz="3200">
                <a:latin typeface="Times New Roman" charset="0"/>
                <a:ea typeface="ＭＳ Ｐゴシック" charset="0"/>
              </a:rPr>
              <a:t>From sources of evidence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082F20D-AA8E-104E-994B-E1495DDE8403}" type="slidenum">
              <a:rPr lang="en-US" sz="1000"/>
              <a:pPr/>
              <a:t>20</a:t>
            </a:fld>
            <a:endParaRPr lang="en-US" sz="100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Conditional independence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447800"/>
            <a:ext cx="79629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>
                <a:latin typeface="Times New Roman" charset="0"/>
                <a:sym typeface="Symbol" charset="0"/>
              </a:rPr>
              <a:t>An intuitive understanding is that conditional independence often arises due to causal relations</a:t>
            </a:r>
          </a:p>
          <a:p>
            <a:pPr lvl="1"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Phase of moon causally effects the level of light at night</a:t>
            </a:r>
          </a:p>
          <a:p>
            <a:pPr lvl="1"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Other things do too, e.g., presence of street lights</a:t>
            </a:r>
          </a:p>
          <a:p>
            <a:pPr>
              <a:lnSpc>
                <a:spcPct val="90000"/>
              </a:lnSpc>
            </a:pPr>
            <a:r>
              <a:rPr lang="en-US" sz="3200">
                <a:latin typeface="Times New Roman" charset="0"/>
                <a:sym typeface="Symbol" charset="0"/>
              </a:rPr>
              <a:t>With respect to our burglary scenario, moon’s phase doesn’t directly effect anything else</a:t>
            </a:r>
          </a:p>
          <a:p>
            <a:pPr>
              <a:lnSpc>
                <a:spcPct val="90000"/>
              </a:lnSpc>
            </a:pPr>
            <a:r>
              <a:rPr lang="en-US" sz="3200">
                <a:latin typeface="Times New Roman" charset="0"/>
                <a:sym typeface="Symbol" charset="0"/>
              </a:rPr>
              <a:t>So knowing the lighting level means we can ignore the moon phase in predicting wheter or not an alarm means we had a burglary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C1DB988-0194-1744-B455-28FDBDF2CAA0}" type="slidenum">
              <a:rPr lang="en-US" sz="1000"/>
              <a:pPr/>
              <a:t>21</a:t>
            </a:fld>
            <a:endParaRPr lang="en-US" sz="1000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algn="l"/>
            <a:r>
              <a:rPr lang="en-US" sz="4800">
                <a:latin typeface="Times New Roman" charset="0"/>
              </a:rPr>
              <a:t>Bayes’</a:t>
            </a:r>
            <a:r>
              <a:rPr lang="en-US" altLang="ja-JP" sz="4800">
                <a:latin typeface="Times New Roman" charset="0"/>
              </a:rPr>
              <a:t> rule</a:t>
            </a:r>
            <a:endParaRPr lang="en-US" sz="4800">
              <a:latin typeface="Times New Roman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5257800"/>
          </a:xfrm>
        </p:spPr>
        <p:txBody>
          <a:bodyPr/>
          <a:lstStyle/>
          <a:p>
            <a:pPr>
              <a:defRPr/>
            </a:pPr>
            <a:r>
              <a:rPr lang="en-US" altLang="ja-JP" sz="3200" dirty="0">
                <a:latin typeface="Times New Roman" charset="0"/>
              </a:rPr>
              <a:t>Derived from the product rule</a:t>
            </a:r>
            <a:r>
              <a:rPr lang="en-US" altLang="ja-JP" sz="3200" dirty="0" smtClean="0">
                <a:latin typeface="Times New Roman" charset="0"/>
              </a:rPr>
              <a:t>:</a:t>
            </a:r>
          </a:p>
          <a:p>
            <a:pPr lvl="1">
              <a:defRPr/>
            </a:pPr>
            <a:r>
              <a:rPr lang="en-US" altLang="ja-JP" sz="2800" dirty="0" smtClean="0">
                <a:latin typeface="Times New Roman" charset="0"/>
              </a:rPr>
              <a:t>P(C, E) = P(C | E) * P(E)</a:t>
            </a:r>
          </a:p>
          <a:p>
            <a:pPr lvl="1">
              <a:defRPr/>
            </a:pPr>
            <a:r>
              <a:rPr lang="en-US" altLang="ja-JP" sz="2800" dirty="0" smtClean="0">
                <a:latin typeface="Times New Roman" charset="0"/>
              </a:rPr>
              <a:t>P(E, C)) = P(E | C) * P(C)</a:t>
            </a:r>
          </a:p>
          <a:p>
            <a:pPr lvl="1">
              <a:defRPr/>
            </a:pPr>
            <a:r>
              <a:rPr lang="en-US" altLang="ja-JP" sz="2800" dirty="0" smtClean="0">
                <a:latin typeface="Times New Roman" charset="0"/>
              </a:rPr>
              <a:t>P(C, E) = P(E, C)</a:t>
            </a:r>
          </a:p>
          <a:p>
            <a:pPr marL="339725" lvl="1" indent="0">
              <a:buFontTx/>
              <a:buNone/>
              <a:defRPr/>
            </a:pPr>
            <a:r>
              <a:rPr lang="en-US" altLang="ja-JP" sz="2800" dirty="0" smtClean="0">
                <a:latin typeface="Times New Roman" charset="0"/>
              </a:rPr>
              <a:t>So…</a:t>
            </a:r>
            <a:endParaRPr lang="en-US" altLang="ja-JP" sz="2800" dirty="0">
              <a:latin typeface="Times New Roman" charset="0"/>
            </a:endParaRPr>
          </a:p>
          <a:p>
            <a:pPr lvl="1">
              <a:defRPr/>
            </a:pPr>
            <a:r>
              <a:rPr lang="en-US" sz="2700" dirty="0">
                <a:latin typeface="Times New Roman" charset="0"/>
                <a:ea typeface="ＭＳ Ｐゴシック" charset="0"/>
              </a:rPr>
              <a:t>P</a:t>
            </a:r>
            <a:r>
              <a:rPr lang="en-US" sz="2700" dirty="0" smtClean="0">
                <a:latin typeface="Times New Roman" charset="0"/>
                <a:ea typeface="ＭＳ Ｐゴシック" charset="0"/>
              </a:rPr>
              <a:t>(C </a:t>
            </a:r>
            <a:r>
              <a:rPr lang="en-US" sz="2700" dirty="0">
                <a:latin typeface="Times New Roman" charset="0"/>
                <a:ea typeface="ＭＳ Ｐゴシック" charset="0"/>
              </a:rPr>
              <a:t>| </a:t>
            </a:r>
            <a:r>
              <a:rPr lang="en-US" sz="2700" dirty="0" smtClean="0">
                <a:latin typeface="Times New Roman" charset="0"/>
                <a:ea typeface="ＭＳ Ｐゴシック" charset="0"/>
              </a:rPr>
              <a:t>E) </a:t>
            </a:r>
            <a:r>
              <a:rPr lang="en-US" sz="2700" dirty="0">
                <a:latin typeface="Times New Roman" charset="0"/>
                <a:ea typeface="ＭＳ Ｐゴシック" charset="0"/>
              </a:rPr>
              <a:t>= P</a:t>
            </a:r>
            <a:r>
              <a:rPr lang="en-US" sz="2700" dirty="0" smtClean="0">
                <a:latin typeface="Times New Roman" charset="0"/>
                <a:ea typeface="ＭＳ Ｐゴシック" charset="0"/>
              </a:rPr>
              <a:t>(E </a:t>
            </a:r>
            <a:r>
              <a:rPr lang="en-US" sz="2700" dirty="0">
                <a:latin typeface="Times New Roman" charset="0"/>
                <a:ea typeface="ＭＳ Ｐゴシック" charset="0"/>
              </a:rPr>
              <a:t>| </a:t>
            </a:r>
            <a:r>
              <a:rPr lang="en-US" sz="2700" dirty="0" smtClean="0">
                <a:latin typeface="Times New Roman" charset="0"/>
                <a:ea typeface="ＭＳ Ｐゴシック" charset="0"/>
              </a:rPr>
              <a:t>C) </a:t>
            </a:r>
            <a:r>
              <a:rPr lang="en-US" sz="2700" dirty="0">
                <a:latin typeface="Times New Roman" charset="0"/>
                <a:ea typeface="ＭＳ Ｐゴシック" charset="0"/>
              </a:rPr>
              <a:t>* P</a:t>
            </a:r>
            <a:r>
              <a:rPr lang="en-US" sz="2700" dirty="0" smtClean="0">
                <a:latin typeface="Times New Roman" charset="0"/>
                <a:ea typeface="ＭＳ Ｐゴシック" charset="0"/>
              </a:rPr>
              <a:t>(C) </a:t>
            </a:r>
            <a:r>
              <a:rPr lang="en-US" sz="2700" dirty="0">
                <a:latin typeface="Times New Roman" charset="0"/>
                <a:ea typeface="ＭＳ Ｐゴシック" charset="0"/>
              </a:rPr>
              <a:t>/ P</a:t>
            </a:r>
            <a:r>
              <a:rPr lang="en-US" sz="2700" dirty="0" smtClean="0">
                <a:latin typeface="Times New Roman" charset="0"/>
                <a:ea typeface="ＭＳ Ｐゴシック" charset="0"/>
              </a:rPr>
              <a:t>(E)</a:t>
            </a:r>
            <a:endParaRPr lang="en-US" sz="2700" dirty="0">
              <a:latin typeface="Times New Roman" charset="0"/>
              <a:ea typeface="ＭＳ Ｐゴシック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0" y="304800"/>
            <a:ext cx="2514600" cy="1773238"/>
          </a:xfrm>
          <a:prstGeom prst="rect">
            <a:avLst/>
          </a:prstGeom>
          <a:ln w="127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F01F08E-D662-2941-A34F-FDAD3A43D2B2}" type="slidenum">
              <a:rPr lang="en-US" sz="1000"/>
              <a:pPr/>
              <a:t>22</a:t>
            </a:fld>
            <a:endParaRPr lang="en-US" sz="1000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algn="l"/>
            <a:r>
              <a:rPr lang="en-US" sz="4800">
                <a:latin typeface="Times New Roman" charset="0"/>
              </a:rPr>
              <a:t>Bayes’</a:t>
            </a:r>
            <a:r>
              <a:rPr lang="en-US" altLang="ja-JP" sz="4800">
                <a:latin typeface="Times New Roman" charset="0"/>
              </a:rPr>
              <a:t> rule</a:t>
            </a:r>
            <a:endParaRPr lang="en-US" sz="4800">
              <a:latin typeface="Times New Roman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5257800"/>
          </a:xfrm>
        </p:spPr>
        <p:txBody>
          <a:bodyPr/>
          <a:lstStyle/>
          <a:p>
            <a:pPr>
              <a:defRPr/>
            </a:pPr>
            <a:r>
              <a:rPr lang="en-US" altLang="ja-JP" sz="3200" dirty="0">
                <a:latin typeface="Times New Roman" charset="0"/>
              </a:rPr>
              <a:t>Derived from the product rule:</a:t>
            </a:r>
          </a:p>
          <a:p>
            <a:pPr lvl="1">
              <a:defRPr/>
            </a:pPr>
            <a:r>
              <a:rPr lang="en-US" sz="2700" dirty="0">
                <a:latin typeface="Times New Roman" charset="0"/>
                <a:ea typeface="ＭＳ Ｐゴシック" charset="0"/>
              </a:rPr>
              <a:t>P</a:t>
            </a:r>
            <a:r>
              <a:rPr lang="en-US" sz="2700" dirty="0" smtClean="0">
                <a:latin typeface="Times New Roman" charset="0"/>
                <a:ea typeface="ＭＳ Ｐゴシック" charset="0"/>
              </a:rPr>
              <a:t>(C </a:t>
            </a:r>
            <a:r>
              <a:rPr lang="en-US" sz="2700" dirty="0">
                <a:latin typeface="Times New Roman" charset="0"/>
                <a:ea typeface="ＭＳ Ｐゴシック" charset="0"/>
              </a:rPr>
              <a:t>| </a:t>
            </a:r>
            <a:r>
              <a:rPr lang="en-US" sz="2700" dirty="0" smtClean="0">
                <a:latin typeface="Times New Roman" charset="0"/>
                <a:ea typeface="ＭＳ Ｐゴシック" charset="0"/>
              </a:rPr>
              <a:t>E) </a:t>
            </a:r>
            <a:r>
              <a:rPr lang="en-US" sz="2700" dirty="0">
                <a:latin typeface="Times New Roman" charset="0"/>
                <a:ea typeface="ＭＳ Ｐゴシック" charset="0"/>
              </a:rPr>
              <a:t>= P</a:t>
            </a:r>
            <a:r>
              <a:rPr lang="en-US" sz="2700" dirty="0" smtClean="0">
                <a:latin typeface="Times New Roman" charset="0"/>
                <a:ea typeface="ＭＳ Ｐゴシック" charset="0"/>
              </a:rPr>
              <a:t>(E </a:t>
            </a:r>
            <a:r>
              <a:rPr lang="en-US" sz="2700" dirty="0">
                <a:latin typeface="Times New Roman" charset="0"/>
                <a:ea typeface="ＭＳ Ｐゴシック" charset="0"/>
              </a:rPr>
              <a:t>| </a:t>
            </a:r>
            <a:r>
              <a:rPr lang="en-US" sz="2700" dirty="0" smtClean="0">
                <a:latin typeface="Times New Roman" charset="0"/>
                <a:ea typeface="ＭＳ Ｐゴシック" charset="0"/>
              </a:rPr>
              <a:t>C) </a:t>
            </a:r>
            <a:r>
              <a:rPr lang="en-US" sz="2700" dirty="0">
                <a:latin typeface="Times New Roman" charset="0"/>
                <a:ea typeface="ＭＳ Ｐゴシック" charset="0"/>
              </a:rPr>
              <a:t>* P</a:t>
            </a:r>
            <a:r>
              <a:rPr lang="en-US" sz="2700" dirty="0" smtClean="0">
                <a:latin typeface="Times New Roman" charset="0"/>
                <a:ea typeface="ＭＳ Ｐゴシック" charset="0"/>
              </a:rPr>
              <a:t>(C) </a:t>
            </a:r>
            <a:r>
              <a:rPr lang="en-US" sz="2700" dirty="0">
                <a:latin typeface="Times New Roman" charset="0"/>
                <a:ea typeface="ＭＳ Ｐゴシック" charset="0"/>
              </a:rPr>
              <a:t>/ P</a:t>
            </a:r>
            <a:r>
              <a:rPr lang="en-US" sz="2700" dirty="0" smtClean="0">
                <a:latin typeface="Times New Roman" charset="0"/>
                <a:ea typeface="ＭＳ Ｐゴシック" charset="0"/>
              </a:rPr>
              <a:t>(E)</a:t>
            </a:r>
            <a:endParaRPr lang="en-US" sz="2700" dirty="0">
              <a:latin typeface="Times New Roman" charset="0"/>
              <a:ea typeface="ＭＳ Ｐゴシック" charset="0"/>
            </a:endParaRPr>
          </a:p>
          <a:p>
            <a:pPr>
              <a:defRPr/>
            </a:pPr>
            <a:r>
              <a:rPr lang="en-US" sz="3200" dirty="0">
                <a:latin typeface="Times New Roman" charset="0"/>
                <a:cs typeface="Times New Roman" charset="0"/>
                <a:sym typeface="Symbol" charset="0"/>
              </a:rPr>
              <a:t>Often useful for diagnosis: </a:t>
            </a:r>
          </a:p>
          <a:p>
            <a:pPr marL="522288" lvl="1" indent="-296863">
              <a:defRPr/>
            </a:pPr>
            <a:r>
              <a:rPr lang="en-US" sz="27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If </a:t>
            </a:r>
            <a:r>
              <a:rPr lang="en-US" sz="2700" dirty="0" smtClean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E </a:t>
            </a:r>
            <a:r>
              <a:rPr lang="en-US" sz="27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are (observed) effects and </a:t>
            </a:r>
            <a:r>
              <a:rPr lang="en-US" sz="2700" dirty="0" smtClean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C </a:t>
            </a:r>
            <a:r>
              <a:rPr lang="en-US" sz="27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are (hidden) causes, </a:t>
            </a:r>
          </a:p>
          <a:p>
            <a:pPr marL="522288" lvl="1" indent="-296863">
              <a:defRPr/>
            </a:pPr>
            <a:r>
              <a:rPr lang="en-US" sz="27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We </a:t>
            </a:r>
            <a:r>
              <a:rPr lang="en-US" sz="2700" dirty="0" smtClean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often </a:t>
            </a:r>
            <a:r>
              <a:rPr lang="en-US" sz="27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have a model for how causes lead to effects </a:t>
            </a:r>
            <a:r>
              <a:rPr lang="en-US" sz="2700" dirty="0" smtClean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P(E </a:t>
            </a:r>
            <a:r>
              <a:rPr lang="en-US" sz="27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| </a:t>
            </a:r>
            <a:r>
              <a:rPr lang="en-US" sz="2700" dirty="0" smtClean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C)</a:t>
            </a:r>
            <a:endParaRPr lang="en-US" sz="2700" dirty="0">
              <a:latin typeface="Times New Roman" charset="0"/>
              <a:ea typeface="ＭＳ Ｐゴシック" charset="0"/>
              <a:cs typeface="Times New Roman" charset="0"/>
              <a:sym typeface="Symbol" charset="0"/>
            </a:endParaRPr>
          </a:p>
          <a:p>
            <a:pPr marL="522288" lvl="1" indent="-296863">
              <a:defRPr/>
            </a:pPr>
            <a:r>
              <a:rPr lang="en-US" sz="27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We may also have prior beliefs (based on experience) about the frequency of occurrence of </a:t>
            </a:r>
            <a:r>
              <a:rPr lang="en-US" sz="2700" dirty="0" smtClean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causes </a:t>
            </a:r>
            <a:r>
              <a:rPr lang="en-US" sz="27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(P</a:t>
            </a:r>
            <a:r>
              <a:rPr lang="en-US" sz="2700" dirty="0" smtClean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(C)</a:t>
            </a:r>
            <a:r>
              <a:rPr lang="en-US" sz="27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)</a:t>
            </a:r>
          </a:p>
          <a:p>
            <a:pPr marL="522288" lvl="1" indent="-296863">
              <a:defRPr/>
            </a:pPr>
            <a:r>
              <a:rPr lang="en-US" sz="27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Which allows us to reason </a:t>
            </a:r>
            <a:r>
              <a:rPr lang="en-US" sz="2700" dirty="0" err="1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abductively</a:t>
            </a:r>
            <a:r>
              <a:rPr lang="en-US" sz="27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 from effects to causes (P</a:t>
            </a:r>
            <a:r>
              <a:rPr lang="en-US" sz="2700" dirty="0" smtClean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(C </a:t>
            </a:r>
            <a:r>
              <a:rPr lang="en-US" sz="27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| E</a:t>
            </a:r>
            <a:r>
              <a:rPr lang="en-US" sz="2700" dirty="0" smtClean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))</a:t>
            </a:r>
            <a:endParaRPr lang="el-GR" sz="2700" dirty="0">
              <a:latin typeface="Times New Roman" charset="0"/>
              <a:ea typeface="ＭＳ Ｐゴシック" charset="0"/>
              <a:cs typeface="Times New Roman" charset="0"/>
              <a:sym typeface="Symbo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0" y="304800"/>
            <a:ext cx="2514600" cy="1773238"/>
          </a:xfrm>
          <a:prstGeom prst="rect">
            <a:avLst/>
          </a:prstGeom>
          <a:ln w="127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Ex: meningitis and stiff neck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876800"/>
          </a:xfrm>
        </p:spPr>
        <p:txBody>
          <a:bodyPr/>
          <a:lstStyle/>
          <a:p>
            <a:r>
              <a:rPr lang="en-US" sz="2800">
                <a:latin typeface="Times New Roman" charset="0"/>
              </a:rPr>
              <a:t>Meningitis (M) can cause a a stiff neck (S), though here are many other causes for S, too</a:t>
            </a:r>
          </a:p>
          <a:p>
            <a:r>
              <a:rPr lang="en-US" sz="2800">
                <a:latin typeface="Times New Roman" charset="0"/>
              </a:rPr>
              <a:t>We’d like to use S as a diagnostic symptom and estimate p(M|S)</a:t>
            </a:r>
          </a:p>
          <a:p>
            <a:r>
              <a:rPr lang="en-US" sz="2800">
                <a:latin typeface="Times New Roman" charset="0"/>
              </a:rPr>
              <a:t>Studies can easily estimate p(M), p(S) and p(S|M)</a:t>
            </a:r>
            <a:br>
              <a:rPr lang="en-US" sz="2800">
                <a:latin typeface="Times New Roman" charset="0"/>
              </a:rPr>
            </a:br>
            <a:r>
              <a:rPr lang="en-US" sz="2800">
                <a:latin typeface="Times New Roman" charset="0"/>
              </a:rPr>
              <a:t>     p(M)=0.7, p(S)=0.01, p(M)=0.00002</a:t>
            </a:r>
          </a:p>
          <a:p>
            <a:r>
              <a:rPr lang="en-US" sz="2800">
                <a:latin typeface="Times New Roman" charset="0"/>
              </a:rPr>
              <a:t>Applying Bayes’ Rule:</a:t>
            </a:r>
            <a:br>
              <a:rPr lang="en-US" sz="2800">
                <a:latin typeface="Times New Roman" charset="0"/>
              </a:rPr>
            </a:br>
            <a:r>
              <a:rPr lang="en-US" sz="2800">
                <a:latin typeface="Times New Roman" charset="0"/>
              </a:rPr>
              <a:t>     p(M|S) = p(S|M) * p(M) / p(S) = 0.0014</a:t>
            </a:r>
          </a:p>
          <a:p>
            <a:r>
              <a:rPr lang="en-US" sz="2800">
                <a:latin typeface="Times New Roman" charset="0"/>
              </a:rPr>
              <a:t>We can also do this w/o p(S) if we know p(S|~M)</a:t>
            </a:r>
            <a:br>
              <a:rPr lang="en-US" sz="2800">
                <a:latin typeface="Times New Roman" charset="0"/>
              </a:rPr>
            </a:br>
            <a:r>
              <a:rPr lang="en-US" sz="2800">
                <a:latin typeface="Times New Roman" charset="0"/>
              </a:rPr>
              <a:t>    </a:t>
            </a:r>
            <a:r>
              <a:rPr lang="sv-SE" sz="2800">
                <a:latin typeface="Times New Roman" charset="0"/>
              </a:rPr>
              <a:t>α </a:t>
            </a:r>
            <a:r>
              <a:rPr lang="sv-SE" sz="2800" b="1">
                <a:latin typeface="Times New Roman" charset="0"/>
              </a:rPr>
              <a:t>&lt;</a:t>
            </a:r>
            <a:r>
              <a:rPr lang="sv-SE" sz="2800">
                <a:latin typeface="Times New Roman" charset="0"/>
              </a:rPr>
              <a:t>p(S|M)*P</a:t>
            </a:r>
            <a:r>
              <a:rPr lang="sv-SE" sz="2800" b="1">
                <a:latin typeface="Times New Roman" charset="0"/>
              </a:rPr>
              <a:t>(</a:t>
            </a:r>
            <a:r>
              <a:rPr lang="sv-SE" sz="2800">
                <a:latin typeface="Times New Roman" charset="0"/>
              </a:rPr>
              <a:t>m</a:t>
            </a:r>
            <a:r>
              <a:rPr lang="sv-SE" sz="2800" b="1">
                <a:latin typeface="Times New Roman" charset="0"/>
              </a:rPr>
              <a:t>)</a:t>
            </a:r>
            <a:r>
              <a:rPr lang="sv-SE" sz="2800">
                <a:latin typeface="Times New Roman" charset="0"/>
              </a:rPr>
              <a:t>, p(S|~M)*p(~M)&gt;</a:t>
            </a:r>
            <a:endParaRPr lang="en-US" sz="2800">
              <a:latin typeface="Times New Roman" charset="0"/>
            </a:endParaRP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F91FD5A-C099-CB49-B33A-9FEC08DEB3E2}" type="slidenum">
              <a:rPr lang="en-US" sz="1000"/>
              <a:pPr/>
              <a:t>23</a:t>
            </a:fld>
            <a:endParaRPr lang="en-US" sz="10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E81D8D8-3EFB-0741-82D3-625EBA3D2569}" type="slidenum">
              <a:rPr lang="en-US" sz="1000"/>
              <a:pPr/>
              <a:t>24</a:t>
            </a:fld>
            <a:endParaRPr lang="en-US" sz="100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457200"/>
            <a:ext cx="7772400" cy="609600"/>
          </a:xfrm>
        </p:spPr>
        <p:txBody>
          <a:bodyPr/>
          <a:lstStyle/>
          <a:p>
            <a:r>
              <a:rPr lang="en-US" sz="4800">
                <a:latin typeface="Times New Roman" charset="0"/>
              </a:rPr>
              <a:t>Bayesian inference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0538" y="1371600"/>
            <a:ext cx="8229600" cy="485775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800">
                <a:latin typeface="Times New Roman" charset="0"/>
              </a:rPr>
              <a:t>In the setting of diagnostic/evidential reasoning</a:t>
            </a:r>
          </a:p>
          <a:p>
            <a:pPr>
              <a:spcBef>
                <a:spcPct val="0"/>
              </a:spcBef>
            </a:pPr>
            <a:endParaRPr lang="en-US" sz="2800">
              <a:latin typeface="Times New Roman" charset="0"/>
            </a:endParaRPr>
          </a:p>
          <a:p>
            <a:pPr>
              <a:spcBef>
                <a:spcPct val="0"/>
              </a:spcBef>
            </a:pPr>
            <a:endParaRPr lang="en-US" sz="2800">
              <a:latin typeface="Times New Roman" charset="0"/>
            </a:endParaRPr>
          </a:p>
          <a:p>
            <a:pPr>
              <a:spcBef>
                <a:spcPct val="0"/>
              </a:spcBef>
            </a:pPr>
            <a:endParaRPr lang="en-US" sz="2800">
              <a:latin typeface="Times New Roman" charset="0"/>
            </a:endParaRPr>
          </a:p>
          <a:p>
            <a:pPr>
              <a:spcBef>
                <a:spcPct val="0"/>
              </a:spcBef>
            </a:pPr>
            <a:endParaRPr lang="en-US" sz="2800">
              <a:latin typeface="Times New Roman" charset="0"/>
            </a:endParaRPr>
          </a:p>
          <a:p>
            <a:pPr>
              <a:spcBef>
                <a:spcPct val="0"/>
              </a:spcBef>
            </a:pPr>
            <a:endParaRPr lang="en-US" sz="2800">
              <a:latin typeface="Times New Roman" charset="0"/>
            </a:endParaRP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sz="2400">
                <a:latin typeface="Times New Roman" charset="0"/>
                <a:ea typeface="ＭＳ Ｐゴシック" charset="0"/>
              </a:rPr>
              <a:t>Know prior probability of hypothesis	 </a:t>
            </a:r>
          </a:p>
          <a:p>
            <a:pPr lvl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sz="2400" i="1">
                <a:latin typeface="Times New Roman" charset="0"/>
                <a:ea typeface="ＭＳ Ｐゴシック" charset="0"/>
              </a:rPr>
              <a:t>		      </a:t>
            </a:r>
            <a:r>
              <a:rPr lang="en-US" sz="2400">
                <a:latin typeface="Times New Roman" charset="0"/>
                <a:ea typeface="ＭＳ Ｐゴシック" charset="0"/>
              </a:rPr>
              <a:t>conditional probability 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sz="2400">
                <a:latin typeface="Times New Roman" charset="0"/>
                <a:ea typeface="ＭＳ Ｐゴシック" charset="0"/>
              </a:rPr>
              <a:t>Want to compute the </a:t>
            </a:r>
            <a:r>
              <a:rPr lang="en-US" sz="2400" i="1">
                <a:latin typeface="Times New Roman" charset="0"/>
                <a:ea typeface="ＭＳ Ｐゴシック" charset="0"/>
              </a:rPr>
              <a:t>posterior probability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800">
                <a:latin typeface="Times New Roman" charset="0"/>
              </a:rPr>
              <a:t>Bayes</a:t>
            </a:r>
            <a:r>
              <a:rPr lang="ja-JP" altLang="en-US" sz="2800">
                <a:latin typeface="Times New Roman" charset="0"/>
              </a:rPr>
              <a:t>’</a:t>
            </a:r>
            <a:r>
              <a:rPr lang="en-US" altLang="ja-JP" sz="2800">
                <a:latin typeface="Times New Roman" charset="0"/>
              </a:rPr>
              <a:t>s theorem (formula 1):</a:t>
            </a:r>
            <a:endParaRPr lang="en-US" sz="2800">
              <a:latin typeface="Times New Roman" charset="0"/>
            </a:endParaRPr>
          </a:p>
        </p:txBody>
      </p:sp>
      <p:graphicFrame>
        <p:nvGraphicFramePr>
          <p:cNvPr id="49156" name="Object 2"/>
          <p:cNvGraphicFramePr>
            <a:graphicFrameLocks noChangeAspect="1"/>
          </p:cNvGraphicFramePr>
          <p:nvPr/>
        </p:nvGraphicFramePr>
        <p:xfrm>
          <a:off x="1895475" y="1987550"/>
          <a:ext cx="6815138" cy="144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3" name="Equation" r:id="rId3" imgW="3479800" imgH="736600" progId="Equation.3">
                  <p:embed/>
                </p:oleObj>
              </mc:Choice>
              <mc:Fallback>
                <p:oleObj name="Equation" r:id="rId3" imgW="3479800" imgH="736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5475" y="1987550"/>
                        <a:ext cx="6815138" cy="1441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7" name="Line 5"/>
          <p:cNvSpPr>
            <a:spLocks noChangeShapeType="1"/>
          </p:cNvSpPr>
          <p:nvPr/>
        </p:nvSpPr>
        <p:spPr bwMode="auto">
          <a:xfrm flipH="1">
            <a:off x="2171700" y="2336800"/>
            <a:ext cx="1271588" cy="714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 flipH="1">
            <a:off x="3557588" y="2365375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>
            <a:off x="3686175" y="2341563"/>
            <a:ext cx="971550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9160" name="Object 3"/>
          <p:cNvGraphicFramePr>
            <a:graphicFrameLocks noChangeAspect="1"/>
          </p:cNvGraphicFramePr>
          <p:nvPr/>
        </p:nvGraphicFramePr>
        <p:xfrm>
          <a:off x="1143000" y="6019800"/>
          <a:ext cx="70104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4" name="Equation" r:id="rId5" imgW="2324100" imgH="228600" progId="Equation.3">
                  <p:embed/>
                </p:oleObj>
              </mc:Choice>
              <mc:Fallback>
                <p:oleObj name="Equation" r:id="rId5" imgW="23241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6019800"/>
                        <a:ext cx="701040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1" name="Object 4"/>
          <p:cNvGraphicFramePr>
            <a:graphicFrameLocks noChangeAspect="1"/>
          </p:cNvGraphicFramePr>
          <p:nvPr/>
        </p:nvGraphicFramePr>
        <p:xfrm>
          <a:off x="6354763" y="3684588"/>
          <a:ext cx="8001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5" name="Equation" r:id="rId7" imgW="457200" imgH="228600" progId="Equation.3">
                  <p:embed/>
                </p:oleObj>
              </mc:Choice>
              <mc:Fallback>
                <p:oleObj name="Equation" r:id="rId7" imgW="4572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4763" y="3684588"/>
                        <a:ext cx="800100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2" name="Object 5"/>
          <p:cNvGraphicFramePr>
            <a:graphicFrameLocks noChangeAspect="1"/>
          </p:cNvGraphicFramePr>
          <p:nvPr/>
        </p:nvGraphicFramePr>
        <p:xfrm>
          <a:off x="6375400" y="4073525"/>
          <a:ext cx="12446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6" name="Equation" r:id="rId9" imgW="711200" imgH="241300" progId="Equation.3">
                  <p:embed/>
                </p:oleObj>
              </mc:Choice>
              <mc:Fallback>
                <p:oleObj name="Equation" r:id="rId9" imgW="711200" imgH="241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5400" y="4073525"/>
                        <a:ext cx="1244600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3" name="Object 6"/>
          <p:cNvGraphicFramePr>
            <a:graphicFrameLocks noChangeAspect="1"/>
          </p:cNvGraphicFramePr>
          <p:nvPr/>
        </p:nvGraphicFramePr>
        <p:xfrm>
          <a:off x="1968500" y="2363788"/>
          <a:ext cx="1144588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7" name="Equation" r:id="rId11" imgW="711200" imgH="241300" progId="Equation.3">
                  <p:embed/>
                </p:oleObj>
              </mc:Choice>
              <mc:Fallback>
                <p:oleObj name="Equation" r:id="rId11" imgW="711200" imgH="2413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500" y="2363788"/>
                        <a:ext cx="1144588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4" name="Object 7"/>
          <p:cNvGraphicFramePr>
            <a:graphicFrameLocks noChangeAspect="1"/>
          </p:cNvGraphicFramePr>
          <p:nvPr/>
        </p:nvGraphicFramePr>
        <p:xfrm>
          <a:off x="6356350" y="4454525"/>
          <a:ext cx="12446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8" name="Equation" r:id="rId13" imgW="711200" imgH="241300" progId="Equation.3">
                  <p:embed/>
                </p:oleObj>
              </mc:Choice>
              <mc:Fallback>
                <p:oleObj name="Equation" r:id="rId13" imgW="711200" imgH="2413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6350" y="4454525"/>
                        <a:ext cx="1244600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5" name="Object 8"/>
          <p:cNvGraphicFramePr>
            <a:graphicFrameLocks noChangeAspect="1"/>
          </p:cNvGraphicFramePr>
          <p:nvPr/>
        </p:nvGraphicFramePr>
        <p:xfrm>
          <a:off x="3790950" y="2027238"/>
          <a:ext cx="728663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9" name="Equation" r:id="rId15" imgW="457200" imgH="228600" progId="Equation.3">
                  <p:embed/>
                </p:oleObj>
              </mc:Choice>
              <mc:Fallback>
                <p:oleObj name="Equation" r:id="rId15" imgW="45720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0950" y="2027238"/>
                        <a:ext cx="728663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42E3738-2798-9E44-90F3-7DA1EE8E00CC}" type="slidenum">
              <a:rPr lang="en-US" sz="1000"/>
              <a:pPr/>
              <a:t>25</a:t>
            </a:fld>
            <a:endParaRPr lang="en-US" sz="100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11430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Simple Bayesian diagnostic reasoning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257800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Times New Roman" charset="0"/>
              </a:rPr>
              <a:t>Also known as: </a:t>
            </a:r>
            <a:r>
              <a:rPr lang="en-US" sz="2800" dirty="0" smtClean="0">
                <a:latin typeface="Times New Roman" charset="0"/>
                <a:hlinkClick r:id="rId2"/>
              </a:rPr>
              <a:t>Naive Bayes classifier</a:t>
            </a:r>
            <a:endParaRPr lang="en-US" sz="2800" dirty="0" smtClean="0">
              <a:latin typeface="Times New Roman" charset="0"/>
            </a:endParaRPr>
          </a:p>
          <a:p>
            <a:pPr>
              <a:defRPr/>
            </a:pPr>
            <a:r>
              <a:rPr lang="en-US" sz="2800" dirty="0" smtClean="0">
                <a:latin typeface="Times New Roman" charset="0"/>
              </a:rPr>
              <a:t>Knowledge </a:t>
            </a:r>
            <a:r>
              <a:rPr lang="en-US" sz="2800" dirty="0">
                <a:latin typeface="Times New Roman" charset="0"/>
              </a:rPr>
              <a:t>base:</a:t>
            </a:r>
          </a:p>
          <a:p>
            <a:pPr marL="458788" lvl="1" indent="-228600"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Evidence /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manifestations: E</a:t>
            </a:r>
            <a:r>
              <a:rPr lang="en-US" sz="2400" baseline="-25000" dirty="0" smtClean="0">
                <a:latin typeface="Times New Roman" charset="0"/>
                <a:ea typeface="ＭＳ Ｐゴシック" charset="0"/>
              </a:rPr>
              <a:t>1</a:t>
            </a:r>
            <a:r>
              <a:rPr lang="en-US" sz="2400" dirty="0">
                <a:latin typeface="Times New Roman" charset="0"/>
                <a:ea typeface="ＭＳ Ｐゴシック" charset="0"/>
              </a:rPr>
              <a:t>, … 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E</a:t>
            </a:r>
            <a:r>
              <a:rPr lang="en-US" sz="2400" baseline="-25000" dirty="0" err="1">
                <a:latin typeface="Times New Roman" charset="0"/>
                <a:ea typeface="ＭＳ Ｐゴシック" charset="0"/>
              </a:rPr>
              <a:t>m</a:t>
            </a:r>
            <a:endParaRPr lang="en-US" sz="2400" baseline="-25000" dirty="0">
              <a:latin typeface="Times New Roman" charset="0"/>
              <a:ea typeface="ＭＳ Ｐゴシック" charset="0"/>
            </a:endParaRPr>
          </a:p>
          <a:p>
            <a:pPr marL="458788" lvl="1" indent="-228600"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Hypotheses /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disorders: H</a:t>
            </a:r>
            <a:r>
              <a:rPr lang="en-US" sz="2400" baseline="-25000" dirty="0" smtClean="0">
                <a:latin typeface="Times New Roman" charset="0"/>
                <a:ea typeface="ＭＳ Ｐゴシック" charset="0"/>
              </a:rPr>
              <a:t>1</a:t>
            </a:r>
            <a:r>
              <a:rPr lang="en-US" sz="2400" dirty="0">
                <a:latin typeface="Times New Roman" charset="0"/>
                <a:ea typeface="ＭＳ Ｐゴシック" charset="0"/>
              </a:rPr>
              <a:t>, … 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H</a:t>
            </a:r>
            <a:r>
              <a:rPr lang="en-US" sz="2400" baseline="-25000" dirty="0" err="1">
                <a:latin typeface="Times New Roman" charset="0"/>
                <a:ea typeface="ＭＳ Ｐゴシック" charset="0"/>
              </a:rPr>
              <a:t>n</a:t>
            </a:r>
            <a:endParaRPr lang="en-US" sz="2400" baseline="-25000" dirty="0">
              <a:latin typeface="Times New Roman" charset="0"/>
              <a:ea typeface="ＭＳ Ｐゴシック" charset="0"/>
            </a:endParaRPr>
          </a:p>
          <a:p>
            <a:pPr marL="681037" lvl="2" indent="0">
              <a:buFontTx/>
              <a:buNone/>
              <a:defRPr/>
            </a:pPr>
            <a:r>
              <a:rPr lang="en-US" sz="2400" dirty="0" smtClean="0">
                <a:latin typeface="Times New Roman" charset="0"/>
                <a:ea typeface="ＭＳ Ｐゴシック" charset="0"/>
              </a:rPr>
              <a:t>Note: </a:t>
            </a:r>
            <a:r>
              <a:rPr lang="en-US" sz="2400" dirty="0" err="1" smtClean="0">
                <a:latin typeface="Times New Roman" charset="0"/>
                <a:ea typeface="ＭＳ Ｐゴシック" charset="0"/>
              </a:rPr>
              <a:t>E</a:t>
            </a:r>
            <a:r>
              <a:rPr lang="en-US" sz="2400" baseline="-25000" dirty="0" err="1" smtClean="0">
                <a:latin typeface="Times New Roman" charset="0"/>
                <a:ea typeface="ＭＳ Ｐゴシック" charset="0"/>
              </a:rPr>
              <a:t>j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 </a:t>
            </a:r>
            <a:r>
              <a:rPr lang="en-US" sz="2400" dirty="0">
                <a:latin typeface="Times New Roman" charset="0"/>
                <a:ea typeface="ＭＳ Ｐゴシック" charset="0"/>
              </a:rPr>
              <a:t>and H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i</a:t>
            </a:r>
            <a:r>
              <a:rPr lang="en-US" sz="2400" dirty="0">
                <a:latin typeface="Times New Roman" charset="0"/>
                <a:ea typeface="ＭＳ Ｐゴシック" charset="0"/>
              </a:rPr>
              <a:t> are </a:t>
            </a:r>
            <a:r>
              <a:rPr lang="en-US" sz="2400" b="1" dirty="0">
                <a:latin typeface="Times New Roman" charset="0"/>
                <a:ea typeface="ＭＳ Ｐゴシック" charset="0"/>
              </a:rPr>
              <a:t>binary</a:t>
            </a:r>
            <a:r>
              <a:rPr lang="en-US" sz="2400" dirty="0">
                <a:latin typeface="Times New Roman" charset="0"/>
                <a:ea typeface="ＭＳ Ｐゴシック" charset="0"/>
              </a:rPr>
              <a:t>; hypotheses are </a:t>
            </a:r>
            <a:r>
              <a:rPr lang="en-US" sz="2400" b="1" dirty="0">
                <a:latin typeface="Times New Roman" charset="0"/>
                <a:ea typeface="ＭＳ Ｐゴシック" charset="0"/>
              </a:rPr>
              <a:t>mutually exclusive</a:t>
            </a:r>
            <a:r>
              <a:rPr lang="en-US" sz="2400" dirty="0">
                <a:latin typeface="Times New Roman" charset="0"/>
                <a:ea typeface="ＭＳ Ｐゴシック" charset="0"/>
              </a:rPr>
              <a:t> (non-overlapping) and </a:t>
            </a:r>
            <a:r>
              <a:rPr lang="en-US" sz="2400" b="1" dirty="0">
                <a:latin typeface="Times New Roman" charset="0"/>
                <a:ea typeface="ＭＳ Ｐゴシック" charset="0"/>
              </a:rPr>
              <a:t>exhaustive</a:t>
            </a:r>
            <a:r>
              <a:rPr lang="en-US" sz="2400" dirty="0">
                <a:latin typeface="Times New Roman" charset="0"/>
                <a:ea typeface="ＭＳ Ｐゴシック" charset="0"/>
              </a:rPr>
              <a:t> (cover all possible cases)</a:t>
            </a:r>
          </a:p>
          <a:p>
            <a:pPr lvl="1"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Conditional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probabilities: P</a:t>
            </a:r>
            <a:r>
              <a:rPr lang="en-US" sz="2400" dirty="0">
                <a:latin typeface="Times New Roman" charset="0"/>
                <a:ea typeface="ＭＳ Ｐゴシック" charset="0"/>
              </a:rPr>
              <a:t>(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E</a:t>
            </a:r>
            <a:r>
              <a:rPr lang="en-US" sz="2400" baseline="-25000" dirty="0" err="1">
                <a:latin typeface="Times New Roman" charset="0"/>
                <a:ea typeface="ＭＳ Ｐゴシック" charset="0"/>
              </a:rPr>
              <a:t>j</a:t>
            </a:r>
            <a:r>
              <a:rPr lang="en-US" sz="2400" dirty="0">
                <a:latin typeface="Times New Roman" charset="0"/>
                <a:ea typeface="ＭＳ Ｐゴシック" charset="0"/>
              </a:rPr>
              <a:t> | H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i</a:t>
            </a:r>
            <a:r>
              <a:rPr lang="en-US" sz="2400" dirty="0">
                <a:latin typeface="Times New Roman" charset="0"/>
                <a:ea typeface="ＭＳ Ｐゴシック" charset="0"/>
              </a:rPr>
              <a:t>), 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i</a:t>
            </a:r>
            <a:r>
              <a:rPr lang="en-US" sz="2400" dirty="0">
                <a:latin typeface="Times New Roman" charset="0"/>
                <a:ea typeface="ＭＳ Ｐゴシック" charset="0"/>
              </a:rPr>
              <a:t> = 1, … n; j = 1, … m</a:t>
            </a:r>
          </a:p>
          <a:p>
            <a:pPr>
              <a:defRPr/>
            </a:pPr>
            <a:r>
              <a:rPr lang="en-US" sz="2800" dirty="0">
                <a:latin typeface="Times New Roman" charset="0"/>
              </a:rPr>
              <a:t>Cases (evidence for a particular instance): E</a:t>
            </a:r>
            <a:r>
              <a:rPr lang="en-US" sz="2800" baseline="-25000" dirty="0">
                <a:latin typeface="Times New Roman" charset="0"/>
              </a:rPr>
              <a:t>1</a:t>
            </a:r>
            <a:r>
              <a:rPr lang="en-US" sz="2800" dirty="0">
                <a:latin typeface="Times New Roman" charset="0"/>
              </a:rPr>
              <a:t>, …, E</a:t>
            </a:r>
            <a:r>
              <a:rPr lang="en-US" sz="2800" baseline="-25000" dirty="0">
                <a:latin typeface="Times New Roman" charset="0"/>
              </a:rPr>
              <a:t>l</a:t>
            </a:r>
          </a:p>
          <a:p>
            <a:pPr>
              <a:defRPr/>
            </a:pPr>
            <a:r>
              <a:rPr lang="en-US" sz="2800" dirty="0">
                <a:latin typeface="Times New Roman" charset="0"/>
              </a:rPr>
              <a:t>Goal: Find the hypothesis H</a:t>
            </a:r>
            <a:r>
              <a:rPr lang="en-US" sz="2800" baseline="-25000" dirty="0">
                <a:latin typeface="Times New Roman" charset="0"/>
              </a:rPr>
              <a:t>i</a:t>
            </a:r>
            <a:r>
              <a:rPr lang="en-US" sz="2800" dirty="0">
                <a:latin typeface="Times New Roman" charset="0"/>
              </a:rPr>
              <a:t> with the highest posterior</a:t>
            </a:r>
          </a:p>
          <a:p>
            <a:pPr lvl="1"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Max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i</a:t>
            </a:r>
            <a:r>
              <a:rPr lang="en-US" sz="2400" dirty="0">
                <a:latin typeface="Times New Roman" charset="0"/>
                <a:ea typeface="ＭＳ Ｐゴシック" charset="0"/>
              </a:rPr>
              <a:t> P(H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i</a:t>
            </a:r>
            <a:r>
              <a:rPr lang="en-US" sz="2400" dirty="0">
                <a:latin typeface="Times New Roman" charset="0"/>
                <a:ea typeface="ＭＳ Ｐゴシック" charset="0"/>
              </a:rPr>
              <a:t> | E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1</a:t>
            </a:r>
            <a:r>
              <a:rPr lang="en-US" sz="2400" dirty="0">
                <a:latin typeface="Times New Roman" charset="0"/>
                <a:ea typeface="ＭＳ Ｐゴシック" charset="0"/>
              </a:rPr>
              <a:t>, …, E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l</a:t>
            </a:r>
            <a:r>
              <a:rPr lang="en-US" sz="2400" dirty="0">
                <a:latin typeface="Times New Roman" charset="0"/>
                <a:ea typeface="ＭＳ Ｐゴシック" charset="0"/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AC0E0CF-2141-514D-98CE-57E3AB76B99A}" type="slidenum">
              <a:rPr lang="en-US" sz="1000"/>
              <a:pPr/>
              <a:t>26</a:t>
            </a:fld>
            <a:endParaRPr lang="en-US" sz="1000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Simple Bayesian diagnostic reasoning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924800" cy="5181600"/>
          </a:xfrm>
        </p:spPr>
        <p:txBody>
          <a:bodyPr/>
          <a:lstStyle/>
          <a:p>
            <a:pPr>
              <a:lnSpc>
                <a:spcPts val="3860"/>
              </a:lnSpc>
              <a:defRPr/>
            </a:pPr>
            <a:r>
              <a:rPr lang="en-US" sz="2800" dirty="0" smtClean="0">
                <a:latin typeface="Times New Roman" charset="0"/>
              </a:rPr>
              <a:t>Bayes’ </a:t>
            </a:r>
            <a:r>
              <a:rPr lang="en-US" altLang="ja-JP" sz="2800" dirty="0" smtClean="0">
                <a:latin typeface="Times New Roman" charset="0"/>
              </a:rPr>
              <a:t>rule </a:t>
            </a:r>
            <a:r>
              <a:rPr lang="en-US" altLang="ja-JP" sz="2800" dirty="0">
                <a:latin typeface="Times New Roman" charset="0"/>
              </a:rPr>
              <a:t>says that</a:t>
            </a:r>
          </a:p>
          <a:p>
            <a:pPr marL="339725" lvl="1" indent="0">
              <a:lnSpc>
                <a:spcPts val="3860"/>
              </a:lnSpc>
              <a:buFontTx/>
              <a:buNone/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P(H</a:t>
            </a:r>
            <a:r>
              <a:rPr lang="en-US" sz="2800" baseline="-25000" dirty="0">
                <a:latin typeface="Times New Roman" charset="0"/>
                <a:ea typeface="ＭＳ Ｐゴシック" charset="0"/>
              </a:rPr>
              <a:t>i</a:t>
            </a:r>
            <a:r>
              <a:rPr lang="en-US" sz="2800" dirty="0">
                <a:latin typeface="Times New Roman" charset="0"/>
                <a:ea typeface="ＭＳ Ｐゴシック" charset="0"/>
              </a:rPr>
              <a:t> | 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E</a:t>
            </a:r>
            <a:r>
              <a:rPr lang="en-US" sz="2800" baseline="-25000" dirty="0" smtClean="0">
                <a:latin typeface="Times New Roman" charset="0"/>
                <a:ea typeface="ＭＳ Ｐゴシック" charset="0"/>
              </a:rPr>
              <a:t>1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… </a:t>
            </a:r>
            <a:r>
              <a:rPr lang="en-US" sz="2800" dirty="0" err="1" smtClean="0">
                <a:latin typeface="Times New Roman" charset="0"/>
                <a:ea typeface="ＭＳ Ｐゴシック" charset="0"/>
              </a:rPr>
              <a:t>E</a:t>
            </a:r>
            <a:r>
              <a:rPr lang="en-US" sz="2800" baseline="-25000" dirty="0" err="1" smtClean="0">
                <a:latin typeface="Times New Roman" charset="0"/>
                <a:ea typeface="ＭＳ Ｐゴシック" charset="0"/>
              </a:rPr>
              <a:t>m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) </a:t>
            </a:r>
            <a:r>
              <a:rPr lang="en-US" sz="2800" dirty="0">
                <a:latin typeface="Times New Roman" charset="0"/>
                <a:ea typeface="ＭＳ Ｐゴシック" charset="0"/>
              </a:rPr>
              <a:t>= P(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E</a:t>
            </a:r>
            <a:r>
              <a:rPr lang="en-US" sz="2800" baseline="-25000" dirty="0" smtClean="0">
                <a:latin typeface="Times New Roman" charset="0"/>
                <a:ea typeface="ＭＳ Ｐゴシック" charset="0"/>
              </a:rPr>
              <a:t>1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…</a:t>
            </a:r>
            <a:r>
              <a:rPr lang="en-US" sz="2800" dirty="0" err="1" smtClean="0">
                <a:latin typeface="Times New Roman" charset="0"/>
                <a:ea typeface="ＭＳ Ｐゴシック" charset="0"/>
              </a:rPr>
              <a:t>E</a:t>
            </a:r>
            <a:r>
              <a:rPr lang="en-US" sz="2800" baseline="-25000" dirty="0" err="1">
                <a:latin typeface="Times New Roman" charset="0"/>
                <a:ea typeface="ＭＳ Ｐゴシック" charset="0"/>
              </a:rPr>
              <a:t>m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</a:t>
            </a:r>
            <a:r>
              <a:rPr lang="en-US" sz="2800" dirty="0">
                <a:latin typeface="Times New Roman" charset="0"/>
                <a:ea typeface="ＭＳ Ｐゴシック" charset="0"/>
              </a:rPr>
              <a:t>| H</a:t>
            </a:r>
            <a:r>
              <a:rPr lang="en-US" sz="2800" baseline="-25000" dirty="0">
                <a:latin typeface="Times New Roman" charset="0"/>
                <a:ea typeface="ＭＳ Ｐゴシック" charset="0"/>
              </a:rPr>
              <a:t>i</a:t>
            </a:r>
            <a:r>
              <a:rPr lang="en-US" sz="2800" dirty="0">
                <a:latin typeface="Times New Roman" charset="0"/>
                <a:ea typeface="ＭＳ Ｐゴシック" charset="0"/>
              </a:rPr>
              <a:t>) P(H</a:t>
            </a:r>
            <a:r>
              <a:rPr lang="en-US" sz="2800" baseline="-25000" dirty="0">
                <a:latin typeface="Times New Roman" charset="0"/>
                <a:ea typeface="ＭＳ Ｐゴシック" charset="0"/>
              </a:rPr>
              <a:t>i</a:t>
            </a:r>
            <a:r>
              <a:rPr lang="en-US" sz="2800" dirty="0">
                <a:latin typeface="Times New Roman" charset="0"/>
                <a:ea typeface="ＭＳ Ｐゴシック" charset="0"/>
              </a:rPr>
              <a:t>) / P(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E</a:t>
            </a:r>
            <a:r>
              <a:rPr lang="en-US" sz="2800" baseline="-25000" dirty="0" smtClean="0">
                <a:latin typeface="Times New Roman" charset="0"/>
                <a:ea typeface="ＭＳ Ｐゴシック" charset="0"/>
              </a:rPr>
              <a:t>1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… </a:t>
            </a:r>
            <a:r>
              <a:rPr lang="en-US" sz="2800" dirty="0" err="1" smtClean="0">
                <a:latin typeface="Times New Roman" charset="0"/>
                <a:ea typeface="ＭＳ Ｐゴシック" charset="0"/>
              </a:rPr>
              <a:t>E</a:t>
            </a:r>
            <a:r>
              <a:rPr lang="en-US" sz="2800" baseline="-25000" dirty="0" err="1" smtClean="0">
                <a:latin typeface="Times New Roman" charset="0"/>
                <a:ea typeface="ＭＳ Ｐゴシック" charset="0"/>
              </a:rPr>
              <a:t>m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)</a:t>
            </a:r>
            <a:endParaRPr lang="en-US" sz="2800" dirty="0">
              <a:latin typeface="Times New Roman" charset="0"/>
              <a:ea typeface="ＭＳ Ｐゴシック" charset="0"/>
            </a:endParaRPr>
          </a:p>
          <a:p>
            <a:pPr>
              <a:lnSpc>
                <a:spcPts val="3860"/>
              </a:lnSpc>
              <a:defRPr/>
            </a:pPr>
            <a:r>
              <a:rPr lang="en-US" sz="2800" dirty="0">
                <a:latin typeface="Times New Roman" charset="0"/>
              </a:rPr>
              <a:t>Assume each </a:t>
            </a:r>
            <a:r>
              <a:rPr lang="en-US" sz="2800" dirty="0" smtClean="0">
                <a:latin typeface="Times New Roman" charset="0"/>
              </a:rPr>
              <a:t>evidence </a:t>
            </a:r>
            <a:r>
              <a:rPr lang="en-US" sz="2800" dirty="0" err="1">
                <a:latin typeface="Times New Roman" charset="0"/>
              </a:rPr>
              <a:t>E</a:t>
            </a:r>
            <a:r>
              <a:rPr lang="en-US" sz="2800" baseline="-25000" dirty="0" err="1">
                <a:latin typeface="Times New Roman" charset="0"/>
              </a:rPr>
              <a:t>i</a:t>
            </a:r>
            <a:r>
              <a:rPr lang="en-US" sz="2800" dirty="0">
                <a:latin typeface="Times New Roman" charset="0"/>
              </a:rPr>
              <a:t> is conditionally </a:t>
            </a:r>
            <a:r>
              <a:rPr lang="en-US" sz="2800" dirty="0" err="1" smtClean="0">
                <a:latin typeface="Times New Roman" charset="0"/>
              </a:rPr>
              <a:t>indepen</a:t>
            </a:r>
            <a:r>
              <a:rPr lang="en-US" sz="2800" dirty="0" smtClean="0">
                <a:latin typeface="Times New Roman" charset="0"/>
              </a:rPr>
              <a:t>-dent </a:t>
            </a:r>
            <a:r>
              <a:rPr lang="en-US" sz="2800" dirty="0">
                <a:latin typeface="Times New Roman" charset="0"/>
              </a:rPr>
              <a:t>of the others, </a:t>
            </a:r>
            <a:r>
              <a:rPr lang="en-US" sz="2800" i="1" dirty="0">
                <a:latin typeface="Times New Roman" charset="0"/>
              </a:rPr>
              <a:t>given</a:t>
            </a:r>
            <a:r>
              <a:rPr lang="en-US" sz="2800" dirty="0">
                <a:latin typeface="Times New Roman" charset="0"/>
              </a:rPr>
              <a:t> a hypothesis H</a:t>
            </a:r>
            <a:r>
              <a:rPr lang="en-US" sz="2800" baseline="-25000" dirty="0">
                <a:latin typeface="Times New Roman" charset="0"/>
              </a:rPr>
              <a:t>i</a:t>
            </a:r>
            <a:r>
              <a:rPr lang="en-US" sz="2800" dirty="0">
                <a:latin typeface="Times New Roman" charset="0"/>
              </a:rPr>
              <a:t>, then:</a:t>
            </a:r>
          </a:p>
          <a:p>
            <a:pPr marL="338138" lvl="1" indent="0">
              <a:lnSpc>
                <a:spcPts val="3860"/>
              </a:lnSpc>
              <a:buFontTx/>
              <a:buNone/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P(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E</a:t>
            </a:r>
            <a:r>
              <a:rPr lang="en-US" sz="2800" baseline="-25000" dirty="0" smtClean="0">
                <a:latin typeface="Times New Roman" charset="0"/>
                <a:ea typeface="ＭＳ Ｐゴシック" charset="0"/>
              </a:rPr>
              <a:t>1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…</a:t>
            </a:r>
            <a:r>
              <a:rPr lang="en-US" sz="2800" dirty="0" err="1" smtClean="0">
                <a:latin typeface="Times New Roman" charset="0"/>
                <a:ea typeface="ＭＳ Ｐゴシック" charset="0"/>
              </a:rPr>
              <a:t>E</a:t>
            </a:r>
            <a:r>
              <a:rPr lang="en-US" sz="2800" baseline="-25000" dirty="0" err="1" smtClean="0">
                <a:latin typeface="Times New Roman" charset="0"/>
                <a:ea typeface="ＭＳ Ｐゴシック" charset="0"/>
              </a:rPr>
              <a:t>m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</a:t>
            </a:r>
            <a:r>
              <a:rPr lang="en-US" sz="2800" dirty="0">
                <a:latin typeface="Times New Roman" charset="0"/>
                <a:ea typeface="ＭＳ Ｐゴシック" charset="0"/>
              </a:rPr>
              <a:t>| H</a:t>
            </a:r>
            <a:r>
              <a:rPr lang="en-US" sz="2800" baseline="-25000" dirty="0">
                <a:latin typeface="Times New Roman" charset="0"/>
                <a:ea typeface="ＭＳ Ｐゴシック" charset="0"/>
              </a:rPr>
              <a:t>i</a:t>
            </a:r>
            <a:r>
              <a:rPr lang="en-US" sz="2800" dirty="0">
                <a:latin typeface="Times New Roman" charset="0"/>
                <a:ea typeface="ＭＳ Ｐゴシック" charset="0"/>
              </a:rPr>
              <a:t>) =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</a:t>
            </a:r>
            <a:r>
              <a:rPr lang="en-US" sz="2800" baseline="30000" dirty="0" err="1" smtClean="0">
                <a:latin typeface="Times New Roman" charset="0"/>
                <a:ea typeface="ＭＳ Ｐゴシック" charset="0"/>
                <a:sym typeface="Symbol" charset="0"/>
              </a:rPr>
              <a:t>m</a:t>
            </a:r>
            <a:r>
              <a:rPr lang="en-US" sz="2800" baseline="-25000" dirty="0" err="1" smtClean="0">
                <a:latin typeface="Times New Roman" charset="0"/>
                <a:ea typeface="ＭＳ Ｐゴシック" charset="0"/>
                <a:sym typeface="Symbol" charset="0"/>
              </a:rPr>
              <a:t>j</a:t>
            </a:r>
            <a:r>
              <a:rPr lang="en-US" sz="2800" baseline="-25000" dirty="0">
                <a:latin typeface="Times New Roman" charset="0"/>
                <a:ea typeface="ＭＳ Ｐゴシック" charset="0"/>
                <a:sym typeface="Symbol" charset="0"/>
              </a:rPr>
              <a:t>=1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 P(</a:t>
            </a:r>
            <a:r>
              <a:rPr lang="en-US" sz="2800" dirty="0" err="1">
                <a:latin typeface="Times New Roman" charset="0"/>
                <a:ea typeface="ＭＳ Ｐゴシック" charset="0"/>
                <a:sym typeface="Symbol" charset="0"/>
              </a:rPr>
              <a:t>E</a:t>
            </a:r>
            <a:r>
              <a:rPr lang="en-US" sz="2800" baseline="-25000" dirty="0" err="1">
                <a:latin typeface="Times New Roman" charset="0"/>
                <a:ea typeface="ＭＳ Ｐゴシック" charset="0"/>
                <a:sym typeface="Symbol" charset="0"/>
              </a:rPr>
              <a:t>j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 | H</a:t>
            </a:r>
            <a:r>
              <a:rPr lang="en-US" sz="2800" baseline="-25000" dirty="0">
                <a:latin typeface="Times New Roman" charset="0"/>
                <a:ea typeface="ＭＳ Ｐゴシック" charset="0"/>
                <a:sym typeface="Symbol" charset="0"/>
              </a:rPr>
              <a:t>i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)</a:t>
            </a:r>
          </a:p>
          <a:p>
            <a:pPr>
              <a:lnSpc>
                <a:spcPts val="3860"/>
              </a:lnSpc>
              <a:defRPr/>
            </a:pPr>
            <a:r>
              <a:rPr lang="en-US" sz="2800" dirty="0">
                <a:latin typeface="Times New Roman" charset="0"/>
                <a:sym typeface="Symbol" charset="0"/>
              </a:rPr>
              <a:t>If we only care about relative probabilities for the H</a:t>
            </a:r>
            <a:r>
              <a:rPr lang="en-US" sz="2800" baseline="-25000" dirty="0">
                <a:latin typeface="Times New Roman" charset="0"/>
                <a:sym typeface="Symbol" charset="0"/>
              </a:rPr>
              <a:t>i</a:t>
            </a:r>
            <a:r>
              <a:rPr lang="en-US" sz="2800" dirty="0">
                <a:latin typeface="Times New Roman" charset="0"/>
                <a:sym typeface="Symbol" charset="0"/>
              </a:rPr>
              <a:t>, then we have:</a:t>
            </a:r>
          </a:p>
          <a:p>
            <a:pPr marL="338138" lvl="1" indent="0">
              <a:lnSpc>
                <a:spcPts val="3860"/>
              </a:lnSpc>
              <a:buFontTx/>
              <a:buNone/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P(H</a:t>
            </a:r>
            <a:r>
              <a:rPr lang="en-US" sz="2800" baseline="-25000" dirty="0">
                <a:latin typeface="Times New Roman" charset="0"/>
                <a:ea typeface="ＭＳ Ｐゴシック" charset="0"/>
              </a:rPr>
              <a:t>i</a:t>
            </a:r>
            <a:r>
              <a:rPr lang="en-US" sz="2800" dirty="0">
                <a:latin typeface="Times New Roman" charset="0"/>
                <a:ea typeface="ＭＳ Ｐゴシック" charset="0"/>
              </a:rPr>
              <a:t> | 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E</a:t>
            </a:r>
            <a:r>
              <a:rPr lang="en-US" sz="2800" baseline="-25000" dirty="0" smtClean="0">
                <a:latin typeface="Times New Roman" charset="0"/>
                <a:ea typeface="ＭＳ Ｐゴシック" charset="0"/>
              </a:rPr>
              <a:t>1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…</a:t>
            </a:r>
            <a:r>
              <a:rPr lang="en-US" sz="2800" dirty="0" err="1" smtClean="0">
                <a:latin typeface="Times New Roman" charset="0"/>
                <a:ea typeface="ＭＳ Ｐゴシック" charset="0"/>
              </a:rPr>
              <a:t>E</a:t>
            </a:r>
            <a:r>
              <a:rPr lang="en-US" sz="2800" baseline="-25000" dirty="0" err="1">
                <a:latin typeface="Times New Roman" charset="0"/>
                <a:ea typeface="ＭＳ Ｐゴシック" charset="0"/>
              </a:rPr>
              <a:t>m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) </a:t>
            </a:r>
            <a:r>
              <a:rPr lang="en-US" sz="2800" dirty="0">
                <a:latin typeface="Times New Roman" charset="0"/>
                <a:ea typeface="ＭＳ Ｐゴシック" charset="0"/>
              </a:rPr>
              <a:t>= </a:t>
            </a:r>
            <a:r>
              <a:rPr lang="el-GR" sz="2800" dirty="0">
                <a:latin typeface="Times New Roman" charset="0"/>
                <a:ea typeface="ＭＳ Ｐゴシック" charset="0"/>
                <a:cs typeface="Times New Roman" charset="0"/>
              </a:rPr>
              <a:t>α</a:t>
            </a:r>
            <a:r>
              <a:rPr lang="en-US" sz="2800" dirty="0">
                <a:latin typeface="Times New Roman" charset="0"/>
                <a:ea typeface="ＭＳ Ｐゴシック" charset="0"/>
                <a:cs typeface="Times New Roman" charset="0"/>
              </a:rPr>
              <a:t> </a:t>
            </a:r>
            <a:r>
              <a:rPr lang="en-US" sz="2800" dirty="0">
                <a:latin typeface="Times New Roman" charset="0"/>
                <a:ea typeface="ＭＳ Ｐゴシック" charset="0"/>
              </a:rPr>
              <a:t>P(H</a:t>
            </a:r>
            <a:r>
              <a:rPr lang="en-US" sz="2800" baseline="-25000" dirty="0">
                <a:latin typeface="Times New Roman" charset="0"/>
                <a:ea typeface="ＭＳ Ｐゴシック" charset="0"/>
              </a:rPr>
              <a:t>i</a:t>
            </a:r>
            <a:r>
              <a:rPr lang="en-US" sz="2800" dirty="0">
                <a:latin typeface="Times New Roman" charset="0"/>
                <a:ea typeface="ＭＳ Ｐゴシック" charset="0"/>
              </a:rPr>
              <a:t>) 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</a:t>
            </a:r>
            <a:r>
              <a:rPr lang="en-US" sz="2800" baseline="30000" dirty="0" err="1" smtClean="0">
                <a:latin typeface="Times New Roman" charset="0"/>
                <a:ea typeface="ＭＳ Ｐゴシック" charset="0"/>
                <a:sym typeface="Symbol" charset="0"/>
              </a:rPr>
              <a:t>m</a:t>
            </a:r>
            <a:r>
              <a:rPr lang="en-US" sz="2800" baseline="-25000" dirty="0" err="1" smtClean="0">
                <a:latin typeface="Times New Roman" charset="0"/>
                <a:ea typeface="ＭＳ Ｐゴシック" charset="0"/>
                <a:sym typeface="Symbol" charset="0"/>
              </a:rPr>
              <a:t>j</a:t>
            </a:r>
            <a:r>
              <a:rPr lang="en-US" sz="2800" baseline="-25000" dirty="0">
                <a:latin typeface="Times New Roman" charset="0"/>
                <a:ea typeface="ＭＳ Ｐゴシック" charset="0"/>
                <a:sym typeface="Symbol" charset="0"/>
              </a:rPr>
              <a:t>=1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 P(</a:t>
            </a:r>
            <a:r>
              <a:rPr lang="en-US" sz="2800" dirty="0" err="1">
                <a:latin typeface="Times New Roman" charset="0"/>
                <a:ea typeface="ＭＳ Ｐゴシック" charset="0"/>
                <a:sym typeface="Symbol" charset="0"/>
              </a:rPr>
              <a:t>E</a:t>
            </a:r>
            <a:r>
              <a:rPr lang="en-US" sz="2800" baseline="-25000" dirty="0" err="1">
                <a:latin typeface="Times New Roman" charset="0"/>
                <a:ea typeface="ＭＳ Ｐゴシック" charset="0"/>
                <a:sym typeface="Symbol" charset="0"/>
              </a:rPr>
              <a:t>j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 | H</a:t>
            </a:r>
            <a:r>
              <a:rPr lang="en-US" sz="2800" baseline="-25000" dirty="0">
                <a:latin typeface="Times New Roman" charset="0"/>
                <a:ea typeface="ＭＳ Ｐゴシック" charset="0"/>
                <a:sym typeface="Symbol" charset="0"/>
              </a:rPr>
              <a:t>i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)</a:t>
            </a:r>
          </a:p>
          <a:p>
            <a:pPr>
              <a:lnSpc>
                <a:spcPts val="3860"/>
              </a:lnSpc>
              <a:buFontTx/>
              <a:buNone/>
              <a:defRPr/>
            </a:pPr>
            <a:endParaRPr lang="en-US" sz="2800" dirty="0">
              <a:latin typeface="Times New Roman" charset="0"/>
              <a:sym typeface="Symbol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CFCB174-ACE9-5A4C-8D26-C29EE8FB07A7}" type="slidenum">
              <a:rPr lang="en-US" sz="1000"/>
              <a:pPr/>
              <a:t>27</a:t>
            </a:fld>
            <a:endParaRPr lang="en-US" sz="100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1143000"/>
          </a:xfrm>
        </p:spPr>
        <p:txBody>
          <a:bodyPr/>
          <a:lstStyle/>
          <a:p>
            <a:r>
              <a:rPr lang="en-US" sz="4800" dirty="0">
                <a:latin typeface="Times New Roman" charset="0"/>
              </a:rPr>
              <a:t>Limitations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458200" cy="5029200"/>
          </a:xfrm>
        </p:spPr>
        <p:txBody>
          <a:bodyPr/>
          <a:lstStyle/>
          <a:p>
            <a:pPr>
              <a:defRPr/>
            </a:pPr>
            <a:r>
              <a:rPr lang="en-US" sz="3000" dirty="0" smtClean="0">
                <a:latin typeface="Times New Roman" charset="0"/>
              </a:rPr>
              <a:t>Can’t </a:t>
            </a:r>
            <a:r>
              <a:rPr lang="en-US" sz="3000" dirty="0">
                <a:latin typeface="Times New Roman" charset="0"/>
              </a:rPr>
              <a:t>easily handle multi-fault </a:t>
            </a:r>
            <a:r>
              <a:rPr lang="en-US" sz="3000" dirty="0" smtClean="0">
                <a:latin typeface="Times New Roman" charset="0"/>
              </a:rPr>
              <a:t>situations</a:t>
            </a:r>
            <a:r>
              <a:rPr lang="en-US" sz="3000" dirty="0">
                <a:latin typeface="Times New Roman" charset="0"/>
              </a:rPr>
              <a:t> </a:t>
            </a:r>
            <a:r>
              <a:rPr lang="en-US" sz="3000" dirty="0" smtClean="0">
                <a:latin typeface="Times New Roman" charset="0"/>
              </a:rPr>
              <a:t>or</a:t>
            </a:r>
            <a:br>
              <a:rPr lang="en-US" sz="3000" dirty="0" smtClean="0">
                <a:latin typeface="Times New Roman" charset="0"/>
              </a:rPr>
            </a:br>
            <a:r>
              <a:rPr lang="en-US" sz="3000" dirty="0" smtClean="0">
                <a:latin typeface="Times New Roman" charset="0"/>
              </a:rPr>
              <a:t>cases </a:t>
            </a:r>
            <a:r>
              <a:rPr lang="en-US" sz="3000" dirty="0">
                <a:latin typeface="Times New Roman" charset="0"/>
              </a:rPr>
              <a:t>where intermediate (hidden) causes exist:</a:t>
            </a:r>
          </a:p>
          <a:p>
            <a:pPr lvl="1"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Disease D causes syndrome S, which causes correlated manifestations M</a:t>
            </a:r>
            <a:r>
              <a:rPr lang="en-US" sz="2800" baseline="-25000" dirty="0">
                <a:latin typeface="Times New Roman" charset="0"/>
                <a:ea typeface="ＭＳ Ｐゴシック" charset="0"/>
              </a:rPr>
              <a:t>1</a:t>
            </a:r>
            <a:r>
              <a:rPr lang="en-US" sz="2800" dirty="0">
                <a:latin typeface="Times New Roman" charset="0"/>
                <a:ea typeface="ＭＳ Ｐゴシック" charset="0"/>
              </a:rPr>
              <a:t> and M</a:t>
            </a:r>
            <a:r>
              <a:rPr lang="en-US" sz="2800" baseline="-25000" dirty="0">
                <a:latin typeface="Times New Roman" charset="0"/>
                <a:ea typeface="ＭＳ Ｐゴシック" charset="0"/>
              </a:rPr>
              <a:t>2</a:t>
            </a:r>
          </a:p>
          <a:p>
            <a:pPr>
              <a:defRPr/>
            </a:pPr>
            <a:r>
              <a:rPr lang="en-US" sz="3000" dirty="0" smtClean="0">
                <a:latin typeface="Times New Roman" charset="0"/>
              </a:rPr>
              <a:t>Consider </a:t>
            </a:r>
            <a:r>
              <a:rPr lang="en-US" sz="3000" dirty="0">
                <a:latin typeface="Times New Roman" charset="0"/>
              </a:rPr>
              <a:t>composite hypothesis </a:t>
            </a:r>
            <a:r>
              <a:rPr lang="en-US" sz="3000" dirty="0" smtClean="0">
                <a:latin typeface="Times New Roman" charset="0"/>
              </a:rPr>
              <a:t>H</a:t>
            </a:r>
            <a:r>
              <a:rPr lang="en-US" sz="3000" baseline="-25000" dirty="0" smtClean="0">
                <a:latin typeface="Times New Roman" charset="0"/>
              </a:rPr>
              <a:t>1</a:t>
            </a:r>
            <a:r>
              <a:rPr lang="en-US" sz="3000" dirty="0" smtClean="0">
                <a:latin typeface="Times New Roman" charset="0"/>
                <a:sym typeface="Symbol" charset="0"/>
              </a:rPr>
              <a:t>H</a:t>
            </a:r>
            <a:r>
              <a:rPr lang="en-US" sz="3000" baseline="-25000" dirty="0" smtClean="0">
                <a:latin typeface="Times New Roman" charset="0"/>
                <a:sym typeface="Symbol" charset="0"/>
              </a:rPr>
              <a:t>2</a:t>
            </a:r>
            <a:r>
              <a:rPr lang="en-US" sz="3000" dirty="0">
                <a:latin typeface="Times New Roman" charset="0"/>
                <a:sym typeface="Symbol" charset="0"/>
              </a:rPr>
              <a:t>, where H</a:t>
            </a:r>
            <a:r>
              <a:rPr lang="en-US" sz="3000" baseline="-25000" dirty="0">
                <a:latin typeface="Times New Roman" charset="0"/>
                <a:sym typeface="Symbol" charset="0"/>
              </a:rPr>
              <a:t>1</a:t>
            </a:r>
            <a:r>
              <a:rPr lang="en-US" sz="3000" dirty="0">
                <a:latin typeface="Times New Roman" charset="0"/>
                <a:sym typeface="Symbol" charset="0"/>
              </a:rPr>
              <a:t> &amp;</a:t>
            </a:r>
            <a:r>
              <a:rPr lang="en-US" sz="3000" dirty="0" smtClean="0">
                <a:latin typeface="Times New Roman" charset="0"/>
                <a:sym typeface="Symbol" charset="0"/>
              </a:rPr>
              <a:t> H</a:t>
            </a:r>
            <a:r>
              <a:rPr lang="en-US" sz="3000" baseline="-25000" dirty="0" smtClean="0">
                <a:latin typeface="Times New Roman" charset="0"/>
                <a:sym typeface="Symbol" charset="0"/>
              </a:rPr>
              <a:t>2</a:t>
            </a:r>
            <a:r>
              <a:rPr lang="en-US" sz="3000" dirty="0" smtClean="0">
                <a:latin typeface="Times New Roman" charset="0"/>
                <a:sym typeface="Symbol" charset="0"/>
              </a:rPr>
              <a:t> </a:t>
            </a:r>
            <a:r>
              <a:rPr lang="en-US" sz="3000" dirty="0">
                <a:latin typeface="Times New Roman" charset="0"/>
                <a:sym typeface="Symbol" charset="0"/>
              </a:rPr>
              <a:t>independent. </a:t>
            </a:r>
            <a:r>
              <a:rPr lang="en-US" sz="3000" dirty="0" smtClean="0">
                <a:latin typeface="Times New Roman" charset="0"/>
                <a:sym typeface="Symbol" charset="0"/>
              </a:rPr>
              <a:t>What’s relative </a:t>
            </a:r>
            <a:r>
              <a:rPr lang="en-US" sz="3000" dirty="0">
                <a:latin typeface="Times New Roman" charset="0"/>
                <a:sym typeface="Symbol" charset="0"/>
              </a:rPr>
              <a:t>posterior?</a:t>
            </a:r>
          </a:p>
          <a:p>
            <a:pPr marL="339725" lvl="1" indent="0">
              <a:buFontTx/>
              <a:buNone/>
              <a:defRPr/>
            </a:pP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P(H</a:t>
            </a:r>
            <a:r>
              <a:rPr lang="en-US" sz="2800" baseline="-25000" dirty="0">
                <a:latin typeface="Times New Roman" charset="0"/>
                <a:ea typeface="ＭＳ Ｐゴシック" charset="0"/>
                <a:sym typeface="Symbol" charset="0"/>
              </a:rPr>
              <a:t>1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  H</a:t>
            </a:r>
            <a:r>
              <a:rPr lang="en-US" sz="2800" baseline="-25000" dirty="0">
                <a:latin typeface="Times New Roman" charset="0"/>
                <a:ea typeface="ＭＳ Ｐゴシック" charset="0"/>
                <a:sym typeface="Symbol" charset="0"/>
              </a:rPr>
              <a:t>2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 | E</a:t>
            </a:r>
            <a:r>
              <a:rPr lang="en-US" sz="2800" baseline="-25000" dirty="0">
                <a:latin typeface="Times New Roman" charset="0"/>
                <a:ea typeface="ＭＳ Ｐゴシック" charset="0"/>
                <a:sym typeface="Symbol" charset="0"/>
              </a:rPr>
              <a:t>1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, …, E</a:t>
            </a:r>
            <a:r>
              <a:rPr lang="en-US" sz="2800" baseline="-25000" dirty="0">
                <a:latin typeface="Times New Roman" charset="0"/>
                <a:ea typeface="ＭＳ Ｐゴシック" charset="0"/>
                <a:sym typeface="Symbol" charset="0"/>
              </a:rPr>
              <a:t>l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) = </a:t>
            </a:r>
            <a:r>
              <a:rPr lang="el-GR" sz="28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α</a:t>
            </a:r>
            <a:r>
              <a:rPr lang="en-US" sz="28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P(E</a:t>
            </a:r>
            <a:r>
              <a:rPr lang="en-US" sz="2800" baseline="-25000" dirty="0">
                <a:latin typeface="Times New Roman" charset="0"/>
                <a:ea typeface="ＭＳ Ｐゴシック" charset="0"/>
                <a:sym typeface="Symbol" charset="0"/>
              </a:rPr>
              <a:t>1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, …, E</a:t>
            </a:r>
            <a:r>
              <a:rPr lang="en-US" sz="2800" baseline="-25000" dirty="0">
                <a:latin typeface="Times New Roman" charset="0"/>
                <a:ea typeface="ＭＳ Ｐゴシック" charset="0"/>
                <a:sym typeface="Symbol" charset="0"/>
              </a:rPr>
              <a:t>l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 | H</a:t>
            </a:r>
            <a:r>
              <a:rPr lang="en-US" sz="2800" baseline="-25000" dirty="0">
                <a:latin typeface="Times New Roman" charset="0"/>
                <a:ea typeface="ＭＳ Ｐゴシック" charset="0"/>
                <a:sym typeface="Symbol" charset="0"/>
              </a:rPr>
              <a:t>1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  H</a:t>
            </a:r>
            <a:r>
              <a:rPr lang="en-US" sz="2800" baseline="-25000" dirty="0">
                <a:latin typeface="Times New Roman" charset="0"/>
                <a:ea typeface="ＭＳ Ｐゴシック" charset="0"/>
                <a:sym typeface="Symbol" charset="0"/>
              </a:rPr>
              <a:t>2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) P(H</a:t>
            </a:r>
            <a:r>
              <a:rPr lang="en-US" sz="2800" baseline="-25000" dirty="0">
                <a:latin typeface="Times New Roman" charset="0"/>
                <a:ea typeface="ＭＳ Ｐゴシック" charset="0"/>
                <a:sym typeface="Symbol" charset="0"/>
              </a:rPr>
              <a:t>1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  H</a:t>
            </a:r>
            <a:r>
              <a:rPr lang="en-US" sz="2800" baseline="-25000" dirty="0">
                <a:latin typeface="Times New Roman" charset="0"/>
                <a:ea typeface="ＭＳ Ｐゴシック" charset="0"/>
                <a:sym typeface="Symbol" charset="0"/>
              </a:rPr>
              <a:t>2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)</a:t>
            </a:r>
            <a:b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</a:b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	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= </a:t>
            </a:r>
            <a:r>
              <a:rPr lang="el-GR" sz="28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α</a:t>
            </a:r>
            <a:r>
              <a:rPr lang="en-US" sz="28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P(E</a:t>
            </a:r>
            <a:r>
              <a:rPr lang="en-US" sz="2800" baseline="-25000" dirty="0">
                <a:latin typeface="Times New Roman" charset="0"/>
                <a:ea typeface="ＭＳ Ｐゴシック" charset="0"/>
                <a:sym typeface="Symbol" charset="0"/>
              </a:rPr>
              <a:t>1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, …, E</a:t>
            </a:r>
            <a:r>
              <a:rPr lang="en-US" sz="2800" baseline="-25000" dirty="0">
                <a:latin typeface="Times New Roman" charset="0"/>
                <a:ea typeface="ＭＳ Ｐゴシック" charset="0"/>
                <a:sym typeface="Symbol" charset="0"/>
              </a:rPr>
              <a:t>l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 | H</a:t>
            </a:r>
            <a:r>
              <a:rPr lang="en-US" sz="2800" baseline="-25000" dirty="0">
                <a:latin typeface="Times New Roman" charset="0"/>
                <a:ea typeface="ＭＳ Ｐゴシック" charset="0"/>
                <a:sym typeface="Symbol" charset="0"/>
              </a:rPr>
              <a:t>1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  H</a:t>
            </a:r>
            <a:r>
              <a:rPr lang="en-US" sz="2800" baseline="-25000" dirty="0">
                <a:latin typeface="Times New Roman" charset="0"/>
                <a:ea typeface="ＭＳ Ｐゴシック" charset="0"/>
                <a:sym typeface="Symbol" charset="0"/>
              </a:rPr>
              <a:t>2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) P(H</a:t>
            </a:r>
            <a:r>
              <a:rPr lang="en-US" sz="2800" baseline="-25000" dirty="0">
                <a:latin typeface="Times New Roman" charset="0"/>
                <a:ea typeface="ＭＳ Ｐゴシック" charset="0"/>
                <a:sym typeface="Symbol" charset="0"/>
              </a:rPr>
              <a:t>1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) P(H</a:t>
            </a:r>
            <a:r>
              <a:rPr lang="en-US" sz="2800" baseline="-25000" dirty="0">
                <a:latin typeface="Times New Roman" charset="0"/>
                <a:ea typeface="ＭＳ Ｐゴシック" charset="0"/>
                <a:sym typeface="Symbol" charset="0"/>
              </a:rPr>
              <a:t>2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)</a:t>
            </a:r>
            <a:b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</a:b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	</a:t>
            </a: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= </a:t>
            </a:r>
            <a:r>
              <a:rPr lang="el-GR" sz="28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α</a:t>
            </a:r>
            <a:r>
              <a:rPr lang="en-US" sz="28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</a:t>
            </a:r>
            <a:r>
              <a:rPr lang="en-US" sz="2800" baseline="30000" dirty="0" err="1">
                <a:latin typeface="Times New Roman" charset="0"/>
                <a:ea typeface="ＭＳ Ｐゴシック" charset="0"/>
                <a:sym typeface="Symbol" charset="0"/>
              </a:rPr>
              <a:t>l</a:t>
            </a:r>
            <a:r>
              <a:rPr lang="en-US" sz="2800" baseline="-25000" dirty="0" err="1">
                <a:latin typeface="Times New Roman" charset="0"/>
                <a:ea typeface="ＭＳ Ｐゴシック" charset="0"/>
                <a:sym typeface="Symbol" charset="0"/>
              </a:rPr>
              <a:t>j</a:t>
            </a:r>
            <a:r>
              <a:rPr lang="en-US" sz="2800" baseline="-25000" dirty="0">
                <a:latin typeface="Times New Roman" charset="0"/>
                <a:ea typeface="ＭＳ Ｐゴシック" charset="0"/>
                <a:sym typeface="Symbol" charset="0"/>
              </a:rPr>
              <a:t>=1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 P(</a:t>
            </a:r>
            <a:r>
              <a:rPr lang="en-US" sz="2800" dirty="0" err="1">
                <a:latin typeface="Times New Roman" charset="0"/>
                <a:ea typeface="ＭＳ Ｐゴシック" charset="0"/>
                <a:sym typeface="Symbol" charset="0"/>
              </a:rPr>
              <a:t>E</a:t>
            </a:r>
            <a:r>
              <a:rPr lang="en-US" sz="2800" baseline="-25000" dirty="0" err="1">
                <a:latin typeface="Times New Roman" charset="0"/>
                <a:ea typeface="ＭＳ Ｐゴシック" charset="0"/>
                <a:sym typeface="Symbol" charset="0"/>
              </a:rPr>
              <a:t>j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 | H</a:t>
            </a:r>
            <a:r>
              <a:rPr lang="en-US" sz="2800" baseline="-25000" dirty="0">
                <a:latin typeface="Times New Roman" charset="0"/>
                <a:ea typeface="ＭＳ Ｐゴシック" charset="0"/>
                <a:sym typeface="Symbol" charset="0"/>
              </a:rPr>
              <a:t>1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  H</a:t>
            </a:r>
            <a:r>
              <a:rPr lang="en-US" sz="2800" baseline="-25000" dirty="0">
                <a:latin typeface="Times New Roman" charset="0"/>
                <a:ea typeface="ＭＳ Ｐゴシック" charset="0"/>
                <a:sym typeface="Symbol" charset="0"/>
              </a:rPr>
              <a:t>2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)</a:t>
            </a:r>
            <a:r>
              <a:rPr lang="en-US" sz="28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P(H</a:t>
            </a:r>
            <a:r>
              <a:rPr lang="en-US" sz="2800" baseline="-25000" dirty="0">
                <a:latin typeface="Times New Roman" charset="0"/>
                <a:ea typeface="ＭＳ Ｐゴシック" charset="0"/>
                <a:sym typeface="Symbol" charset="0"/>
              </a:rPr>
              <a:t>1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) P(H</a:t>
            </a:r>
            <a:r>
              <a:rPr lang="en-US" sz="2800" baseline="-25000" dirty="0">
                <a:latin typeface="Times New Roman" charset="0"/>
                <a:ea typeface="ＭＳ Ｐゴシック" charset="0"/>
                <a:sym typeface="Symbol" charset="0"/>
              </a:rPr>
              <a:t>2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)</a:t>
            </a:r>
          </a:p>
          <a:p>
            <a:pPr>
              <a:defRPr/>
            </a:pPr>
            <a:r>
              <a:rPr lang="en-US" sz="3000" dirty="0">
                <a:latin typeface="Times New Roman" charset="0"/>
                <a:sym typeface="Symbol" charset="0"/>
              </a:rPr>
              <a:t>How do we compute P(</a:t>
            </a:r>
            <a:r>
              <a:rPr lang="en-US" sz="3000" dirty="0" err="1">
                <a:latin typeface="Times New Roman" charset="0"/>
                <a:sym typeface="Symbol" charset="0"/>
              </a:rPr>
              <a:t>E</a:t>
            </a:r>
            <a:r>
              <a:rPr lang="en-US" sz="3000" baseline="-25000" dirty="0" err="1">
                <a:latin typeface="Times New Roman" charset="0"/>
                <a:sym typeface="Symbol" charset="0"/>
              </a:rPr>
              <a:t>j</a:t>
            </a:r>
            <a:r>
              <a:rPr lang="en-US" sz="3000" dirty="0">
                <a:latin typeface="Times New Roman" charset="0"/>
                <a:sym typeface="Symbol" charset="0"/>
              </a:rPr>
              <a:t> | </a:t>
            </a:r>
            <a:r>
              <a:rPr lang="en-US" sz="3000" dirty="0" smtClean="0">
                <a:latin typeface="Times New Roman" charset="0"/>
                <a:sym typeface="Symbol" charset="0"/>
              </a:rPr>
              <a:t>H</a:t>
            </a:r>
            <a:r>
              <a:rPr lang="en-US" sz="3000" baseline="-25000" dirty="0" smtClean="0">
                <a:latin typeface="Times New Roman" charset="0"/>
                <a:sym typeface="Symbol" charset="0"/>
              </a:rPr>
              <a:t>1</a:t>
            </a:r>
            <a:r>
              <a:rPr lang="en-US" sz="3000" dirty="0" smtClean="0">
                <a:latin typeface="Times New Roman" charset="0"/>
                <a:sym typeface="Symbol" charset="0"/>
              </a:rPr>
              <a:t>H</a:t>
            </a:r>
            <a:r>
              <a:rPr lang="en-US" sz="3000" baseline="-25000" dirty="0" smtClean="0">
                <a:latin typeface="Times New Roman" charset="0"/>
                <a:sym typeface="Symbol" charset="0"/>
              </a:rPr>
              <a:t>2</a:t>
            </a:r>
            <a:r>
              <a:rPr lang="en-US" sz="3000" dirty="0">
                <a:latin typeface="Times New Roman" charset="0"/>
                <a:sym typeface="Symbol" charset="0"/>
              </a:rPr>
              <a:t>)</a:t>
            </a:r>
            <a:r>
              <a:rPr lang="en-US" sz="3000" dirty="0">
                <a:latin typeface="Times New Roman" charset="0"/>
                <a:cs typeface="Times New Roman" charset="0"/>
                <a:sym typeface="Symbol" charset="0"/>
              </a:rPr>
              <a:t> </a:t>
            </a:r>
            <a:r>
              <a:rPr lang="en-US" sz="3000" dirty="0" smtClean="0">
                <a:latin typeface="Times New Roman" charset="0"/>
                <a:cs typeface="Times New Roman" charset="0"/>
                <a:sym typeface="Symbol" charset="0"/>
              </a:rPr>
              <a:t>?</a:t>
            </a:r>
            <a:endParaRPr lang="en-US" sz="3000" dirty="0">
              <a:latin typeface="Times New Roman" charset="0"/>
              <a:cs typeface="Times New Roman" charset="0"/>
              <a:sym typeface="Symbol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0044E0C-E03F-A042-B6AF-8181FAA58EA2}" type="slidenum">
              <a:rPr lang="en-US" sz="1000"/>
              <a:pPr/>
              <a:t>28</a:t>
            </a:fld>
            <a:endParaRPr lang="en-US" sz="1000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152400"/>
            <a:ext cx="8763000" cy="1143000"/>
          </a:xfrm>
        </p:spPr>
        <p:txBody>
          <a:bodyPr/>
          <a:lstStyle/>
          <a:p>
            <a:r>
              <a:rPr lang="en-US" sz="4800" dirty="0">
                <a:latin typeface="Times New Roman" charset="0"/>
              </a:rPr>
              <a:t>Limitations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229600" cy="44958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Assume H1 and H2 are independent, given E1, …, El?</a:t>
            </a:r>
          </a:p>
          <a:p>
            <a:pPr lvl="1">
              <a:defRPr/>
            </a:pPr>
            <a:r>
              <a:rPr lang="en-US" dirty="0">
                <a:latin typeface="Times New Roman" charset="0"/>
                <a:ea typeface="ＭＳ Ｐゴシック" charset="0"/>
                <a:sym typeface="Symbol" charset="0"/>
              </a:rPr>
              <a:t>P(H</a:t>
            </a:r>
            <a:r>
              <a:rPr lang="en-US" baseline="-25000" dirty="0">
                <a:latin typeface="Times New Roman" charset="0"/>
                <a:ea typeface="ＭＳ Ｐゴシック" charset="0"/>
                <a:sym typeface="Symbol" charset="0"/>
              </a:rPr>
              <a:t>1</a:t>
            </a:r>
            <a:r>
              <a:rPr lang="en-US" dirty="0">
                <a:latin typeface="Times New Roman" charset="0"/>
                <a:ea typeface="ＭＳ Ｐゴシック" charset="0"/>
                <a:sym typeface="Symbol" charset="0"/>
              </a:rPr>
              <a:t>  H</a:t>
            </a:r>
            <a:r>
              <a:rPr lang="en-US" baseline="-25000" dirty="0">
                <a:latin typeface="Times New Roman" charset="0"/>
                <a:ea typeface="ＭＳ Ｐゴシック" charset="0"/>
                <a:sym typeface="Symbol" charset="0"/>
              </a:rPr>
              <a:t>2</a:t>
            </a:r>
            <a:r>
              <a:rPr lang="en-US" dirty="0">
                <a:latin typeface="Times New Roman" charset="0"/>
                <a:ea typeface="ＭＳ Ｐゴシック" charset="0"/>
                <a:sym typeface="Symbol" charset="0"/>
              </a:rPr>
              <a:t> | E</a:t>
            </a:r>
            <a:r>
              <a:rPr lang="en-US" baseline="-25000" dirty="0">
                <a:latin typeface="Times New Roman" charset="0"/>
                <a:ea typeface="ＭＳ Ｐゴシック" charset="0"/>
                <a:sym typeface="Symbol" charset="0"/>
              </a:rPr>
              <a:t>1</a:t>
            </a:r>
            <a:r>
              <a:rPr lang="en-US" dirty="0">
                <a:latin typeface="Times New Roman" charset="0"/>
                <a:ea typeface="ＭＳ Ｐゴシック" charset="0"/>
                <a:sym typeface="Symbol" charset="0"/>
              </a:rPr>
              <a:t>, …, E</a:t>
            </a:r>
            <a:r>
              <a:rPr lang="en-US" baseline="-25000" dirty="0">
                <a:latin typeface="Times New Roman" charset="0"/>
                <a:ea typeface="ＭＳ Ｐゴシック" charset="0"/>
                <a:sym typeface="Symbol" charset="0"/>
              </a:rPr>
              <a:t>l</a:t>
            </a:r>
            <a:r>
              <a:rPr lang="en-US" dirty="0">
                <a:latin typeface="Times New Roman" charset="0"/>
                <a:ea typeface="ＭＳ Ｐゴシック" charset="0"/>
                <a:sym typeface="Symbol" charset="0"/>
              </a:rPr>
              <a:t>) = P(H</a:t>
            </a:r>
            <a:r>
              <a:rPr lang="en-US" baseline="-25000" dirty="0">
                <a:latin typeface="Times New Roman" charset="0"/>
                <a:ea typeface="ＭＳ Ｐゴシック" charset="0"/>
                <a:sym typeface="Symbol" charset="0"/>
              </a:rPr>
              <a:t>1</a:t>
            </a:r>
            <a:r>
              <a:rPr lang="en-US" dirty="0">
                <a:latin typeface="Times New Roman" charset="0"/>
                <a:ea typeface="ＭＳ Ｐゴシック" charset="0"/>
                <a:sym typeface="Symbol" charset="0"/>
              </a:rPr>
              <a:t> | E</a:t>
            </a:r>
            <a:r>
              <a:rPr lang="en-US" baseline="-25000" dirty="0">
                <a:latin typeface="Times New Roman" charset="0"/>
                <a:ea typeface="ＭＳ Ｐゴシック" charset="0"/>
                <a:sym typeface="Symbol" charset="0"/>
              </a:rPr>
              <a:t>1</a:t>
            </a:r>
            <a:r>
              <a:rPr lang="en-US" dirty="0">
                <a:latin typeface="Times New Roman" charset="0"/>
                <a:ea typeface="ＭＳ Ｐゴシック" charset="0"/>
                <a:sym typeface="Symbol" charset="0"/>
              </a:rPr>
              <a:t>, …, E</a:t>
            </a:r>
            <a:r>
              <a:rPr lang="en-US" baseline="-25000" dirty="0">
                <a:latin typeface="Times New Roman" charset="0"/>
                <a:ea typeface="ＭＳ Ｐゴシック" charset="0"/>
                <a:sym typeface="Symbol" charset="0"/>
              </a:rPr>
              <a:t>l</a:t>
            </a:r>
            <a:r>
              <a:rPr lang="en-US" dirty="0">
                <a:latin typeface="Times New Roman" charset="0"/>
                <a:ea typeface="ＭＳ Ｐゴシック" charset="0"/>
                <a:sym typeface="Symbol" charset="0"/>
              </a:rPr>
              <a:t>) P(H</a:t>
            </a:r>
            <a:r>
              <a:rPr lang="en-US" baseline="-25000" dirty="0">
                <a:latin typeface="Times New Roman" charset="0"/>
                <a:ea typeface="ＭＳ Ｐゴシック" charset="0"/>
                <a:sym typeface="Symbol" charset="0"/>
              </a:rPr>
              <a:t>2</a:t>
            </a:r>
            <a:r>
              <a:rPr lang="en-US" dirty="0">
                <a:latin typeface="Times New Roman" charset="0"/>
                <a:ea typeface="ＭＳ Ｐゴシック" charset="0"/>
                <a:sym typeface="Symbol" charset="0"/>
              </a:rPr>
              <a:t> | E</a:t>
            </a:r>
            <a:r>
              <a:rPr lang="en-US" baseline="-25000" dirty="0">
                <a:latin typeface="Times New Roman" charset="0"/>
                <a:ea typeface="ＭＳ Ｐゴシック" charset="0"/>
                <a:sym typeface="Symbol" charset="0"/>
              </a:rPr>
              <a:t>1</a:t>
            </a:r>
            <a:r>
              <a:rPr lang="en-US" dirty="0">
                <a:latin typeface="Times New Roman" charset="0"/>
                <a:ea typeface="ＭＳ Ｐゴシック" charset="0"/>
                <a:sym typeface="Symbol" charset="0"/>
              </a:rPr>
              <a:t>, …, E</a:t>
            </a:r>
            <a:r>
              <a:rPr lang="en-US" baseline="-25000" dirty="0">
                <a:latin typeface="Times New Roman" charset="0"/>
                <a:ea typeface="ＭＳ Ｐゴシック" charset="0"/>
                <a:sym typeface="Symbol" charset="0"/>
              </a:rPr>
              <a:t>l</a:t>
            </a:r>
            <a:r>
              <a:rPr lang="en-US" dirty="0">
                <a:latin typeface="Times New Roman" charset="0"/>
                <a:ea typeface="ＭＳ Ｐゴシック" charset="0"/>
                <a:sym typeface="Symbol" charset="0"/>
              </a:rPr>
              <a:t>)</a:t>
            </a:r>
          </a:p>
          <a:p>
            <a:pPr>
              <a:defRPr/>
            </a:pPr>
            <a:r>
              <a:rPr lang="en-US" dirty="0">
                <a:latin typeface="Times New Roman" charset="0"/>
                <a:sym typeface="Symbol" charset="0"/>
              </a:rPr>
              <a:t>This is a very unreasonable assumption</a:t>
            </a:r>
          </a:p>
          <a:p>
            <a:pPr lvl="1">
              <a:defRPr/>
            </a:pPr>
            <a:r>
              <a:rPr lang="en-US" dirty="0">
                <a:latin typeface="Times New Roman" charset="0"/>
                <a:ea typeface="ＭＳ Ｐゴシック" charset="0"/>
                <a:sym typeface="Symbol" charset="0"/>
              </a:rPr>
              <a:t>Earthquake and Burglar are independent, but </a:t>
            </a:r>
            <a:r>
              <a:rPr lang="en-US" i="1" dirty="0">
                <a:latin typeface="Times New Roman" charset="0"/>
                <a:ea typeface="ＭＳ Ｐゴシック" charset="0"/>
                <a:sym typeface="Symbol" charset="0"/>
              </a:rPr>
              <a:t>not</a:t>
            </a:r>
            <a:r>
              <a:rPr lang="en-US" dirty="0">
                <a:latin typeface="Times New Roman" charset="0"/>
                <a:ea typeface="ＭＳ Ｐゴシック" charset="0"/>
                <a:sym typeface="Symbol" charset="0"/>
              </a:rPr>
              <a:t> given Alarm:</a:t>
            </a:r>
          </a:p>
          <a:p>
            <a:pPr lvl="2">
              <a:defRPr/>
            </a:pPr>
            <a:r>
              <a:rPr lang="en-US" dirty="0">
                <a:latin typeface="Times New Roman" charset="0"/>
                <a:ea typeface="ＭＳ Ｐゴシック" charset="0"/>
                <a:sym typeface="Symbol" charset="0"/>
              </a:rPr>
              <a:t>P(burglar | alarm, earthquake) &lt;&lt; P(burglar | alarm)</a:t>
            </a:r>
          </a:p>
          <a:p>
            <a:pPr>
              <a:defRPr/>
            </a:pPr>
            <a:r>
              <a:rPr lang="en-US" dirty="0">
                <a:latin typeface="Times New Roman" charset="0"/>
                <a:sym typeface="Symbol" charset="0"/>
              </a:rPr>
              <a:t>Another limitation is that simple application of Bayes</a:t>
            </a:r>
            <a:r>
              <a:rPr lang="ja-JP" altLang="en-US" dirty="0">
                <a:latin typeface="Times New Roman" charset="0"/>
                <a:sym typeface="Symbol" charset="0"/>
              </a:rPr>
              <a:t>’</a:t>
            </a:r>
            <a:r>
              <a:rPr lang="en-US" altLang="ja-JP" dirty="0">
                <a:latin typeface="Times New Roman" charset="0"/>
                <a:sym typeface="Symbol" charset="0"/>
              </a:rPr>
              <a:t>s rule </a:t>
            </a:r>
            <a:r>
              <a:rPr lang="en-US" altLang="ja-JP" dirty="0" smtClean="0">
                <a:latin typeface="Times New Roman" charset="0"/>
                <a:sym typeface="Symbol" charset="0"/>
              </a:rPr>
              <a:t>doesn’t </a:t>
            </a:r>
            <a:r>
              <a:rPr lang="en-US" altLang="ja-JP" dirty="0">
                <a:latin typeface="Times New Roman" charset="0"/>
                <a:sym typeface="Symbol" charset="0"/>
              </a:rPr>
              <a:t>allow us to handle causal chaining:</a:t>
            </a:r>
          </a:p>
          <a:p>
            <a:pPr marL="458788" lvl="1" indent="-236538">
              <a:defRPr/>
            </a:pPr>
            <a:r>
              <a:rPr lang="en-US" dirty="0">
                <a:latin typeface="Times New Roman" charset="0"/>
                <a:ea typeface="ＭＳ Ｐゴシック" charset="0"/>
                <a:sym typeface="Symbol" charset="0"/>
              </a:rPr>
              <a:t>A: this </a:t>
            </a:r>
            <a:r>
              <a:rPr lang="en-US" dirty="0" smtClean="0">
                <a:latin typeface="Times New Roman" charset="0"/>
                <a:ea typeface="ＭＳ Ｐゴシック" charset="0"/>
                <a:sym typeface="Symbol" charset="0"/>
              </a:rPr>
              <a:t>year’</a:t>
            </a:r>
            <a:r>
              <a:rPr lang="en-US" altLang="ja-JP" dirty="0" smtClean="0">
                <a:latin typeface="Times New Roman" charset="0"/>
                <a:ea typeface="ＭＳ Ｐゴシック" charset="0"/>
                <a:sym typeface="Symbol" charset="0"/>
              </a:rPr>
              <a:t>s </a:t>
            </a:r>
            <a:r>
              <a:rPr lang="en-US" altLang="ja-JP" dirty="0">
                <a:latin typeface="Times New Roman" charset="0"/>
                <a:ea typeface="ＭＳ Ｐゴシック" charset="0"/>
                <a:sym typeface="Symbol" charset="0"/>
              </a:rPr>
              <a:t>weather; B: cotton production; C: next </a:t>
            </a:r>
            <a:r>
              <a:rPr lang="en-US" altLang="ja-JP" dirty="0" smtClean="0">
                <a:latin typeface="Times New Roman" charset="0"/>
                <a:ea typeface="ＭＳ Ｐゴシック" charset="0"/>
                <a:sym typeface="Symbol" charset="0"/>
              </a:rPr>
              <a:t>year’s </a:t>
            </a:r>
            <a:r>
              <a:rPr lang="en-US" altLang="ja-JP" dirty="0">
                <a:latin typeface="Times New Roman" charset="0"/>
                <a:ea typeface="ＭＳ Ｐゴシック" charset="0"/>
                <a:sym typeface="Symbol" charset="0"/>
              </a:rPr>
              <a:t>cotton price</a:t>
            </a:r>
          </a:p>
          <a:p>
            <a:pPr marL="458788" lvl="1" indent="-236538">
              <a:defRPr/>
            </a:pPr>
            <a:r>
              <a:rPr lang="en-US" dirty="0">
                <a:latin typeface="Times New Roman" charset="0"/>
                <a:ea typeface="ＭＳ Ｐゴシック" charset="0"/>
                <a:sym typeface="Symbol" charset="0"/>
              </a:rPr>
              <a:t>A influences C indirectly:  A</a:t>
            </a:r>
            <a:r>
              <a:rPr lang="en-US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→ B → C</a:t>
            </a:r>
          </a:p>
          <a:p>
            <a:pPr marL="458788" lvl="1" indent="-236538">
              <a:defRPr/>
            </a:pPr>
            <a:r>
              <a:rPr lang="en-US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P(C | B, A) = P(C | B)</a:t>
            </a:r>
          </a:p>
          <a:p>
            <a:pPr>
              <a:defRPr/>
            </a:pPr>
            <a:r>
              <a:rPr lang="en-US" dirty="0">
                <a:latin typeface="Times New Roman" charset="0"/>
                <a:cs typeface="Times New Roman" charset="0"/>
                <a:sym typeface="Symbol" charset="0"/>
              </a:rPr>
              <a:t>Need a richer representation to model interacting hypotheses, conditional independence, and causal chaining</a:t>
            </a:r>
          </a:p>
          <a:p>
            <a:pPr>
              <a:defRPr/>
            </a:pPr>
            <a:r>
              <a:rPr lang="en-US" dirty="0" smtClean="0">
                <a:latin typeface="Times New Roman" charset="0"/>
                <a:cs typeface="Times New Roman" charset="0"/>
                <a:sym typeface="Symbol" charset="0"/>
              </a:rPr>
              <a:t>Next: </a:t>
            </a:r>
            <a:r>
              <a:rPr lang="en-US" dirty="0">
                <a:latin typeface="Times New Roman" charset="0"/>
                <a:cs typeface="Times New Roman" charset="0"/>
                <a:sym typeface="Symbol" charset="0"/>
              </a:rPr>
              <a:t>conditional independence and Bayesian networks!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219200"/>
            <a:ext cx="81153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900" dirty="0" smtClean="0">
                <a:latin typeface="+mj-lt"/>
              </a:rPr>
              <a:t>Probability is a rigorous formalism for uncertain knowledge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900" dirty="0" smtClean="0">
                <a:solidFill>
                  <a:schemeClr val="accent2"/>
                </a:solidFill>
                <a:latin typeface="+mj-lt"/>
              </a:rPr>
              <a:t>Joint probability distribution</a:t>
            </a:r>
            <a:r>
              <a:rPr lang="en-US" sz="2900" dirty="0" smtClean="0">
                <a:latin typeface="+mj-lt"/>
              </a:rPr>
              <a:t> specifies probability of every </a:t>
            </a:r>
            <a:r>
              <a:rPr lang="en-US" sz="2900" dirty="0" smtClean="0">
                <a:solidFill>
                  <a:schemeClr val="accent2"/>
                </a:solidFill>
                <a:latin typeface="+mj-lt"/>
              </a:rPr>
              <a:t>atomic event</a:t>
            </a:r>
            <a:endParaRPr lang="en-US" sz="2900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900" dirty="0" smtClean="0">
                <a:latin typeface="+mj-lt"/>
              </a:rPr>
              <a:t>Can answer queries by summing over atomic events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900" dirty="0" smtClean="0">
                <a:latin typeface="+mj-lt"/>
              </a:rPr>
              <a:t>But we must find a way to reduce the joint size for non-trivial domains</a:t>
            </a:r>
          </a:p>
          <a:p>
            <a:pPr>
              <a:defRPr/>
            </a:pPr>
            <a:r>
              <a:rPr lang="en-US" sz="2900" dirty="0">
                <a:solidFill>
                  <a:schemeClr val="accent2"/>
                </a:solidFill>
              </a:rPr>
              <a:t>Bayes’ rule </a:t>
            </a:r>
            <a:r>
              <a:rPr lang="en-US" sz="2900" dirty="0" smtClean="0"/>
              <a:t>lets </a:t>
            </a:r>
            <a:r>
              <a:rPr lang="en-US" sz="2900" dirty="0"/>
              <a:t>unknown </a:t>
            </a:r>
            <a:r>
              <a:rPr lang="en-US" sz="2900" dirty="0" smtClean="0"/>
              <a:t>probabilities </a:t>
            </a:r>
            <a:r>
              <a:rPr lang="en-US" sz="2900" dirty="0"/>
              <a:t>be computed from known </a:t>
            </a:r>
            <a:r>
              <a:rPr lang="en-US" sz="2900" dirty="0" smtClean="0"/>
              <a:t>conditional probabilities</a:t>
            </a:r>
            <a:r>
              <a:rPr lang="en-US" sz="2900" dirty="0"/>
              <a:t>, usually in the causal </a:t>
            </a:r>
            <a:r>
              <a:rPr lang="en-US" sz="2900" dirty="0" smtClean="0"/>
              <a:t>direction</a:t>
            </a:r>
            <a:endParaRPr lang="en-US" sz="2900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900" dirty="0" smtClean="0">
                <a:solidFill>
                  <a:schemeClr val="accent2"/>
                </a:solidFill>
                <a:latin typeface="+mj-lt"/>
              </a:rPr>
              <a:t>Independence </a:t>
            </a:r>
            <a:r>
              <a:rPr lang="en-US" sz="2900" dirty="0" smtClean="0">
                <a:latin typeface="+mj-lt"/>
              </a:rPr>
              <a:t>and </a:t>
            </a:r>
            <a:r>
              <a:rPr lang="en-US" sz="2900" dirty="0" smtClean="0">
                <a:solidFill>
                  <a:schemeClr val="accent2"/>
                </a:solidFill>
                <a:latin typeface="+mj-lt"/>
              </a:rPr>
              <a:t>conditional independence</a:t>
            </a:r>
            <a:r>
              <a:rPr lang="en-US" sz="2900" dirty="0" smtClean="0">
                <a:latin typeface="+mj-lt"/>
              </a:rPr>
              <a:t> provide tools</a:t>
            </a:r>
          </a:p>
          <a:p>
            <a:pPr>
              <a:defRPr/>
            </a:pPr>
            <a:endParaRPr lang="en-US" sz="2900" dirty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268C321-549E-C34F-B9FC-E7D25E786D42}" type="slidenum">
              <a:rPr lang="en-US" sz="1000"/>
              <a:pPr/>
              <a:t>29</a:t>
            </a:fld>
            <a:endParaRPr lang="en-US"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DC9C67E-FBFE-4643-9D04-5B07D79A7BDB}" type="slidenum">
              <a:rPr lang="en-US" sz="1000"/>
              <a:pPr/>
              <a:t>3</a:t>
            </a:fld>
            <a:endParaRPr lang="en-US" sz="100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304800"/>
            <a:ext cx="7772400" cy="609600"/>
          </a:xfrm>
        </p:spPr>
        <p:txBody>
          <a:bodyPr/>
          <a:lstStyle/>
          <a:p>
            <a:r>
              <a:rPr lang="en-US" sz="4400">
                <a:latin typeface="Times New Roman" charset="0"/>
              </a:rPr>
              <a:t>Sources of Uncertainty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229600" cy="55626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800" dirty="0">
                <a:latin typeface="Times New Roman" charset="0"/>
              </a:rPr>
              <a:t>Uncertain </a:t>
            </a:r>
            <a:r>
              <a:rPr lang="en-US" sz="2800" b="1" dirty="0">
                <a:solidFill>
                  <a:schemeClr val="accent2"/>
                </a:solidFill>
                <a:latin typeface="Times New Roman" charset="0"/>
              </a:rPr>
              <a:t>inputs -- </a:t>
            </a:r>
            <a:r>
              <a:rPr lang="en-US" sz="2800" dirty="0">
                <a:latin typeface="Times New Roman" charset="0"/>
              </a:rPr>
              <a:t>missing and/or noisy data</a:t>
            </a:r>
          </a:p>
          <a:p>
            <a:pPr>
              <a:spcBef>
                <a:spcPct val="0"/>
              </a:spcBef>
            </a:pPr>
            <a:r>
              <a:rPr lang="en-US" sz="2800" dirty="0">
                <a:latin typeface="Times New Roman" charset="0"/>
              </a:rPr>
              <a:t>Uncertain </a:t>
            </a:r>
            <a:r>
              <a:rPr lang="en-US" sz="2800" b="1" dirty="0">
                <a:solidFill>
                  <a:schemeClr val="accent2"/>
                </a:solidFill>
                <a:latin typeface="Times New Roman" charset="0"/>
              </a:rPr>
              <a:t>knowledge</a:t>
            </a:r>
          </a:p>
          <a:p>
            <a:pPr lvl="1">
              <a:spcBef>
                <a:spcPct val="0"/>
              </a:spcBef>
            </a:pPr>
            <a:r>
              <a:rPr lang="en-US" sz="2800" dirty="0">
                <a:latin typeface="Times New Roman" charset="0"/>
                <a:ea typeface="ＭＳ Ｐゴシック" charset="0"/>
              </a:rPr>
              <a:t>Multiple causes lead to multiple effects</a:t>
            </a:r>
          </a:p>
          <a:p>
            <a:pPr lvl="1">
              <a:spcBef>
                <a:spcPct val="0"/>
              </a:spcBef>
            </a:pPr>
            <a:r>
              <a:rPr lang="en-US" sz="2800" dirty="0">
                <a:latin typeface="Times New Roman" charset="0"/>
                <a:ea typeface="ＭＳ Ｐゴシック" charset="0"/>
              </a:rPr>
              <a:t>Incomplete enumeration of conditions or effects</a:t>
            </a:r>
          </a:p>
          <a:p>
            <a:pPr lvl="1">
              <a:spcBef>
                <a:spcPct val="0"/>
              </a:spcBef>
            </a:pPr>
            <a:r>
              <a:rPr lang="en-US" sz="2800" dirty="0">
                <a:latin typeface="Times New Roman" charset="0"/>
                <a:ea typeface="ＭＳ Ｐゴシック" charset="0"/>
              </a:rPr>
              <a:t>Incomplete knowledge of causality in the domain</a:t>
            </a:r>
          </a:p>
          <a:p>
            <a:pPr lvl="1">
              <a:spcBef>
                <a:spcPct val="0"/>
              </a:spcBef>
            </a:pPr>
            <a:r>
              <a:rPr lang="en-US" sz="2800" dirty="0">
                <a:latin typeface="Times New Roman" charset="0"/>
                <a:ea typeface="ＭＳ Ｐゴシック" charset="0"/>
              </a:rPr>
              <a:t>Probabilistic/stochastic effects</a:t>
            </a:r>
          </a:p>
          <a:p>
            <a:pPr>
              <a:spcBef>
                <a:spcPct val="0"/>
              </a:spcBef>
            </a:pPr>
            <a:r>
              <a:rPr lang="en-US" sz="2800" dirty="0">
                <a:latin typeface="Times New Roman" charset="0"/>
              </a:rPr>
              <a:t>Uncertain </a:t>
            </a:r>
            <a:r>
              <a:rPr lang="en-US" sz="2800" b="1" dirty="0">
                <a:solidFill>
                  <a:schemeClr val="accent2"/>
                </a:solidFill>
                <a:latin typeface="Times New Roman" charset="0"/>
              </a:rPr>
              <a:t>outputs</a:t>
            </a:r>
          </a:p>
          <a:p>
            <a:pPr lvl="1">
              <a:spcBef>
                <a:spcPct val="0"/>
              </a:spcBef>
            </a:pPr>
            <a:r>
              <a:rPr lang="en-US" sz="2800" dirty="0">
                <a:latin typeface="Times New Roman" charset="0"/>
                <a:ea typeface="ＭＳ Ｐゴシック" charset="0"/>
              </a:rPr>
              <a:t>Abduction and induction are inherently uncertain</a:t>
            </a:r>
          </a:p>
          <a:p>
            <a:pPr lvl="1">
              <a:spcBef>
                <a:spcPct val="0"/>
              </a:spcBef>
            </a:pPr>
            <a:r>
              <a:rPr lang="en-US" sz="2800" dirty="0">
                <a:latin typeface="Times New Roman" charset="0"/>
                <a:ea typeface="ＭＳ Ｐゴシック" charset="0"/>
              </a:rPr>
              <a:t>Default reasoning, even deductive, is uncertain</a:t>
            </a:r>
          </a:p>
          <a:p>
            <a:pPr lvl="1">
              <a:spcBef>
                <a:spcPct val="0"/>
              </a:spcBef>
            </a:pPr>
            <a:r>
              <a:rPr lang="en-US" sz="2800" dirty="0">
                <a:latin typeface="Times New Roman" charset="0"/>
                <a:ea typeface="ＭＳ Ｐゴシック" charset="0"/>
              </a:rPr>
              <a:t>Incomplete deductive inference may be uncertain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800" dirty="0">
                <a:latin typeface="Times New Roman" charset="0"/>
                <a:sym typeface="Webdings" charset="0"/>
              </a:rPr>
              <a:t></a:t>
            </a:r>
            <a:r>
              <a:rPr lang="en-US" sz="2800" dirty="0">
                <a:latin typeface="Times New Roman" charset="0"/>
              </a:rPr>
              <a:t>Probabilistic reasoning only gives probabilistic results (summarizes uncertainty from various sources)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82000" cy="11430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Postscript: Frequentists vs. Bayesians </a:t>
            </a:r>
          </a:p>
        </p:txBody>
      </p:sp>
      <p:sp>
        <p:nvSpPr>
          <p:cNvPr id="5529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48600" cy="4419600"/>
          </a:xfrm>
        </p:spPr>
        <p:txBody>
          <a:bodyPr/>
          <a:lstStyle/>
          <a:p>
            <a:r>
              <a:rPr lang="en-US" sz="3200" dirty="0">
                <a:latin typeface="Times New Roman" charset="0"/>
                <a:hlinkClick r:id="rId2"/>
              </a:rPr>
              <a:t>Frequentist inference</a:t>
            </a:r>
            <a:r>
              <a:rPr lang="en-US" sz="3200" dirty="0">
                <a:latin typeface="Times New Roman" charset="0"/>
              </a:rPr>
              <a:t> draws conclusions from sample data based on the frequency or proportion of the data</a:t>
            </a:r>
          </a:p>
          <a:p>
            <a:r>
              <a:rPr lang="en-US" sz="3200">
                <a:latin typeface="Times New Roman" charset="0"/>
                <a:hlinkClick r:id="rId3"/>
              </a:rPr>
              <a:t>Bayesian </a:t>
            </a:r>
            <a:r>
              <a:rPr lang="en-US" sz="3200">
                <a:latin typeface="Times New Roman" charset="0"/>
                <a:hlinkClick r:id="rId3"/>
              </a:rPr>
              <a:t>inference</a:t>
            </a:r>
            <a:r>
              <a:rPr lang="en-US" sz="3200">
                <a:latin typeface="Times New Roman" charset="0"/>
              </a:rPr>
              <a:t> </a:t>
            </a:r>
            <a:r>
              <a:rPr lang="en-US" sz="3200" smtClean="0">
                <a:latin typeface="Times New Roman" charset="0"/>
              </a:rPr>
              <a:t>uses </a:t>
            </a:r>
            <a:r>
              <a:rPr lang="en-US" sz="3200">
                <a:latin typeface="Times New Roman" charset="0"/>
              </a:rPr>
              <a:t>Bayes' rule to update probability estimates for a hypothesis as additional evidence is learned</a:t>
            </a:r>
          </a:p>
          <a:p>
            <a:r>
              <a:rPr lang="en-US" sz="3200" dirty="0">
                <a:latin typeface="Times New Roman" charset="0"/>
              </a:rPr>
              <a:t>The differences are often subtle, but can be consequential</a:t>
            </a:r>
          </a:p>
          <a:p>
            <a:endParaRPr lang="en-US" sz="3200" dirty="0">
              <a:latin typeface="Times New Roman" charset="0"/>
            </a:endParaRPr>
          </a:p>
          <a:p>
            <a:endParaRPr lang="en-US" sz="3200" dirty="0">
              <a:latin typeface="Times New Roman" charset="0"/>
            </a:endParaRPr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3333D51-45FE-F74D-8951-C1CB68301B27}" type="slidenum">
              <a:rPr lang="en-US" sz="1000"/>
              <a:pPr/>
              <a:t>30</a:t>
            </a:fld>
            <a:endParaRPr lang="en-US" sz="10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1" name="Picture 4">
            <a:hlinkClick r:id="rId2" tooltip="'Detector! What would the Bayesian statistician say if I asked him whether the--' [roll] 'I AM A NEUTRINO DETECTOR, NOT A LABYRINTH GUARD. SERIOUSLY, DID YOUR BRAIN FALL OUT?' [roll] '... yes.'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0"/>
            <a:ext cx="4527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2" name="TextBox 5"/>
          <p:cNvSpPr txBox="1">
            <a:spLocks noChangeArrowheads="1"/>
          </p:cNvSpPr>
          <p:nvPr/>
        </p:nvSpPr>
        <p:spPr bwMode="auto">
          <a:xfrm>
            <a:off x="109538" y="914400"/>
            <a:ext cx="398462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800"/>
              <a:t>Frequentists vs. Bayesians</a:t>
            </a:r>
          </a:p>
          <a:p>
            <a:pPr algn="ctr"/>
            <a:r>
              <a:rPr lang="en-US">
                <a:hlinkClick r:id="rId2"/>
              </a:rPr>
              <a:t>http://xkcd.com/1132/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225744E-B2AC-E84B-9BB5-6243E011F740}" type="slidenum">
              <a:rPr lang="en-US" sz="1000"/>
              <a:pPr/>
              <a:t>4</a:t>
            </a:fld>
            <a:endParaRPr lang="en-US" sz="100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Decision making with uncertainty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2296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3200" b="1">
                <a:solidFill>
                  <a:schemeClr val="accent2"/>
                </a:solidFill>
                <a:latin typeface="Times New Roman" charset="0"/>
              </a:rPr>
              <a:t>Rational</a:t>
            </a:r>
            <a:r>
              <a:rPr lang="en-US" sz="3200">
                <a:latin typeface="Times New Roman" charset="0"/>
              </a:rPr>
              <a:t> behavior:</a:t>
            </a:r>
          </a:p>
          <a:p>
            <a:r>
              <a:rPr lang="en-US" sz="3200">
                <a:latin typeface="Times New Roman" charset="0"/>
              </a:rPr>
              <a:t>For each possible action, identify the possible outcomes</a:t>
            </a:r>
          </a:p>
          <a:p>
            <a:r>
              <a:rPr lang="en-US" sz="3200">
                <a:latin typeface="Times New Roman" charset="0"/>
              </a:rPr>
              <a:t>Compute the </a:t>
            </a:r>
            <a:r>
              <a:rPr lang="en-US" sz="3200" b="1">
                <a:solidFill>
                  <a:schemeClr val="accent2"/>
                </a:solidFill>
                <a:latin typeface="Times New Roman" charset="0"/>
              </a:rPr>
              <a:t>probability</a:t>
            </a:r>
            <a:r>
              <a:rPr lang="en-US" sz="3200">
                <a:latin typeface="Times New Roman" charset="0"/>
              </a:rPr>
              <a:t> of each outcome</a:t>
            </a:r>
          </a:p>
          <a:p>
            <a:r>
              <a:rPr lang="en-US" sz="3200">
                <a:latin typeface="Times New Roman" charset="0"/>
              </a:rPr>
              <a:t>Compute the </a:t>
            </a:r>
            <a:r>
              <a:rPr lang="en-US" sz="3200" b="1">
                <a:solidFill>
                  <a:schemeClr val="accent2"/>
                </a:solidFill>
                <a:latin typeface="Times New Roman" charset="0"/>
              </a:rPr>
              <a:t>utility</a:t>
            </a:r>
            <a:r>
              <a:rPr lang="en-US" sz="3200">
                <a:latin typeface="Times New Roman" charset="0"/>
              </a:rPr>
              <a:t> of each outcome</a:t>
            </a:r>
          </a:p>
          <a:p>
            <a:r>
              <a:rPr lang="en-US" sz="3200">
                <a:latin typeface="Times New Roman" charset="0"/>
              </a:rPr>
              <a:t>Compute the probability-weighted </a:t>
            </a:r>
            <a:r>
              <a:rPr lang="en-US" sz="3200" b="1">
                <a:solidFill>
                  <a:schemeClr val="accent2"/>
                </a:solidFill>
                <a:latin typeface="Times New Roman" charset="0"/>
              </a:rPr>
              <a:t>(expected) utility</a:t>
            </a:r>
            <a:r>
              <a:rPr lang="en-US" sz="3200">
                <a:latin typeface="Times New Roman" charset="0"/>
              </a:rPr>
              <a:t> over possible outcomes for each action</a:t>
            </a:r>
          </a:p>
          <a:p>
            <a:r>
              <a:rPr lang="en-US" sz="3200">
                <a:latin typeface="Times New Roman" charset="0"/>
              </a:rPr>
              <a:t>Select action with the highest expected utility (principle of </a:t>
            </a:r>
            <a:r>
              <a:rPr lang="en-US" sz="3200" b="1">
                <a:solidFill>
                  <a:schemeClr val="accent2"/>
                </a:solidFill>
                <a:latin typeface="Times New Roman" charset="0"/>
              </a:rPr>
              <a:t>Maximum Expected Utility</a:t>
            </a:r>
            <a:r>
              <a:rPr lang="en-US" sz="3200">
                <a:latin typeface="Times New Roman" charset="0"/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14FD5D7-43DF-E94B-AB4E-72E871A5F9D9}" type="slidenum">
              <a:rPr lang="en-US" sz="1000"/>
              <a:pPr/>
              <a:t>5</a:t>
            </a:fld>
            <a:endParaRPr lang="en-US" sz="100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Why probabilities anyway?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114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3200" dirty="0">
                <a:latin typeface="Times New Roman" charset="0"/>
              </a:rPr>
              <a:t>Kolmogorov showed that three simple axioms lead to the rules of probability theory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2800" dirty="0" smtClean="0">
                <a:latin typeface="Times New Roman" charset="0"/>
              </a:rPr>
              <a:t>All </a:t>
            </a:r>
            <a:r>
              <a:rPr lang="en-US" sz="2800" dirty="0">
                <a:latin typeface="Times New Roman" charset="0"/>
              </a:rPr>
              <a:t>probabilities are between 0 and 1:</a:t>
            </a:r>
          </a:p>
          <a:p>
            <a:pPr marL="450850" lvl="1" indent="0">
              <a:buFontTx/>
              <a:buNone/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0 </a:t>
            </a:r>
            <a:r>
              <a:rPr lang="en-US" sz="2800" dirty="0">
                <a:latin typeface="Times New Roman" charset="0"/>
                <a:ea typeface="ＭＳ Ｐゴシック" charset="0"/>
                <a:cs typeface="Times New Roman" charset="0"/>
              </a:rPr>
              <a:t>≤</a:t>
            </a:r>
            <a:r>
              <a:rPr lang="en-US" sz="2800" dirty="0">
                <a:latin typeface="Times New Roman" charset="0"/>
                <a:ea typeface="ＭＳ Ｐゴシック" charset="0"/>
              </a:rPr>
              <a:t> P(a) </a:t>
            </a:r>
            <a:r>
              <a:rPr lang="en-US" sz="2800" dirty="0">
                <a:latin typeface="Times New Roman" charset="0"/>
                <a:ea typeface="ＭＳ Ｐゴシック" charset="0"/>
                <a:cs typeface="Times New Roman" charset="0"/>
              </a:rPr>
              <a:t>≤</a:t>
            </a:r>
            <a:r>
              <a:rPr lang="en-US" sz="2800" dirty="0">
                <a:latin typeface="Times New Roman" charset="0"/>
                <a:ea typeface="ＭＳ Ｐゴシック" charset="0"/>
              </a:rPr>
              <a:t> 1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2800" dirty="0">
                <a:latin typeface="Times New Roman" charset="0"/>
              </a:rPr>
              <a:t>Valid propositions (tautologies) have probability 1, and unsatisfiable propositions have probability 0:</a:t>
            </a:r>
          </a:p>
          <a:p>
            <a:pPr marL="450850" lvl="1" indent="0">
              <a:buFontTx/>
              <a:buNone/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P(true) = 1 ; P(false) = 0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2800" dirty="0">
                <a:latin typeface="Times New Roman" charset="0"/>
              </a:rPr>
              <a:t>The probability of a disjunction is </a:t>
            </a:r>
            <a:r>
              <a:rPr lang="en-US" sz="2800" dirty="0" smtClean="0">
                <a:latin typeface="Times New Roman" charset="0"/>
              </a:rPr>
              <a:t>given</a:t>
            </a:r>
            <a:br>
              <a:rPr lang="en-US" sz="2800" dirty="0" smtClean="0">
                <a:latin typeface="Times New Roman" charset="0"/>
              </a:rPr>
            </a:br>
            <a:r>
              <a:rPr lang="en-US" sz="2800" dirty="0" smtClean="0">
                <a:latin typeface="Times New Roman" charset="0"/>
              </a:rPr>
              <a:t>by</a:t>
            </a:r>
            <a:r>
              <a:rPr lang="en-US" sz="2800" dirty="0">
                <a:latin typeface="Times New Roman" charset="0"/>
              </a:rPr>
              <a:t>:</a:t>
            </a:r>
          </a:p>
          <a:p>
            <a:pPr marL="450850" lvl="1" indent="0">
              <a:buFontTx/>
              <a:buNone/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P(a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 b) = P(a) + P(b) – P(a  b)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858000" y="5257800"/>
            <a:ext cx="2133600" cy="1371600"/>
            <a:chOff x="1440" y="3504"/>
            <a:chExt cx="768" cy="528"/>
          </a:xfrm>
        </p:grpSpPr>
        <p:sp>
          <p:nvSpPr>
            <p:cNvPr id="20488" name="Oval 5"/>
            <p:cNvSpPr>
              <a:spLocks noChangeArrowheads="1"/>
            </p:cNvSpPr>
            <p:nvPr/>
          </p:nvSpPr>
          <p:spPr bwMode="auto">
            <a:xfrm>
              <a:off x="1440" y="3504"/>
              <a:ext cx="528" cy="52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ym typeface="Symbol" charset="0"/>
              </a:endParaRPr>
            </a:p>
          </p:txBody>
        </p:sp>
        <p:sp>
          <p:nvSpPr>
            <p:cNvPr id="20489" name="Oval 6"/>
            <p:cNvSpPr>
              <a:spLocks noChangeArrowheads="1"/>
            </p:cNvSpPr>
            <p:nvPr/>
          </p:nvSpPr>
          <p:spPr bwMode="auto">
            <a:xfrm>
              <a:off x="1680" y="3504"/>
              <a:ext cx="528" cy="528"/>
            </a:xfrm>
            <a:prstGeom prst="ellipse">
              <a:avLst/>
            </a:prstGeom>
            <a:solidFill>
              <a:srgbClr val="FF9999">
                <a:alpha val="5294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85" name="Text Box 7"/>
          <p:cNvSpPr txBox="1">
            <a:spLocks noChangeArrowheads="1"/>
          </p:cNvSpPr>
          <p:nvPr/>
        </p:nvSpPr>
        <p:spPr bwMode="auto">
          <a:xfrm>
            <a:off x="7562850" y="5638800"/>
            <a:ext cx="819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3200"/>
              <a:t>a</a:t>
            </a:r>
            <a:r>
              <a:rPr lang="en-US" sz="3200">
                <a:sym typeface="Symbol" charset="0"/>
              </a:rPr>
              <a:t>b</a:t>
            </a:r>
            <a:endParaRPr lang="en-US" sz="3200"/>
          </a:p>
        </p:txBody>
      </p:sp>
      <p:sp>
        <p:nvSpPr>
          <p:cNvPr id="20486" name="Text Box 8"/>
          <p:cNvSpPr txBox="1">
            <a:spLocks noChangeArrowheads="1"/>
          </p:cNvSpPr>
          <p:nvPr/>
        </p:nvSpPr>
        <p:spPr bwMode="auto">
          <a:xfrm>
            <a:off x="7086600" y="5562600"/>
            <a:ext cx="3667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3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20487" name="Text Box 9"/>
          <p:cNvSpPr txBox="1">
            <a:spLocks noChangeArrowheads="1"/>
          </p:cNvSpPr>
          <p:nvPr/>
        </p:nvSpPr>
        <p:spPr bwMode="auto">
          <a:xfrm>
            <a:off x="8458200" y="5638800"/>
            <a:ext cx="3905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3200"/>
              <a:t>b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3BD2E24-6C03-DE47-BC97-17A5E2AA4F4F}" type="slidenum">
              <a:rPr lang="en-US" sz="1000"/>
              <a:pPr/>
              <a:t>6</a:t>
            </a:fld>
            <a:endParaRPr lang="en-US" sz="100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Probability theory 101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3200400" cy="4114800"/>
          </a:xfrm>
        </p:spPr>
        <p:txBody>
          <a:bodyPr/>
          <a:lstStyle/>
          <a:p>
            <a:r>
              <a:rPr lang="en-US" sz="2400" b="1">
                <a:solidFill>
                  <a:schemeClr val="accent2"/>
                </a:solidFill>
                <a:latin typeface="Times New Roman" charset="0"/>
              </a:rPr>
              <a:t>Random variables</a:t>
            </a:r>
          </a:p>
          <a:p>
            <a:pPr lvl="1"/>
            <a:r>
              <a:rPr lang="en-US" sz="2000">
                <a:latin typeface="Times New Roman" charset="0"/>
                <a:ea typeface="ＭＳ Ｐゴシック" charset="0"/>
              </a:rPr>
              <a:t>Domain</a:t>
            </a:r>
          </a:p>
          <a:p>
            <a:r>
              <a:rPr lang="en-US" sz="2400" b="1">
                <a:solidFill>
                  <a:schemeClr val="accent2"/>
                </a:solidFill>
                <a:latin typeface="Times New Roman" charset="0"/>
              </a:rPr>
              <a:t>Atomic event</a:t>
            </a:r>
            <a:r>
              <a:rPr lang="en-US" sz="2400">
                <a:latin typeface="Times New Roman" charset="0"/>
              </a:rPr>
              <a:t>: complete specification of state</a:t>
            </a:r>
            <a:endParaRPr lang="en-US" sz="2000">
              <a:latin typeface="Times New Roman" charset="0"/>
            </a:endParaRPr>
          </a:p>
          <a:p>
            <a:r>
              <a:rPr lang="en-US" sz="2400" b="1">
                <a:solidFill>
                  <a:schemeClr val="accent2"/>
                </a:solidFill>
                <a:latin typeface="Times New Roman" charset="0"/>
              </a:rPr>
              <a:t>Prior probability</a:t>
            </a:r>
            <a:r>
              <a:rPr lang="en-US" sz="2400">
                <a:latin typeface="Times New Roman" charset="0"/>
              </a:rPr>
              <a:t>: degree of belief without any other evidence</a:t>
            </a:r>
          </a:p>
          <a:p>
            <a:r>
              <a:rPr lang="en-US" sz="2400" b="1">
                <a:solidFill>
                  <a:schemeClr val="accent2"/>
                </a:solidFill>
                <a:latin typeface="Times New Roman" charset="0"/>
              </a:rPr>
              <a:t>Joint probability</a:t>
            </a:r>
            <a:r>
              <a:rPr lang="en-US" sz="2400">
                <a:latin typeface="Times New Roman" charset="0"/>
              </a:rPr>
              <a:t>: matrix of combined probabilities of a set of variables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0" y="1371600"/>
            <a:ext cx="5105400" cy="4114800"/>
          </a:xfrm>
        </p:spPr>
        <p:txBody>
          <a:bodyPr/>
          <a:lstStyle/>
          <a:p>
            <a:r>
              <a:rPr lang="en-US" sz="2400">
                <a:latin typeface="Times New Roman" charset="0"/>
              </a:rPr>
              <a:t>Alarm, Burglary, Earthquake</a:t>
            </a:r>
          </a:p>
          <a:p>
            <a:pPr marL="338138" lvl="1" indent="-230188"/>
            <a:r>
              <a:rPr lang="en-US" sz="2000">
                <a:latin typeface="Times New Roman" charset="0"/>
                <a:ea typeface="ＭＳ Ｐゴシック" charset="0"/>
              </a:rPr>
              <a:t>Boolean (like these), discrete, continuous</a:t>
            </a:r>
          </a:p>
          <a:p>
            <a:r>
              <a:rPr lang="en-US" sz="2400">
                <a:latin typeface="Times New Roman" charset="0"/>
              </a:rPr>
              <a:t>Alarm=T</a:t>
            </a:r>
            <a:r>
              <a:rPr lang="en-US" sz="2400">
                <a:latin typeface="Times New Roman" charset="0"/>
                <a:sym typeface="Symbol" charset="0"/>
              </a:rPr>
              <a:t></a:t>
            </a:r>
            <a:r>
              <a:rPr lang="en-US" sz="2400">
                <a:latin typeface="Times New Roman" charset="0"/>
              </a:rPr>
              <a:t>Burglary=T</a:t>
            </a:r>
            <a:r>
              <a:rPr lang="en-US" sz="2400">
                <a:latin typeface="Times New Roman" charset="0"/>
                <a:sym typeface="Symbol" charset="0"/>
              </a:rPr>
              <a:t></a:t>
            </a:r>
            <a:r>
              <a:rPr lang="en-US" sz="2400">
                <a:latin typeface="Times New Roman" charset="0"/>
              </a:rPr>
              <a:t>Earthquake=F</a:t>
            </a:r>
            <a:br>
              <a:rPr lang="en-US" sz="2400">
                <a:latin typeface="Times New Roman" charset="0"/>
              </a:rPr>
            </a:br>
            <a:r>
              <a:rPr lang="en-US" sz="2400">
                <a:latin typeface="Times New Roman" charset="0"/>
              </a:rPr>
              <a:t>alarm </a:t>
            </a:r>
            <a:r>
              <a:rPr lang="en-US" sz="2400">
                <a:latin typeface="Times New Roman" charset="0"/>
                <a:sym typeface="Symbol" charset="0"/>
              </a:rPr>
              <a:t></a:t>
            </a:r>
            <a:r>
              <a:rPr lang="en-US" sz="2400">
                <a:latin typeface="Times New Roman" charset="0"/>
              </a:rPr>
              <a:t> burglary </a:t>
            </a:r>
            <a:r>
              <a:rPr lang="en-US" sz="2400">
                <a:latin typeface="Times New Roman" charset="0"/>
                <a:sym typeface="Symbol" charset="0"/>
              </a:rPr>
              <a:t></a:t>
            </a:r>
            <a:r>
              <a:rPr lang="en-US" sz="2400">
                <a:latin typeface="Times New Roman" charset="0"/>
              </a:rPr>
              <a:t> </a:t>
            </a:r>
            <a:r>
              <a:rPr lang="en-US" sz="2400">
                <a:latin typeface="Times New Roman" charset="0"/>
                <a:cs typeface="Times New Roman" charset="0"/>
              </a:rPr>
              <a:t>¬earthquake</a:t>
            </a:r>
            <a:br>
              <a:rPr lang="en-US" sz="2400">
                <a:latin typeface="Times New Roman" charset="0"/>
                <a:cs typeface="Times New Roman" charset="0"/>
              </a:rPr>
            </a:br>
            <a:endParaRPr lang="en-US" sz="2000">
              <a:latin typeface="Times New Roman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  <a:cs typeface="Times New Roman" charset="0"/>
              </a:rPr>
              <a:t>P(Burglary) = 0.1</a:t>
            </a:r>
            <a:br>
              <a:rPr lang="en-US" sz="2400">
                <a:latin typeface="Times New Roman" charset="0"/>
                <a:cs typeface="Times New Roman" charset="0"/>
              </a:rPr>
            </a:br>
            <a:r>
              <a:rPr lang="en-US" sz="2400">
                <a:latin typeface="Times New Roman" charset="0"/>
                <a:cs typeface="Times New Roman" charset="0"/>
              </a:rPr>
              <a:t>P(Alarm) = 0.1</a:t>
            </a:r>
            <a:br>
              <a:rPr lang="en-US" sz="2400">
                <a:latin typeface="Times New Roman" charset="0"/>
                <a:cs typeface="Times New Roman" charset="0"/>
              </a:rPr>
            </a:br>
            <a:r>
              <a:rPr lang="en-US" sz="2400">
                <a:latin typeface="Times New Roman" charset="0"/>
                <a:cs typeface="Times New Roman" charset="0"/>
              </a:rPr>
              <a:t>P(earthquake) = 0.000003</a:t>
            </a:r>
            <a:br>
              <a:rPr lang="en-US" sz="2400">
                <a:latin typeface="Times New Roman" charset="0"/>
                <a:cs typeface="Times New Roman" charset="0"/>
              </a:rPr>
            </a:br>
            <a:r>
              <a:rPr lang="en-US" sz="800">
                <a:latin typeface="Times New Roman" charset="0"/>
                <a:cs typeface="Times New Roman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  <a:cs typeface="Times New Roman" charset="0"/>
              </a:rPr>
              <a:t>P(Alarm, Burglary) =</a:t>
            </a:r>
          </a:p>
        </p:txBody>
      </p:sp>
      <p:graphicFrame>
        <p:nvGraphicFramePr>
          <p:cNvPr id="336901" name="Group 5"/>
          <p:cNvGraphicFramePr>
            <a:graphicFrameLocks noGrp="1"/>
          </p:cNvGraphicFramePr>
          <p:nvPr/>
        </p:nvGraphicFramePr>
        <p:xfrm>
          <a:off x="4586666" y="5435599"/>
          <a:ext cx="3429000" cy="1193801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1371600"/>
                <a:gridCol w="1066800"/>
                <a:gridCol w="990600"/>
              </a:tblGrid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1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</a:rPr>
                        <a:t>alarm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  <a:ea typeface="Times New Roman" pitchFamily="-112" charset="0"/>
                          <a:cs typeface="Times New Roman" pitchFamily="-112" charset="0"/>
                        </a:rPr>
                        <a:t>¬alarm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</a:rPr>
                        <a:t>burglary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</a:rPr>
                        <a:t>.09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</a:rPr>
                        <a:t>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  <a:ea typeface="Times New Roman" pitchFamily="-112" charset="0"/>
                          <a:cs typeface="Times New Roman" pitchFamily="-112" charset="0"/>
                        </a:rPr>
                        <a:t>¬burglary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</a:rPr>
                        <a:t>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</a:rPr>
                        <a:t>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ED6EC48-74F6-5841-A242-BEB16E06D02D}" type="slidenum">
              <a:rPr lang="en-US" sz="1000"/>
              <a:pPr/>
              <a:t>7</a:t>
            </a:fld>
            <a:endParaRPr lang="en-US" sz="100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772400" cy="1143000"/>
          </a:xfrm>
        </p:spPr>
        <p:txBody>
          <a:bodyPr/>
          <a:lstStyle/>
          <a:p>
            <a:pPr algn="l"/>
            <a:r>
              <a:rPr lang="en-US">
                <a:latin typeface="Times New Roman" charset="0"/>
              </a:rPr>
              <a:t>Probability theory 101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4343400" cy="5257800"/>
          </a:xfrm>
        </p:spPr>
        <p:txBody>
          <a:bodyPr/>
          <a:lstStyle/>
          <a:p>
            <a:r>
              <a:rPr lang="en-US" sz="2400" b="1">
                <a:solidFill>
                  <a:schemeClr val="accent2"/>
                </a:solidFill>
                <a:latin typeface="Times New Roman" charset="0"/>
              </a:rPr>
              <a:t>Conditional probability</a:t>
            </a:r>
            <a:r>
              <a:rPr lang="en-US" sz="2400">
                <a:latin typeface="Times New Roman" charset="0"/>
              </a:rPr>
              <a:t>: prob. of effect given causes</a:t>
            </a:r>
          </a:p>
          <a:p>
            <a:r>
              <a:rPr lang="en-US" sz="2400" b="1">
                <a:solidFill>
                  <a:schemeClr val="accent2"/>
                </a:solidFill>
                <a:latin typeface="Times New Roman" charset="0"/>
              </a:rPr>
              <a:t>Computing conditional probs</a:t>
            </a:r>
            <a:r>
              <a:rPr lang="en-US" sz="2400">
                <a:latin typeface="Times New Roman" charset="0"/>
              </a:rPr>
              <a:t>:</a:t>
            </a:r>
          </a:p>
          <a:p>
            <a:pPr lvl="1"/>
            <a:r>
              <a:rPr lang="en-US" sz="2000">
                <a:latin typeface="Times New Roman" charset="0"/>
                <a:ea typeface="ＭＳ Ｐゴシック" charset="0"/>
              </a:rPr>
              <a:t>P(a | b) = P(a </a:t>
            </a:r>
            <a:r>
              <a:rPr lang="en-US" sz="20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000">
                <a:latin typeface="Times New Roman" charset="0"/>
                <a:ea typeface="ＭＳ Ｐゴシック" charset="0"/>
              </a:rPr>
              <a:t>  b) / P(b)</a:t>
            </a:r>
          </a:p>
          <a:p>
            <a:pPr lvl="1"/>
            <a:r>
              <a:rPr lang="en-US" sz="2000">
                <a:latin typeface="Times New Roman" charset="0"/>
                <a:ea typeface="ＭＳ Ｐゴシック" charset="0"/>
              </a:rPr>
              <a:t>P(b): </a:t>
            </a:r>
            <a:r>
              <a:rPr lang="en-US" sz="2000" b="1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normalizing</a:t>
            </a:r>
            <a:r>
              <a:rPr lang="en-US" sz="2000">
                <a:latin typeface="Times New Roman" charset="0"/>
                <a:ea typeface="ＭＳ Ｐゴシック" charset="0"/>
              </a:rPr>
              <a:t> constant</a:t>
            </a:r>
          </a:p>
          <a:p>
            <a:r>
              <a:rPr lang="en-US" sz="2400" b="1">
                <a:solidFill>
                  <a:schemeClr val="accent2"/>
                </a:solidFill>
                <a:latin typeface="Times New Roman" charset="0"/>
              </a:rPr>
              <a:t>Product rule</a:t>
            </a:r>
            <a:r>
              <a:rPr lang="en-US" sz="2400">
                <a:latin typeface="Times New Roman" charset="0"/>
              </a:rPr>
              <a:t>:</a:t>
            </a:r>
          </a:p>
          <a:p>
            <a:pPr lvl="1"/>
            <a:r>
              <a:rPr lang="en-US" sz="2000">
                <a:latin typeface="Times New Roman" charset="0"/>
                <a:ea typeface="ＭＳ Ｐゴシック" charset="0"/>
              </a:rPr>
              <a:t>P(a </a:t>
            </a:r>
            <a:r>
              <a:rPr lang="en-US" sz="20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000">
                <a:latin typeface="Times New Roman" charset="0"/>
                <a:ea typeface="ＭＳ Ｐゴシック" charset="0"/>
              </a:rPr>
              <a:t> b) = P(a | b) * P(b)</a:t>
            </a:r>
            <a:br>
              <a:rPr lang="en-US" sz="2000">
                <a:latin typeface="Times New Roman" charset="0"/>
                <a:ea typeface="ＭＳ Ｐゴシック" charset="0"/>
              </a:rPr>
            </a:br>
            <a:endParaRPr lang="en-US" sz="2000">
              <a:latin typeface="Times New Roman" charset="0"/>
              <a:ea typeface="ＭＳ Ｐゴシック" charset="0"/>
            </a:endParaRPr>
          </a:p>
          <a:p>
            <a:r>
              <a:rPr lang="en-US" sz="2400" b="1">
                <a:solidFill>
                  <a:schemeClr val="accent2"/>
                </a:solidFill>
                <a:latin typeface="Times New Roman" charset="0"/>
              </a:rPr>
              <a:t>Marginalizing</a:t>
            </a:r>
            <a:r>
              <a:rPr lang="en-US" sz="2400">
                <a:latin typeface="Times New Roman" charset="0"/>
              </a:rPr>
              <a:t>:</a:t>
            </a:r>
          </a:p>
          <a:p>
            <a:pPr lvl="1"/>
            <a:r>
              <a:rPr lang="en-US" sz="2000">
                <a:latin typeface="Times New Roman" charset="0"/>
                <a:ea typeface="ＭＳ Ｐゴシック" charset="0"/>
              </a:rPr>
              <a:t>P(B) = </a:t>
            </a:r>
            <a:r>
              <a:rPr lang="el-GR" sz="2000">
                <a:latin typeface="Times New Roman" charset="0"/>
                <a:ea typeface="ＭＳ Ｐゴシック" charset="0"/>
                <a:cs typeface="Times New Roman" charset="0"/>
              </a:rPr>
              <a:t>Σ</a:t>
            </a:r>
            <a:r>
              <a:rPr lang="en-US" sz="2000" baseline="-25000">
                <a:latin typeface="Times New Roman" charset="0"/>
                <a:ea typeface="ＭＳ Ｐゴシック" charset="0"/>
                <a:cs typeface="Times New Roman" charset="0"/>
              </a:rPr>
              <a:t>a</a:t>
            </a: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P(B, a)</a:t>
            </a:r>
            <a:endParaRPr lang="el-GR" sz="2000">
              <a:latin typeface="Times New Roman" charset="0"/>
              <a:ea typeface="ＭＳ Ｐゴシック" charset="0"/>
              <a:cs typeface="Times New Roman" charset="0"/>
            </a:endParaRPr>
          </a:p>
          <a:p>
            <a:pPr lvl="1"/>
            <a:r>
              <a:rPr lang="en-US" sz="2000">
                <a:latin typeface="Times New Roman" charset="0"/>
                <a:ea typeface="ＭＳ Ｐゴシック" charset="0"/>
              </a:rPr>
              <a:t>P(B) = </a:t>
            </a:r>
            <a:r>
              <a:rPr lang="el-GR" sz="2000">
                <a:latin typeface="Times New Roman" charset="0"/>
                <a:ea typeface="ＭＳ Ｐゴシック" charset="0"/>
                <a:cs typeface="Times New Roman" charset="0"/>
              </a:rPr>
              <a:t>Σ</a:t>
            </a:r>
            <a:r>
              <a:rPr lang="en-US" sz="2000" baseline="-25000">
                <a:latin typeface="Times New Roman" charset="0"/>
                <a:ea typeface="ＭＳ Ｐゴシック" charset="0"/>
                <a:cs typeface="Times New Roman" charset="0"/>
              </a:rPr>
              <a:t>a</a:t>
            </a: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P(B | a) P(a) (</a:t>
            </a:r>
            <a:r>
              <a:rPr lang="en-US" sz="20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conditioning</a:t>
            </a: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)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600200"/>
            <a:ext cx="4572000" cy="5105400"/>
          </a:xfrm>
        </p:spPr>
        <p:txBody>
          <a:bodyPr/>
          <a:lstStyle/>
          <a:p>
            <a:r>
              <a:rPr lang="en-US" sz="2400">
                <a:latin typeface="Times New Roman" charset="0"/>
              </a:rPr>
              <a:t>P(burglary | alarm) = .47</a:t>
            </a:r>
            <a:br>
              <a:rPr lang="en-US" sz="2400">
                <a:latin typeface="Times New Roman" charset="0"/>
              </a:rPr>
            </a:br>
            <a:r>
              <a:rPr lang="en-US" sz="2400">
                <a:latin typeface="Times New Roman" charset="0"/>
              </a:rPr>
              <a:t>P(alarm | burglary) = .9</a:t>
            </a:r>
          </a:p>
          <a:p>
            <a:r>
              <a:rPr lang="en-US" sz="2400">
                <a:latin typeface="Times New Roman" charset="0"/>
              </a:rPr>
              <a:t>P(burglary | alarm) =</a:t>
            </a:r>
            <a:br>
              <a:rPr lang="en-US" sz="2400">
                <a:latin typeface="Times New Roman" charset="0"/>
              </a:rPr>
            </a:br>
            <a:r>
              <a:rPr lang="en-US" sz="2400">
                <a:latin typeface="Times New Roman" charset="0"/>
              </a:rPr>
              <a:t>  P(burglary </a:t>
            </a:r>
            <a:r>
              <a:rPr lang="en-US" sz="2400">
                <a:latin typeface="Times New Roman" charset="0"/>
                <a:sym typeface="Symbol" charset="0"/>
              </a:rPr>
              <a:t></a:t>
            </a:r>
            <a:r>
              <a:rPr lang="en-US" sz="2400">
                <a:latin typeface="Times New Roman" charset="0"/>
              </a:rPr>
              <a:t> alarm) / P(alarm)</a:t>
            </a:r>
            <a:br>
              <a:rPr lang="en-US" sz="2400">
                <a:latin typeface="Times New Roman" charset="0"/>
              </a:rPr>
            </a:br>
            <a:r>
              <a:rPr lang="en-US" sz="2400">
                <a:latin typeface="Times New Roman" charset="0"/>
              </a:rPr>
              <a:t>    = .09/.19 = .47</a:t>
            </a:r>
          </a:p>
          <a:p>
            <a:r>
              <a:rPr lang="en-US" sz="2400">
                <a:latin typeface="Times New Roman" charset="0"/>
              </a:rPr>
              <a:t>P(burglary </a:t>
            </a:r>
            <a:r>
              <a:rPr lang="en-US" sz="2400">
                <a:latin typeface="Times New Roman" charset="0"/>
                <a:sym typeface="Symbol" charset="0"/>
              </a:rPr>
              <a:t></a:t>
            </a:r>
            <a:r>
              <a:rPr lang="en-US" sz="2400">
                <a:latin typeface="Times New Roman" charset="0"/>
              </a:rPr>
              <a:t> alarm) = </a:t>
            </a:r>
            <a:br>
              <a:rPr lang="en-US" sz="2400">
                <a:latin typeface="Times New Roman" charset="0"/>
              </a:rPr>
            </a:br>
            <a:r>
              <a:rPr lang="en-US" sz="2400">
                <a:latin typeface="Times New Roman" charset="0"/>
              </a:rPr>
              <a:t>  P(burglary | alarm) * P(alarm)</a:t>
            </a:r>
            <a:br>
              <a:rPr lang="en-US" sz="2400">
                <a:latin typeface="Times New Roman" charset="0"/>
              </a:rPr>
            </a:br>
            <a:r>
              <a:rPr lang="en-US" sz="2400">
                <a:latin typeface="Times New Roman" charset="0"/>
              </a:rPr>
              <a:t>    =  .47 * .19 = .09</a:t>
            </a:r>
          </a:p>
          <a:p>
            <a:r>
              <a:rPr lang="en-US" sz="2400">
                <a:latin typeface="Times New Roman" charset="0"/>
              </a:rPr>
              <a:t>P(alarm) =</a:t>
            </a:r>
            <a:br>
              <a:rPr lang="en-US" sz="2400">
                <a:latin typeface="Times New Roman" charset="0"/>
              </a:rPr>
            </a:br>
            <a:r>
              <a:rPr lang="en-US" sz="2400">
                <a:latin typeface="Times New Roman" charset="0"/>
              </a:rPr>
              <a:t>   P(alarm </a:t>
            </a:r>
            <a:r>
              <a:rPr lang="en-US" sz="2400">
                <a:latin typeface="Times New Roman" charset="0"/>
                <a:sym typeface="Symbol" charset="0"/>
              </a:rPr>
              <a:t></a:t>
            </a:r>
            <a:r>
              <a:rPr lang="en-US" sz="2400">
                <a:latin typeface="Times New Roman" charset="0"/>
              </a:rPr>
              <a:t> burglary) +</a:t>
            </a:r>
            <a:br>
              <a:rPr lang="en-US" sz="2400">
                <a:latin typeface="Times New Roman" charset="0"/>
              </a:rPr>
            </a:br>
            <a:r>
              <a:rPr lang="en-US" sz="2400">
                <a:latin typeface="Times New Roman" charset="0"/>
              </a:rPr>
              <a:t>   P(alarm </a:t>
            </a:r>
            <a:r>
              <a:rPr lang="en-US" sz="2400">
                <a:latin typeface="Times New Roman" charset="0"/>
                <a:sym typeface="Symbol" charset="0"/>
              </a:rPr>
              <a:t></a:t>
            </a:r>
            <a:r>
              <a:rPr lang="en-US" sz="2400">
                <a:latin typeface="Times New Roman" charset="0"/>
              </a:rPr>
              <a:t> </a:t>
            </a:r>
            <a:r>
              <a:rPr lang="en-US" sz="2400">
                <a:latin typeface="Times New Roman" charset="0"/>
                <a:cs typeface="Times New Roman" charset="0"/>
              </a:rPr>
              <a:t>¬burglary)</a:t>
            </a:r>
            <a:br>
              <a:rPr lang="en-US" sz="2400">
                <a:latin typeface="Times New Roman" charset="0"/>
                <a:cs typeface="Times New Roman" charset="0"/>
              </a:rPr>
            </a:br>
            <a:r>
              <a:rPr lang="en-US" sz="2400">
                <a:latin typeface="Times New Roman" charset="0"/>
                <a:cs typeface="Times New Roman" charset="0"/>
              </a:rPr>
              <a:t>   = .09+.1 = .19</a:t>
            </a:r>
          </a:p>
        </p:txBody>
      </p:sp>
      <p:graphicFrame>
        <p:nvGraphicFramePr>
          <p:cNvPr id="9" name="Group 5"/>
          <p:cNvGraphicFramePr>
            <a:graphicFrameLocks noGrp="1"/>
          </p:cNvGraphicFramePr>
          <p:nvPr/>
        </p:nvGraphicFramePr>
        <p:xfrm>
          <a:off x="5562600" y="152400"/>
          <a:ext cx="3429000" cy="1193801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1371600"/>
                <a:gridCol w="1066800"/>
                <a:gridCol w="990600"/>
              </a:tblGrid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1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</a:rPr>
                        <a:t>alarm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  <a:ea typeface="Times New Roman" pitchFamily="-112" charset="0"/>
                          <a:cs typeface="Times New Roman" pitchFamily="-112" charset="0"/>
                        </a:rPr>
                        <a:t>¬alarm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</a:rPr>
                        <a:t>burglary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</a:rPr>
                        <a:t>.09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</a:rPr>
                        <a:t>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  <a:ea typeface="Times New Roman" pitchFamily="-112" charset="0"/>
                          <a:cs typeface="Times New Roman" pitchFamily="-112" charset="0"/>
                        </a:rPr>
                        <a:t>¬burglary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</a:rPr>
                        <a:t>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</a:rPr>
                        <a:t>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8A88B34-A8A6-3B45-8642-82D98D5052E4}" type="slidenum">
              <a:rPr lang="en-US" sz="1000"/>
              <a:pPr/>
              <a:t>8</a:t>
            </a:fld>
            <a:endParaRPr lang="en-US" sz="100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Example: Inference from the joint</a:t>
            </a:r>
          </a:p>
        </p:txBody>
      </p:sp>
      <p:graphicFrame>
        <p:nvGraphicFramePr>
          <p:cNvPr id="326659" name="Group 3"/>
          <p:cNvGraphicFramePr>
            <a:graphicFrameLocks noGrp="1"/>
          </p:cNvGraphicFramePr>
          <p:nvPr>
            <p:ph idx="1"/>
          </p:nvPr>
        </p:nvGraphicFramePr>
        <p:xfrm>
          <a:off x="685800" y="1371600"/>
          <a:ext cx="8077200" cy="167957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1504576"/>
                <a:gridCol w="1583765"/>
                <a:gridCol w="1583765"/>
                <a:gridCol w="1662953"/>
                <a:gridCol w="1742141"/>
              </a:tblGrid>
              <a:tr h="396315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12" charset="0"/>
                      </a:endParaRPr>
                    </a:p>
                  </a:txBody>
                  <a:tcPr marT="45729" marB="4572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</a:rPr>
                        <a:t>alarm</a:t>
                      </a:r>
                    </a:p>
                  </a:txBody>
                  <a:tcPr marT="45729" marB="4572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  <a:ea typeface="Times New Roman" pitchFamily="-112" charset="0"/>
                          <a:cs typeface="Times New Roman" pitchFamily="-112" charset="0"/>
                        </a:rPr>
                        <a:t>¬alarm</a:t>
                      </a:r>
                    </a:p>
                  </a:txBody>
                  <a:tcPr marT="45729" marB="4572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63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</a:rPr>
                        <a:t>earthquake</a:t>
                      </a:r>
                    </a:p>
                  </a:txBody>
                  <a:tcPr marT="45729" marB="4572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  <a:ea typeface="Times New Roman" pitchFamily="-112" charset="0"/>
                          <a:cs typeface="Times New Roman" pitchFamily="-112" charset="0"/>
                        </a:rPr>
                        <a:t>¬earthquake</a:t>
                      </a:r>
                    </a:p>
                  </a:txBody>
                  <a:tcPr marT="45729" marB="4572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  <a:ea typeface="Times New Roman" pitchFamily="-112" charset="0"/>
                          <a:cs typeface="Times New Roman" pitchFamily="-112" charset="0"/>
                        </a:rPr>
                        <a:t>earthquake</a:t>
                      </a:r>
                    </a:p>
                  </a:txBody>
                  <a:tcPr marT="45729" marB="4572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  <a:ea typeface="Times New Roman" pitchFamily="-112" charset="0"/>
                          <a:cs typeface="Times New Roman" pitchFamily="-112" charset="0"/>
                        </a:rPr>
                        <a:t>¬earthquake</a:t>
                      </a:r>
                    </a:p>
                  </a:txBody>
                  <a:tcPr marT="45729" marB="4572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963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</a:rPr>
                        <a:t>burglary</a:t>
                      </a:r>
                    </a:p>
                  </a:txBody>
                  <a:tcPr marT="45729" marB="4572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</a:rPr>
                        <a:t>.01</a:t>
                      </a:r>
                    </a:p>
                  </a:txBody>
                  <a:tcPr marT="45729" marB="4572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</a:rPr>
                        <a:t>.08</a:t>
                      </a:r>
                    </a:p>
                  </a:txBody>
                  <a:tcPr marT="45729" marB="4572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</a:rPr>
                        <a:t>.001</a:t>
                      </a:r>
                    </a:p>
                  </a:txBody>
                  <a:tcPr marT="45729" marB="4572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</a:rPr>
                        <a:t>.009</a:t>
                      </a:r>
                    </a:p>
                  </a:txBody>
                  <a:tcPr marT="45729" marB="4572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906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  <a:ea typeface="Times New Roman" pitchFamily="-112" charset="0"/>
                          <a:cs typeface="Times New Roman" pitchFamily="-112" charset="0"/>
                        </a:rPr>
                        <a:t>¬burglary</a:t>
                      </a:r>
                    </a:p>
                  </a:txBody>
                  <a:tcPr marT="45729" marB="4572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</a:rPr>
                        <a:t>.01</a:t>
                      </a:r>
                    </a:p>
                  </a:txBody>
                  <a:tcPr marT="45729" marB="4572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</a:rPr>
                        <a:t>.09</a:t>
                      </a:r>
                    </a:p>
                  </a:txBody>
                  <a:tcPr marT="45729" marB="4572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</a:rPr>
                        <a:t>.01</a:t>
                      </a:r>
                    </a:p>
                  </a:txBody>
                  <a:tcPr marT="45729" marB="4572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2" charset="0"/>
                        </a:rPr>
                        <a:t>.79</a:t>
                      </a:r>
                    </a:p>
                  </a:txBody>
                  <a:tcPr marT="45729" marB="4572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3556" name="Text Box 32"/>
          <p:cNvSpPr txBox="1">
            <a:spLocks noChangeArrowheads="1"/>
          </p:cNvSpPr>
          <p:nvPr/>
        </p:nvSpPr>
        <p:spPr bwMode="auto">
          <a:xfrm>
            <a:off x="381000" y="3276600"/>
            <a:ext cx="8610600" cy="330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/>
              <a:t>P(burglary | alarm) = </a:t>
            </a:r>
            <a:r>
              <a:rPr lang="el-GR" sz="2200">
                <a:cs typeface="Times New Roman" charset="0"/>
              </a:rPr>
              <a:t>α</a:t>
            </a:r>
            <a:r>
              <a:rPr lang="en-US" sz="2200">
                <a:cs typeface="Times New Roman" charset="0"/>
              </a:rPr>
              <a:t> P(burglary, alarm)</a:t>
            </a:r>
            <a:br>
              <a:rPr lang="en-US" sz="2200">
                <a:cs typeface="Times New Roman" charset="0"/>
              </a:rPr>
            </a:br>
            <a:r>
              <a:rPr lang="en-US" sz="2200">
                <a:cs typeface="Times New Roman" charset="0"/>
              </a:rPr>
              <a:t>     = </a:t>
            </a:r>
            <a:r>
              <a:rPr lang="el-GR" sz="2200">
                <a:cs typeface="Times New Roman" charset="0"/>
              </a:rPr>
              <a:t>α</a:t>
            </a:r>
            <a:r>
              <a:rPr lang="en-US" sz="2200">
                <a:cs typeface="Times New Roman" charset="0"/>
              </a:rPr>
              <a:t> [P(burglary, alarm, earthquake) + P(burglary, alarm, ¬earthquake)</a:t>
            </a:r>
            <a:br>
              <a:rPr lang="en-US" sz="2200">
                <a:cs typeface="Times New Roman" charset="0"/>
              </a:rPr>
            </a:br>
            <a:r>
              <a:rPr lang="en-US" sz="2200">
                <a:cs typeface="Times New Roman" charset="0"/>
              </a:rPr>
              <a:t>     = </a:t>
            </a:r>
            <a:r>
              <a:rPr lang="el-GR" sz="2200">
                <a:cs typeface="Times New Roman" charset="0"/>
              </a:rPr>
              <a:t>α</a:t>
            </a:r>
            <a:r>
              <a:rPr lang="en-US" sz="2200">
                <a:cs typeface="Times New Roman" charset="0"/>
              </a:rPr>
              <a:t> [ (.01, .01) + (.08, .09) ]</a:t>
            </a:r>
            <a:br>
              <a:rPr lang="en-US" sz="2200">
                <a:cs typeface="Times New Roman" charset="0"/>
              </a:rPr>
            </a:br>
            <a:r>
              <a:rPr lang="en-US" sz="2200">
                <a:cs typeface="Times New Roman" charset="0"/>
              </a:rPr>
              <a:t>     = </a:t>
            </a:r>
            <a:r>
              <a:rPr lang="el-GR" sz="2200">
                <a:cs typeface="Times New Roman" charset="0"/>
              </a:rPr>
              <a:t>α</a:t>
            </a:r>
            <a:r>
              <a:rPr lang="en-US" sz="2200">
                <a:cs typeface="Times New Roman" charset="0"/>
              </a:rPr>
              <a:t> [ (.09, .1) ]</a:t>
            </a:r>
          </a:p>
          <a:p>
            <a:pPr>
              <a:spcBef>
                <a:spcPct val="50000"/>
              </a:spcBef>
            </a:pPr>
            <a:r>
              <a:rPr lang="en-US" sz="2200">
                <a:cs typeface="Times New Roman" charset="0"/>
              </a:rPr>
              <a:t>Since P(burglary | alarm) + P(¬burglary | alarm) = 1, </a:t>
            </a:r>
            <a:r>
              <a:rPr lang="el-GR" sz="2200">
                <a:cs typeface="Times New Roman" charset="0"/>
              </a:rPr>
              <a:t>α</a:t>
            </a:r>
            <a:r>
              <a:rPr lang="en-US" sz="2200">
                <a:cs typeface="Times New Roman" charset="0"/>
              </a:rPr>
              <a:t> = 1/(.09+.1) = 5.26</a:t>
            </a:r>
            <a:br>
              <a:rPr lang="en-US" sz="2200">
                <a:cs typeface="Times New Roman" charset="0"/>
              </a:rPr>
            </a:br>
            <a:r>
              <a:rPr lang="en-US" sz="2200">
                <a:cs typeface="Times New Roman" charset="0"/>
              </a:rPr>
              <a:t>    (i.e., P(alarm) = 1/</a:t>
            </a:r>
            <a:r>
              <a:rPr lang="el-GR" sz="2200">
                <a:cs typeface="Times New Roman" charset="0"/>
              </a:rPr>
              <a:t>α</a:t>
            </a:r>
            <a:r>
              <a:rPr lang="en-US" sz="2200">
                <a:cs typeface="Times New Roman" charset="0"/>
              </a:rPr>
              <a:t> = .19 – </a:t>
            </a:r>
            <a:r>
              <a:rPr lang="en-US" sz="2200" b="1">
                <a:cs typeface="Times New Roman" charset="0"/>
              </a:rPr>
              <a:t>quizlet</a:t>
            </a:r>
            <a:r>
              <a:rPr lang="en-US" sz="2200">
                <a:cs typeface="Times New Roman" charset="0"/>
              </a:rPr>
              <a:t>: how can you verify this?)</a:t>
            </a:r>
          </a:p>
          <a:p>
            <a:pPr>
              <a:spcBef>
                <a:spcPct val="50000"/>
              </a:spcBef>
            </a:pPr>
            <a:r>
              <a:rPr lang="en-US" sz="2200">
                <a:cs typeface="Times New Roman" charset="0"/>
              </a:rPr>
              <a:t>P(burglary | alarm)    = .09 * 5.26  = .474</a:t>
            </a:r>
          </a:p>
          <a:p>
            <a:pPr>
              <a:spcBef>
                <a:spcPct val="50000"/>
              </a:spcBef>
            </a:pPr>
            <a:r>
              <a:rPr lang="en-US" sz="2200">
                <a:cs typeface="Times New Roman" charset="0"/>
              </a:rPr>
              <a:t>P(¬burglary | alarm)  = .1 * 5.26    = .526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209800" y="1371600"/>
            <a:ext cx="3124200" cy="16764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7D039DA-35F1-BB48-834B-88F0CAE91590}" type="slidenum">
              <a:rPr lang="en-US" sz="1000"/>
              <a:pPr/>
              <a:t>9</a:t>
            </a:fld>
            <a:endParaRPr lang="en-US" sz="100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algn="l"/>
            <a:r>
              <a:rPr lang="en-US">
                <a:latin typeface="Times New Roman" charset="0"/>
              </a:rPr>
              <a:t>Exercise:</a:t>
            </a:r>
            <a:br>
              <a:rPr lang="en-US">
                <a:latin typeface="Times New Roman" charset="0"/>
              </a:rPr>
            </a:br>
            <a:r>
              <a:rPr lang="en-US">
                <a:latin typeface="Times New Roman" charset="0"/>
              </a:rPr>
              <a:t>Inference from the joint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962400"/>
            <a:ext cx="7848600" cy="205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>
                <a:latin typeface="Times New Roman" charset="0"/>
              </a:rPr>
              <a:t>Queries:</a:t>
            </a:r>
          </a:p>
          <a:p>
            <a:pPr lvl="1">
              <a:lnSpc>
                <a:spcPct val="90000"/>
              </a:lnSpc>
            </a:pPr>
            <a:r>
              <a:rPr lang="en-US" sz="2400" b="1">
                <a:latin typeface="Times New Roman" charset="0"/>
                <a:ea typeface="ＭＳ Ｐゴシック" charset="0"/>
              </a:rPr>
              <a:t>What is the prior probability of </a:t>
            </a:r>
            <a:r>
              <a:rPr lang="en-US" sz="2400" b="1" i="1">
                <a:latin typeface="Times New Roman" charset="0"/>
                <a:ea typeface="ＭＳ Ｐゴシック" charset="0"/>
              </a:rPr>
              <a:t>smart</a:t>
            </a:r>
            <a:r>
              <a:rPr lang="en-US" sz="2400" b="1">
                <a:latin typeface="Times New Roman" charset="0"/>
                <a:ea typeface="ＭＳ Ｐゴシック" charset="0"/>
              </a:rPr>
              <a:t>?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ea typeface="ＭＳ Ｐゴシック" charset="0"/>
              </a:rPr>
              <a:t>What is the prior probability of </a:t>
            </a:r>
            <a:r>
              <a:rPr lang="en-US" sz="2400" i="1">
                <a:latin typeface="Times New Roman" charset="0"/>
                <a:ea typeface="ＭＳ Ｐゴシック" charset="0"/>
              </a:rPr>
              <a:t>study</a:t>
            </a:r>
            <a:r>
              <a:rPr lang="en-US" sz="2400">
                <a:latin typeface="Times New Roman" charset="0"/>
                <a:ea typeface="ＭＳ Ｐゴシック" charset="0"/>
              </a:rPr>
              <a:t>?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ea typeface="ＭＳ Ｐゴシック" charset="0"/>
              </a:rPr>
              <a:t>What is the conditional probability of </a:t>
            </a:r>
            <a:r>
              <a:rPr lang="en-US" sz="2400" i="1">
                <a:latin typeface="Times New Roman" charset="0"/>
                <a:ea typeface="ＭＳ Ｐゴシック" charset="0"/>
              </a:rPr>
              <a:t>prepared</a:t>
            </a:r>
            <a:r>
              <a:rPr lang="en-US" sz="2400">
                <a:latin typeface="Times New Roman" charset="0"/>
                <a:ea typeface="ＭＳ Ｐゴシック" charset="0"/>
              </a:rPr>
              <a:t>, given </a:t>
            </a:r>
            <a:r>
              <a:rPr lang="en-US" sz="2400" i="1">
                <a:latin typeface="Times New Roman" charset="0"/>
                <a:ea typeface="ＭＳ Ｐゴシック" charset="0"/>
              </a:rPr>
              <a:t>study</a:t>
            </a:r>
            <a:r>
              <a:rPr lang="en-US" sz="2400">
                <a:latin typeface="Times New Roman" charset="0"/>
                <a:ea typeface="ＭＳ Ｐゴシック" charset="0"/>
              </a:rPr>
              <a:t> and </a:t>
            </a:r>
            <a:r>
              <a:rPr lang="en-US" sz="2400" i="1">
                <a:latin typeface="Times New Roman" charset="0"/>
                <a:ea typeface="ＭＳ Ｐゴシック" charset="0"/>
              </a:rPr>
              <a:t>smart</a:t>
            </a:r>
            <a:r>
              <a:rPr lang="en-US" sz="2400">
                <a:latin typeface="Times New Roman" charset="0"/>
                <a:ea typeface="ＭＳ Ｐゴシック" charset="0"/>
              </a:rPr>
              <a:t>?</a:t>
            </a:r>
          </a:p>
        </p:txBody>
      </p:sp>
      <p:graphicFrame>
        <p:nvGraphicFramePr>
          <p:cNvPr id="342073" name="Group 57"/>
          <p:cNvGraphicFramePr>
            <a:graphicFrameLocks noGrp="1"/>
          </p:cNvGraphicFramePr>
          <p:nvPr/>
        </p:nvGraphicFramePr>
        <p:xfrm>
          <a:off x="990600" y="1676400"/>
          <a:ext cx="7162800" cy="206375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2196592"/>
                <a:gridCol w="1050544"/>
                <a:gridCol w="1337056"/>
                <a:gridCol w="1241552"/>
                <a:gridCol w="1337056"/>
              </a:tblGrid>
              <a:tr h="53340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p(smart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  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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/>
                      </a:r>
                      <a:b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</a:b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      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study  prep)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smart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smart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9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prepared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.432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prepared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.072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458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149225"/>
            <a:ext cx="21971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21_bayes_nets">
  <a:themeElements>
    <a:clrScheme name="Custom 3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80"/>
      </a:hlink>
      <a:folHlink>
        <a:srgbClr val="000080"/>
      </a:folHlink>
    </a:clrScheme>
    <a:fontScheme name="c21_bayes_net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lnDef>
  </a:objectDefaults>
  <a:extraClrSchemeLst>
    <a:extraClrScheme>
      <a:clrScheme name="c21_bayes_n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21_bayes_net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21_bayes_net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21_bayes_net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21_bayes_net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21_bayes_net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21_bayes_net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c21_bayes_nets</Template>
  <TotalTime>5120</TotalTime>
  <Words>2633</Words>
  <Application>Microsoft Macintosh PowerPoint</Application>
  <PresentationFormat>On-screen Show (4:3)</PresentationFormat>
  <Paragraphs>460</Paragraphs>
  <Slides>31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Times New Roman</vt:lpstr>
      <vt:lpstr>ＭＳ Ｐゴシック</vt:lpstr>
      <vt:lpstr>Arial</vt:lpstr>
      <vt:lpstr>Webdings</vt:lpstr>
      <vt:lpstr>Symbol</vt:lpstr>
      <vt:lpstr>Wingdings</vt:lpstr>
      <vt:lpstr>c21_bayes_nets</vt:lpstr>
      <vt:lpstr>Microsoft Equation 3.0</vt:lpstr>
      <vt:lpstr>Microsoft Equation</vt:lpstr>
      <vt:lpstr>Bayesian Reasoning</vt:lpstr>
      <vt:lpstr>Today’s topics</vt:lpstr>
      <vt:lpstr>Sources of Uncertainty</vt:lpstr>
      <vt:lpstr>Decision making with uncertainty</vt:lpstr>
      <vt:lpstr>Why probabilities anyway?</vt:lpstr>
      <vt:lpstr>Probability theory 101</vt:lpstr>
      <vt:lpstr>Probability theory 101</vt:lpstr>
      <vt:lpstr>Example: Inference from the joint</vt:lpstr>
      <vt:lpstr>Exercise: Inference from the joint</vt:lpstr>
      <vt:lpstr>Exercise: Inference from the joint</vt:lpstr>
      <vt:lpstr>Exercise: Inference from the joint</vt:lpstr>
      <vt:lpstr>Exercise: Inference from the joint</vt:lpstr>
      <vt:lpstr>Independence</vt:lpstr>
      <vt:lpstr>Exercise: Independence</vt:lpstr>
      <vt:lpstr>Exercise: Independence</vt:lpstr>
      <vt:lpstr>Exercise: Independence</vt:lpstr>
      <vt:lpstr>Exercise: Independence</vt:lpstr>
      <vt:lpstr>Exercise: Independence</vt:lpstr>
      <vt:lpstr>Conditional independence</vt:lpstr>
      <vt:lpstr>Conditional independence</vt:lpstr>
      <vt:lpstr>Bayes’ rule</vt:lpstr>
      <vt:lpstr>Bayes’ rule</vt:lpstr>
      <vt:lpstr>Ex: meningitis and stiff neck</vt:lpstr>
      <vt:lpstr>Bayesian inference</vt:lpstr>
      <vt:lpstr>Simple Bayesian diagnostic reasoning</vt:lpstr>
      <vt:lpstr>Simple Bayesian diagnostic reasoning</vt:lpstr>
      <vt:lpstr>Limitations</vt:lpstr>
      <vt:lpstr>Limitations</vt:lpstr>
      <vt:lpstr>Summary</vt:lpstr>
      <vt:lpstr>Postscript: Frequentists vs. Bayesians </vt:lpstr>
      <vt:lpstr>PowerPoint Presentation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Probabilistic Reasoning</dc:title>
  <dc:subject/>
  <dc:creator>COGITO</dc:creator>
  <cp:lastModifiedBy>tim finin</cp:lastModifiedBy>
  <cp:revision>95</cp:revision>
  <cp:lastPrinted>2012-11-21T05:57:51Z</cp:lastPrinted>
  <dcterms:created xsi:type="dcterms:W3CDTF">2009-11-30T14:06:37Z</dcterms:created>
  <dcterms:modified xsi:type="dcterms:W3CDTF">2016-04-13T04:01:32Z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