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22" r:id="rId2"/>
    <p:sldId id="423" r:id="rId3"/>
    <p:sldId id="432" r:id="rId4"/>
    <p:sldId id="424" r:id="rId5"/>
    <p:sldId id="425" r:id="rId6"/>
    <p:sldId id="426" r:id="rId7"/>
    <p:sldId id="427" r:id="rId8"/>
    <p:sldId id="436" r:id="rId9"/>
    <p:sldId id="433" r:id="rId10"/>
    <p:sldId id="434" r:id="rId11"/>
    <p:sldId id="435" r:id="rId12"/>
    <p:sldId id="429" r:id="rId13"/>
    <p:sldId id="430" r:id="rId14"/>
    <p:sldId id="437" r:id="rId15"/>
    <p:sldId id="438" r:id="rId16"/>
    <p:sldId id="439" r:id="rId17"/>
    <p:sldId id="440" r:id="rId18"/>
    <p:sldId id="441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5" r:id="rId31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0" d="100"/>
          <a:sy n="100" d="100"/>
        </p:scale>
        <p:origin x="-1376" y="-112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324ACE-4F32-114B-903E-F881504DEF3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374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C2C65AA-F82F-6C42-AE3B-1BC3E7162B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66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381000B-2D11-0C42-9972-8E09E406E96C}" type="slidenum">
              <a:rPr lang="en-US" sz="1200">
                <a:latin typeface="Calibri"/>
              </a:rPr>
              <a:pPr/>
              <a:t>1</a:t>
            </a:fld>
            <a:endParaRPr lang="en-US" sz="1200" dirty="0">
              <a:latin typeface="Calibri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68CA65-7B1B-404E-87BC-72E610011F89}" type="slidenum">
              <a:rPr lang="en-US" sz="1200">
                <a:latin typeface="Calibri"/>
              </a:rPr>
              <a:pPr/>
              <a:t>2</a:t>
            </a:fld>
            <a:endParaRPr lang="en-US" sz="1200" dirty="0">
              <a:latin typeface="Calibri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38BDA8-C058-B342-94A9-8C3324467862}" type="slidenum">
              <a:rPr lang="en-US" sz="1200">
                <a:latin typeface="Calibri"/>
              </a:rPr>
              <a:pPr/>
              <a:t>4</a:t>
            </a:fld>
            <a:endParaRPr lang="en-US" sz="1200" dirty="0">
              <a:latin typeface="Calibri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5D836FA-2061-6A49-A09F-D7CB1B585482}" type="slidenum">
              <a:rPr lang="en-US" sz="1200">
                <a:latin typeface="Calibri"/>
              </a:rPr>
              <a:pPr/>
              <a:t>5</a:t>
            </a:fld>
            <a:endParaRPr lang="en-US" sz="1200" dirty="0">
              <a:latin typeface="Calibri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5B6489-50A9-2946-8ED0-E09B1AB271DD}" type="slidenum">
              <a:rPr lang="en-US" sz="1200">
                <a:latin typeface="Calibri"/>
              </a:rPr>
              <a:pPr/>
              <a:t>6</a:t>
            </a:fld>
            <a:endParaRPr lang="en-US" sz="1200" dirty="0">
              <a:latin typeface="Calibri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BA4B10-A69A-C849-B997-A5434C34F8FD}" type="slidenum">
              <a:rPr lang="en-US" sz="1200">
                <a:latin typeface="Calibri"/>
              </a:rPr>
              <a:pPr/>
              <a:t>7</a:t>
            </a:fld>
            <a:endParaRPr lang="en-US" sz="1200" dirty="0">
              <a:latin typeface="Calibri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BA4B10-A69A-C849-B997-A5434C34F8FD}" type="slidenum">
              <a:rPr lang="en-US" sz="1200">
                <a:latin typeface="Calibri"/>
              </a:rPr>
              <a:pPr/>
              <a:t>8</a:t>
            </a:fld>
            <a:endParaRPr lang="en-US" sz="1200" dirty="0">
              <a:latin typeface="Calibri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2BB8B02-5F02-F140-8F9D-8D6C6FF29A64}" type="slidenum">
              <a:rPr lang="en-US" sz="1200">
                <a:latin typeface="Calibri"/>
              </a:rPr>
              <a:pPr/>
              <a:t>12</a:t>
            </a:fld>
            <a:endParaRPr lang="en-US" sz="1200" dirty="0">
              <a:latin typeface="Calibri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33AD3E5-6484-9848-BC3B-A1679C40F3DE}" type="slidenum">
              <a:rPr lang="en-US" sz="1200">
                <a:latin typeface="Calibri"/>
              </a:rPr>
              <a:pPr/>
              <a:t>13</a:t>
            </a:fld>
            <a:endParaRPr lang="en-US" sz="1200" dirty="0">
              <a:latin typeface="Calibri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495675" cy="262255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A6C42-B539-3247-AB8F-C6BAABE26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79E80-CD03-384F-BBF1-A1B232352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4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FFFBE-A2B4-8745-98BC-87BC2E7CF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F5091-9633-314E-BD60-EE6D1324E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8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EFEF1-0F92-3342-A727-9E307F259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22D51-0C14-D048-A73D-6881986AE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9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5BE25-FF17-4E4A-B220-CCA65998C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8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35F1A-1134-CD49-B26E-BAFACE1C9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6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F7FD4-8268-9348-A54D-D6029F6E9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5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F8EBC-C417-3E45-9E3B-DC2307D3C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3AE4C-B8FC-7E4B-8BBB-087BF7935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8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8A9CD-34C3-CC46-AA42-312B92761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4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8AE2DD0D-672E-D14A-8AF2-A320CF2C66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autonlab.org/tutorials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image" Target="../media/image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4495800"/>
          </a:xfrm>
        </p:spPr>
        <p:txBody>
          <a:bodyPr/>
          <a:lstStyle/>
          <a:p>
            <a:r>
              <a:rPr lang="en-US" sz="8000" dirty="0">
                <a:ea typeface="ＭＳ Ｐゴシック" charset="0"/>
                <a:cs typeface="ＭＳ Ｐゴシック" charset="0"/>
              </a:rPr>
              <a:t>Unsupervised Learning: Clustering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295400" y="5867400"/>
            <a:ext cx="64008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1800" dirty="0">
                <a:latin typeface="Garamond" charset="0"/>
              </a:rPr>
              <a:t>Some material adapted from slides by Andrew Moore, CMU.  See </a:t>
            </a:r>
            <a:r>
              <a:rPr lang="en-US" sz="1800" dirty="0">
                <a:latin typeface="Garamond" charset="0"/>
                <a:hlinkClick r:id="rId3"/>
              </a:rPr>
              <a:t>http://www.autonlab.org/tutorials/</a:t>
            </a:r>
            <a:r>
              <a:rPr lang="en-US" sz="1800" dirty="0">
                <a:latin typeface="Garamond" charset="0"/>
              </a:rPr>
              <a:t> for a repository of Data Mining tutorials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09 at 3.00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4" y="516499"/>
            <a:ext cx="8481248" cy="55795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55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FF8EBC-C417-3E45-9E3B-DC2307D3C11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 descr="ir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14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84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033463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Problems with K-Means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2363"/>
            <a:ext cx="8229600" cy="5003800"/>
          </a:xfrm>
        </p:spPr>
        <p:txBody>
          <a:bodyPr/>
          <a:lstStyle/>
          <a:p>
            <a:r>
              <a:rPr lang="en-US" sz="3200" dirty="0" smtClean="0">
                <a:ea typeface="ＭＳ Ｐゴシック" charset="0"/>
                <a:cs typeface="ＭＳ Ｐゴシック" charset="0"/>
              </a:rPr>
              <a:t>Only works for numeric data (typical </a:t>
            </a:r>
            <a:r>
              <a:rPr lang="en-US" sz="3200" dirty="0" err="1" smtClean="0">
                <a:ea typeface="ＭＳ Ｐゴシック" charset="0"/>
                <a:cs typeface="ＭＳ Ｐゴシック" charset="0"/>
              </a:rPr>
              <a:t>reals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3200" b="1" i="1" dirty="0" smtClean="0">
                <a:ea typeface="ＭＳ Ｐゴシック" charset="0"/>
                <a:cs typeface="ＭＳ Ｐゴシック" charset="0"/>
              </a:rPr>
              <a:t>Very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sensitive to the initial points</a:t>
            </a:r>
          </a:p>
          <a:p>
            <a:pPr lvl="1"/>
            <a:r>
              <a:rPr lang="en-US" sz="2800" dirty="0">
                <a:ea typeface="ＭＳ Ｐゴシック" charset="0"/>
              </a:rPr>
              <a:t>Do many runs of k-Means, each with different initial </a:t>
            </a:r>
            <a:r>
              <a:rPr lang="en-US" sz="2800" dirty="0" smtClean="0">
                <a:ea typeface="ＭＳ Ｐゴシック" charset="0"/>
              </a:rPr>
              <a:t>centroids</a:t>
            </a:r>
            <a:endParaRPr lang="en-US" sz="2800" dirty="0">
              <a:ea typeface="ＭＳ Ｐゴシック" charset="0"/>
            </a:endParaRPr>
          </a:p>
          <a:p>
            <a:pPr lvl="1"/>
            <a:r>
              <a:rPr lang="en-US" sz="2800" dirty="0">
                <a:ea typeface="ＭＳ Ｐゴシック" charset="0"/>
              </a:rPr>
              <a:t>Seed the centroids using a better method than random.  (e.g</a:t>
            </a:r>
            <a:r>
              <a:rPr lang="en-US" sz="2800" dirty="0" smtClean="0">
                <a:ea typeface="ＭＳ Ｐゴシック" charset="0"/>
              </a:rPr>
              <a:t>., </a:t>
            </a:r>
            <a:r>
              <a:rPr lang="en-US" sz="2800" dirty="0">
                <a:ea typeface="ＭＳ Ｐゴシック" charset="0"/>
              </a:rPr>
              <a:t>Farthest-first sampling</a:t>
            </a:r>
            <a:r>
              <a:rPr lang="en-US" sz="2800" dirty="0" smtClean="0">
                <a:ea typeface="ＭＳ Ｐゴシック" charset="0"/>
              </a:rPr>
              <a:t>)</a:t>
            </a:r>
            <a:endParaRPr lang="en-US" sz="2800" dirty="0">
              <a:ea typeface="ＭＳ Ｐゴシック" charset="0"/>
            </a:endParaRP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Must manually choose k</a:t>
            </a:r>
          </a:p>
          <a:p>
            <a:pPr lvl="1"/>
            <a:r>
              <a:rPr lang="en-US" sz="2800" dirty="0">
                <a:ea typeface="ＭＳ Ｐゴシック" charset="0"/>
              </a:rPr>
              <a:t>Learn the optimal k for the clustering.  (Note that this requires a performance </a:t>
            </a:r>
            <a:r>
              <a:rPr lang="en-US" sz="2800" dirty="0" smtClean="0">
                <a:ea typeface="ＭＳ Ｐゴシック" charset="0"/>
              </a:rPr>
              <a:t>measure)</a:t>
            </a:r>
            <a:endParaRPr lang="en-US" sz="2800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3185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Problems with K-Means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229600" cy="5330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ＭＳ Ｐゴシック" charset="0"/>
              </a:rPr>
              <a:t>How do you tell it which clustering you want?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4800" dirty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Constrained clustering techniques</a:t>
            </a: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679825" y="2060575"/>
            <a:ext cx="1619250" cy="1246188"/>
            <a:chOff x="2318" y="1359"/>
            <a:chExt cx="1020" cy="785"/>
          </a:xfrm>
        </p:grpSpPr>
        <p:grpSp>
          <p:nvGrpSpPr>
            <p:cNvPr id="31864" name="Group 5"/>
            <p:cNvGrpSpPr>
              <a:grpSpLocks/>
            </p:cNvGrpSpPr>
            <p:nvPr/>
          </p:nvGrpSpPr>
          <p:grpSpPr bwMode="auto">
            <a:xfrm>
              <a:off x="2389" y="1446"/>
              <a:ext cx="843" cy="632"/>
              <a:chOff x="912" y="2352"/>
              <a:chExt cx="1536" cy="1392"/>
            </a:xfrm>
          </p:grpSpPr>
          <p:sp>
            <p:nvSpPr>
              <p:cNvPr id="67590" name="Oval 6"/>
              <p:cNvSpPr>
                <a:spLocks noChangeArrowheads="1"/>
              </p:cNvSpPr>
              <p:nvPr/>
            </p:nvSpPr>
            <p:spPr bwMode="auto">
              <a:xfrm>
                <a:off x="912" y="235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1" name="Oval 7"/>
              <p:cNvSpPr>
                <a:spLocks noChangeArrowheads="1"/>
              </p:cNvSpPr>
              <p:nvPr/>
            </p:nvSpPr>
            <p:spPr bwMode="auto">
              <a:xfrm>
                <a:off x="959" y="2689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2" name="Oval 8"/>
              <p:cNvSpPr>
                <a:spLocks noChangeArrowheads="1"/>
              </p:cNvSpPr>
              <p:nvPr/>
            </p:nvSpPr>
            <p:spPr bwMode="auto">
              <a:xfrm>
                <a:off x="1488" y="2400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3" name="Oval 9"/>
              <p:cNvSpPr>
                <a:spLocks noChangeArrowheads="1"/>
              </p:cNvSpPr>
              <p:nvPr/>
            </p:nvSpPr>
            <p:spPr bwMode="auto">
              <a:xfrm>
                <a:off x="1296" y="259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4" name="Oval 10"/>
              <p:cNvSpPr>
                <a:spLocks noChangeArrowheads="1"/>
              </p:cNvSpPr>
              <p:nvPr/>
            </p:nvSpPr>
            <p:spPr bwMode="auto">
              <a:xfrm>
                <a:off x="1920" y="2689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5" name="Oval 11"/>
              <p:cNvSpPr>
                <a:spLocks noChangeArrowheads="1"/>
              </p:cNvSpPr>
              <p:nvPr/>
            </p:nvSpPr>
            <p:spPr bwMode="auto">
              <a:xfrm>
                <a:off x="1391" y="283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6" name="Oval 12"/>
              <p:cNvSpPr>
                <a:spLocks noChangeArrowheads="1"/>
              </p:cNvSpPr>
              <p:nvPr/>
            </p:nvSpPr>
            <p:spPr bwMode="auto">
              <a:xfrm>
                <a:off x="2304" y="2689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7" name="Oval 13"/>
              <p:cNvSpPr>
                <a:spLocks noChangeArrowheads="1"/>
              </p:cNvSpPr>
              <p:nvPr/>
            </p:nvSpPr>
            <p:spPr bwMode="auto">
              <a:xfrm>
                <a:off x="959" y="3264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8" name="Oval 14"/>
              <p:cNvSpPr>
                <a:spLocks noChangeArrowheads="1"/>
              </p:cNvSpPr>
              <p:nvPr/>
            </p:nvSpPr>
            <p:spPr bwMode="auto">
              <a:xfrm>
                <a:off x="1488" y="3121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9" name="Oval 15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0" name="Oval 16"/>
              <p:cNvSpPr>
                <a:spLocks noChangeArrowheads="1"/>
              </p:cNvSpPr>
              <p:nvPr/>
            </p:nvSpPr>
            <p:spPr bwMode="auto">
              <a:xfrm>
                <a:off x="1920" y="3121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1" name="Oval 17"/>
              <p:cNvSpPr>
                <a:spLocks noChangeArrowheads="1"/>
              </p:cNvSpPr>
              <p:nvPr/>
            </p:nvSpPr>
            <p:spPr bwMode="auto">
              <a:xfrm>
                <a:off x="2304" y="3264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2" name="Oval 18"/>
              <p:cNvSpPr>
                <a:spLocks noChangeArrowheads="1"/>
              </p:cNvSpPr>
              <p:nvPr/>
            </p:nvSpPr>
            <p:spPr bwMode="auto">
              <a:xfrm>
                <a:off x="1969" y="3601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3" name="Oval 19"/>
              <p:cNvSpPr>
                <a:spLocks noChangeArrowheads="1"/>
              </p:cNvSpPr>
              <p:nvPr/>
            </p:nvSpPr>
            <p:spPr bwMode="auto">
              <a:xfrm>
                <a:off x="2304" y="235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04" name="Rectangle 20"/>
            <p:cNvSpPr>
              <a:spLocks noChangeArrowheads="1"/>
            </p:cNvSpPr>
            <p:nvPr/>
          </p:nvSpPr>
          <p:spPr bwMode="auto">
            <a:xfrm>
              <a:off x="2318" y="1359"/>
              <a:ext cx="1020" cy="7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grpSp>
        <p:nvGrpSpPr>
          <p:cNvPr id="31748" name="Group 21"/>
          <p:cNvGrpSpPr>
            <a:grpSpLocks/>
          </p:cNvGrpSpPr>
          <p:nvPr/>
        </p:nvGrpSpPr>
        <p:grpSpPr bwMode="auto">
          <a:xfrm>
            <a:off x="5969000" y="2060575"/>
            <a:ext cx="1617663" cy="1246188"/>
            <a:chOff x="4176" y="2928"/>
            <a:chExt cx="1392" cy="1296"/>
          </a:xfrm>
        </p:grpSpPr>
        <p:grpSp>
          <p:nvGrpSpPr>
            <p:cNvPr id="31848" name="Group 22"/>
            <p:cNvGrpSpPr>
              <a:grpSpLocks/>
            </p:cNvGrpSpPr>
            <p:nvPr/>
          </p:nvGrpSpPr>
          <p:grpSpPr bwMode="auto">
            <a:xfrm>
              <a:off x="4272" y="3072"/>
              <a:ext cx="1152" cy="1044"/>
              <a:chOff x="4272" y="3072"/>
              <a:chExt cx="1152" cy="1044"/>
            </a:xfrm>
          </p:grpSpPr>
          <p:sp>
            <p:nvSpPr>
              <p:cNvPr id="67607" name="Oval 23"/>
              <p:cNvSpPr>
                <a:spLocks noChangeArrowheads="1"/>
              </p:cNvSpPr>
              <p:nvPr/>
            </p:nvSpPr>
            <p:spPr bwMode="auto">
              <a:xfrm>
                <a:off x="4272" y="3072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8" name="Oval 24"/>
              <p:cNvSpPr>
                <a:spLocks noChangeArrowheads="1"/>
              </p:cNvSpPr>
              <p:nvPr/>
            </p:nvSpPr>
            <p:spPr bwMode="auto">
              <a:xfrm>
                <a:off x="4307" y="3324"/>
                <a:ext cx="109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9" name="Oval 25"/>
              <p:cNvSpPr>
                <a:spLocks noChangeArrowheads="1"/>
              </p:cNvSpPr>
              <p:nvPr/>
            </p:nvSpPr>
            <p:spPr bwMode="auto">
              <a:xfrm>
                <a:off x="4705" y="3108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0" name="Oval 26"/>
              <p:cNvSpPr>
                <a:spLocks noChangeArrowheads="1"/>
              </p:cNvSpPr>
              <p:nvPr/>
            </p:nvSpPr>
            <p:spPr bwMode="auto">
              <a:xfrm>
                <a:off x="4560" y="325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1" name="Oval 27"/>
              <p:cNvSpPr>
                <a:spLocks noChangeArrowheads="1"/>
              </p:cNvSpPr>
              <p:nvPr/>
            </p:nvSpPr>
            <p:spPr bwMode="auto">
              <a:xfrm>
                <a:off x="5028" y="3324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2" name="Oval 28"/>
              <p:cNvSpPr>
                <a:spLocks noChangeArrowheads="1"/>
              </p:cNvSpPr>
              <p:nvPr/>
            </p:nvSpPr>
            <p:spPr bwMode="auto">
              <a:xfrm>
                <a:off x="4632" y="343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3" name="Oval 29"/>
              <p:cNvSpPr>
                <a:spLocks noChangeArrowheads="1"/>
              </p:cNvSpPr>
              <p:nvPr/>
            </p:nvSpPr>
            <p:spPr bwMode="auto">
              <a:xfrm>
                <a:off x="5318" y="3324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4" name="Oval 30"/>
              <p:cNvSpPr>
                <a:spLocks noChangeArrowheads="1"/>
              </p:cNvSpPr>
              <p:nvPr/>
            </p:nvSpPr>
            <p:spPr bwMode="auto">
              <a:xfrm>
                <a:off x="4307" y="3757"/>
                <a:ext cx="109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5" name="Oval 31"/>
              <p:cNvSpPr>
                <a:spLocks noChangeArrowheads="1"/>
              </p:cNvSpPr>
              <p:nvPr/>
            </p:nvSpPr>
            <p:spPr bwMode="auto">
              <a:xfrm>
                <a:off x="4705" y="3648"/>
                <a:ext cx="108" cy="10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6" name="Oval 32"/>
              <p:cNvSpPr>
                <a:spLocks noChangeArrowheads="1"/>
              </p:cNvSpPr>
              <p:nvPr/>
            </p:nvSpPr>
            <p:spPr bwMode="auto">
              <a:xfrm>
                <a:off x="4705" y="3937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7" name="Oval 33"/>
              <p:cNvSpPr>
                <a:spLocks noChangeArrowheads="1"/>
              </p:cNvSpPr>
              <p:nvPr/>
            </p:nvSpPr>
            <p:spPr bwMode="auto">
              <a:xfrm>
                <a:off x="5028" y="3648"/>
                <a:ext cx="108" cy="10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8" name="Oval 34"/>
              <p:cNvSpPr>
                <a:spLocks noChangeArrowheads="1"/>
              </p:cNvSpPr>
              <p:nvPr/>
            </p:nvSpPr>
            <p:spPr bwMode="auto">
              <a:xfrm>
                <a:off x="5318" y="3757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9" name="Oval 35"/>
              <p:cNvSpPr>
                <a:spLocks noChangeArrowheads="1"/>
              </p:cNvSpPr>
              <p:nvPr/>
            </p:nvSpPr>
            <p:spPr bwMode="auto">
              <a:xfrm>
                <a:off x="5064" y="4009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0" name="Oval 36"/>
              <p:cNvSpPr>
                <a:spLocks noChangeArrowheads="1"/>
              </p:cNvSpPr>
              <p:nvPr/>
            </p:nvSpPr>
            <p:spPr bwMode="auto">
              <a:xfrm>
                <a:off x="5318" y="3072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4176" y="2928"/>
              <a:ext cx="1392" cy="1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grpSp>
        <p:nvGrpSpPr>
          <p:cNvPr id="31749" name="Group 38"/>
          <p:cNvGrpSpPr>
            <a:grpSpLocks/>
          </p:cNvGrpSpPr>
          <p:nvPr/>
        </p:nvGrpSpPr>
        <p:grpSpPr bwMode="auto">
          <a:xfrm>
            <a:off x="1392238" y="2060575"/>
            <a:ext cx="1617662" cy="1246188"/>
            <a:chOff x="4176" y="1680"/>
            <a:chExt cx="1392" cy="1296"/>
          </a:xfrm>
        </p:grpSpPr>
        <p:grpSp>
          <p:nvGrpSpPr>
            <p:cNvPr id="31832" name="Group 39"/>
            <p:cNvGrpSpPr>
              <a:grpSpLocks/>
            </p:cNvGrpSpPr>
            <p:nvPr/>
          </p:nvGrpSpPr>
          <p:grpSpPr bwMode="auto">
            <a:xfrm>
              <a:off x="4272" y="1824"/>
              <a:ext cx="1152" cy="1044"/>
              <a:chOff x="432" y="3072"/>
              <a:chExt cx="1152" cy="1044"/>
            </a:xfrm>
          </p:grpSpPr>
          <p:sp>
            <p:nvSpPr>
              <p:cNvPr id="67624" name="Oval 40"/>
              <p:cNvSpPr>
                <a:spLocks noChangeArrowheads="1"/>
              </p:cNvSpPr>
              <p:nvPr/>
            </p:nvSpPr>
            <p:spPr bwMode="auto">
              <a:xfrm>
                <a:off x="432" y="3072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5" name="Oval 41"/>
              <p:cNvSpPr>
                <a:spLocks noChangeArrowheads="1"/>
              </p:cNvSpPr>
              <p:nvPr/>
            </p:nvSpPr>
            <p:spPr bwMode="auto">
              <a:xfrm>
                <a:off x="467" y="3324"/>
                <a:ext cx="109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6" name="Oval 42"/>
              <p:cNvSpPr>
                <a:spLocks noChangeArrowheads="1"/>
              </p:cNvSpPr>
              <p:nvPr/>
            </p:nvSpPr>
            <p:spPr bwMode="auto">
              <a:xfrm>
                <a:off x="865" y="3108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7" name="Oval 43"/>
              <p:cNvSpPr>
                <a:spLocks noChangeArrowheads="1"/>
              </p:cNvSpPr>
              <p:nvPr/>
            </p:nvSpPr>
            <p:spPr bwMode="auto">
              <a:xfrm>
                <a:off x="720" y="325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8" name="Oval 44"/>
              <p:cNvSpPr>
                <a:spLocks noChangeArrowheads="1"/>
              </p:cNvSpPr>
              <p:nvPr/>
            </p:nvSpPr>
            <p:spPr bwMode="auto">
              <a:xfrm>
                <a:off x="1188" y="3324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9" name="Oval 45"/>
              <p:cNvSpPr>
                <a:spLocks noChangeArrowheads="1"/>
              </p:cNvSpPr>
              <p:nvPr/>
            </p:nvSpPr>
            <p:spPr bwMode="auto">
              <a:xfrm>
                <a:off x="792" y="343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0" name="Oval 46"/>
              <p:cNvSpPr>
                <a:spLocks noChangeArrowheads="1"/>
              </p:cNvSpPr>
              <p:nvPr/>
            </p:nvSpPr>
            <p:spPr bwMode="auto">
              <a:xfrm>
                <a:off x="1478" y="3324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1" name="Oval 47"/>
              <p:cNvSpPr>
                <a:spLocks noChangeArrowheads="1"/>
              </p:cNvSpPr>
              <p:nvPr/>
            </p:nvSpPr>
            <p:spPr bwMode="auto">
              <a:xfrm>
                <a:off x="467" y="3757"/>
                <a:ext cx="109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2" name="Oval 48"/>
              <p:cNvSpPr>
                <a:spLocks noChangeArrowheads="1"/>
              </p:cNvSpPr>
              <p:nvPr/>
            </p:nvSpPr>
            <p:spPr bwMode="auto">
              <a:xfrm>
                <a:off x="865" y="3648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3" name="Oval 49"/>
              <p:cNvSpPr>
                <a:spLocks noChangeArrowheads="1"/>
              </p:cNvSpPr>
              <p:nvPr/>
            </p:nvSpPr>
            <p:spPr bwMode="auto">
              <a:xfrm>
                <a:off x="865" y="3937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4" name="Oval 50"/>
              <p:cNvSpPr>
                <a:spLocks noChangeArrowheads="1"/>
              </p:cNvSpPr>
              <p:nvPr/>
            </p:nvSpPr>
            <p:spPr bwMode="auto">
              <a:xfrm>
                <a:off x="1188" y="3648"/>
                <a:ext cx="108" cy="10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5" name="Oval 51"/>
              <p:cNvSpPr>
                <a:spLocks noChangeArrowheads="1"/>
              </p:cNvSpPr>
              <p:nvPr/>
            </p:nvSpPr>
            <p:spPr bwMode="auto">
              <a:xfrm>
                <a:off x="1478" y="3757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6" name="Oval 52"/>
              <p:cNvSpPr>
                <a:spLocks noChangeArrowheads="1"/>
              </p:cNvSpPr>
              <p:nvPr/>
            </p:nvSpPr>
            <p:spPr bwMode="auto">
              <a:xfrm>
                <a:off x="1224" y="4009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7" name="Oval 53"/>
              <p:cNvSpPr>
                <a:spLocks noChangeArrowheads="1"/>
              </p:cNvSpPr>
              <p:nvPr/>
            </p:nvSpPr>
            <p:spPr bwMode="auto">
              <a:xfrm>
                <a:off x="1478" y="3072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38" name="Rectangle 54"/>
            <p:cNvSpPr>
              <a:spLocks noChangeArrowheads="1"/>
            </p:cNvSpPr>
            <p:nvPr/>
          </p:nvSpPr>
          <p:spPr bwMode="auto">
            <a:xfrm>
              <a:off x="4176" y="1680"/>
              <a:ext cx="1392" cy="1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sp>
        <p:nvSpPr>
          <p:cNvPr id="67639" name="Line 55"/>
          <p:cNvSpPr>
            <a:spLocks noChangeShapeType="1"/>
          </p:cNvSpPr>
          <p:nvPr/>
        </p:nvSpPr>
        <p:spPr bwMode="auto">
          <a:xfrm flipH="1" flipV="1">
            <a:off x="3082925" y="2682875"/>
            <a:ext cx="568325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31751" name="Group 56"/>
          <p:cNvGrpSpPr>
            <a:grpSpLocks/>
          </p:cNvGrpSpPr>
          <p:nvPr/>
        </p:nvGrpSpPr>
        <p:grpSpPr bwMode="auto">
          <a:xfrm>
            <a:off x="3038475" y="1636713"/>
            <a:ext cx="736600" cy="887412"/>
            <a:chOff x="2687" y="2231"/>
            <a:chExt cx="352" cy="494"/>
          </a:xfrm>
        </p:grpSpPr>
        <p:sp>
          <p:nvSpPr>
            <p:cNvPr id="31820" name="AutoShape 57"/>
            <p:cNvSpPr>
              <a:spLocks noChangeAspect="1" noChangeArrowheads="1" noTextEdit="1"/>
            </p:cNvSpPr>
            <p:nvPr/>
          </p:nvSpPr>
          <p:spPr bwMode="auto">
            <a:xfrm>
              <a:off x="2687" y="2231"/>
              <a:ext cx="352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1" name="Freeform 58"/>
            <p:cNvSpPr>
              <a:spLocks/>
            </p:cNvSpPr>
            <p:nvPr/>
          </p:nvSpPr>
          <p:spPr bwMode="auto">
            <a:xfrm>
              <a:off x="2687" y="2436"/>
              <a:ext cx="315" cy="260"/>
            </a:xfrm>
            <a:custGeom>
              <a:avLst/>
              <a:gdLst>
                <a:gd name="T0" fmla="*/ 8 w 1289"/>
                <a:gd name="T1" fmla="*/ 0 h 1291"/>
                <a:gd name="T2" fmla="*/ 7 w 1289"/>
                <a:gd name="T3" fmla="*/ 0 h 1291"/>
                <a:gd name="T4" fmla="*/ 5 w 1289"/>
                <a:gd name="T5" fmla="*/ 1 h 1291"/>
                <a:gd name="T6" fmla="*/ 3 w 1289"/>
                <a:gd name="T7" fmla="*/ 1 h 1291"/>
                <a:gd name="T8" fmla="*/ 2 w 1289"/>
                <a:gd name="T9" fmla="*/ 2 h 1291"/>
                <a:gd name="T10" fmla="*/ 1 w 1289"/>
                <a:gd name="T11" fmla="*/ 3 h 1291"/>
                <a:gd name="T12" fmla="*/ 0 w 1289"/>
                <a:gd name="T13" fmla="*/ 4 h 1291"/>
                <a:gd name="T14" fmla="*/ 0 w 1289"/>
                <a:gd name="T15" fmla="*/ 5 h 1291"/>
                <a:gd name="T16" fmla="*/ 0 w 1289"/>
                <a:gd name="T17" fmla="*/ 6 h 1291"/>
                <a:gd name="T18" fmla="*/ 0 w 1289"/>
                <a:gd name="T19" fmla="*/ 7 h 1291"/>
                <a:gd name="T20" fmla="*/ 1 w 1289"/>
                <a:gd name="T21" fmla="*/ 8 h 1291"/>
                <a:gd name="T22" fmla="*/ 2 w 1289"/>
                <a:gd name="T23" fmla="*/ 9 h 1291"/>
                <a:gd name="T24" fmla="*/ 3 w 1289"/>
                <a:gd name="T25" fmla="*/ 9 h 1291"/>
                <a:gd name="T26" fmla="*/ 5 w 1289"/>
                <a:gd name="T27" fmla="*/ 10 h 1291"/>
                <a:gd name="T28" fmla="*/ 7 w 1289"/>
                <a:gd name="T29" fmla="*/ 10 h 1291"/>
                <a:gd name="T30" fmla="*/ 8 w 1289"/>
                <a:gd name="T31" fmla="*/ 10 h 1291"/>
                <a:gd name="T32" fmla="*/ 11 w 1289"/>
                <a:gd name="T33" fmla="*/ 10 h 1291"/>
                <a:gd name="T34" fmla="*/ 12 w 1289"/>
                <a:gd name="T35" fmla="*/ 10 h 1291"/>
                <a:gd name="T36" fmla="*/ 14 w 1289"/>
                <a:gd name="T37" fmla="*/ 10 h 1291"/>
                <a:gd name="T38" fmla="*/ 15 w 1289"/>
                <a:gd name="T39" fmla="*/ 9 h 1291"/>
                <a:gd name="T40" fmla="*/ 17 w 1289"/>
                <a:gd name="T41" fmla="*/ 9 h 1291"/>
                <a:gd name="T42" fmla="*/ 18 w 1289"/>
                <a:gd name="T43" fmla="*/ 8 h 1291"/>
                <a:gd name="T44" fmla="*/ 18 w 1289"/>
                <a:gd name="T45" fmla="*/ 7 h 1291"/>
                <a:gd name="T46" fmla="*/ 19 w 1289"/>
                <a:gd name="T47" fmla="*/ 6 h 1291"/>
                <a:gd name="T48" fmla="*/ 19 w 1289"/>
                <a:gd name="T49" fmla="*/ 5 h 1291"/>
                <a:gd name="T50" fmla="*/ 18 w 1289"/>
                <a:gd name="T51" fmla="*/ 4 h 1291"/>
                <a:gd name="T52" fmla="*/ 18 w 1289"/>
                <a:gd name="T53" fmla="*/ 3 h 1291"/>
                <a:gd name="T54" fmla="*/ 17 w 1289"/>
                <a:gd name="T55" fmla="*/ 2 h 1291"/>
                <a:gd name="T56" fmla="*/ 15 w 1289"/>
                <a:gd name="T57" fmla="*/ 1 h 1291"/>
                <a:gd name="T58" fmla="*/ 14 w 1289"/>
                <a:gd name="T59" fmla="*/ 1 h 1291"/>
                <a:gd name="T60" fmla="*/ 12 w 1289"/>
                <a:gd name="T61" fmla="*/ 0 h 1291"/>
                <a:gd name="T62" fmla="*/ 11 w 1289"/>
                <a:gd name="T63" fmla="*/ 0 h 12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89" h="1291">
                  <a:moveTo>
                    <a:pt x="644" y="0"/>
                  </a:moveTo>
                  <a:lnTo>
                    <a:pt x="578" y="4"/>
                  </a:lnTo>
                  <a:lnTo>
                    <a:pt x="514" y="14"/>
                  </a:lnTo>
                  <a:lnTo>
                    <a:pt x="452" y="30"/>
                  </a:lnTo>
                  <a:lnTo>
                    <a:pt x="393" y="51"/>
                  </a:lnTo>
                  <a:lnTo>
                    <a:pt x="337" y="79"/>
                  </a:lnTo>
                  <a:lnTo>
                    <a:pt x="284" y="111"/>
                  </a:lnTo>
                  <a:lnTo>
                    <a:pt x="234" y="147"/>
                  </a:lnTo>
                  <a:lnTo>
                    <a:pt x="189" y="189"/>
                  </a:lnTo>
                  <a:lnTo>
                    <a:pt x="147" y="235"/>
                  </a:lnTo>
                  <a:lnTo>
                    <a:pt x="110" y="284"/>
                  </a:lnTo>
                  <a:lnTo>
                    <a:pt x="77" y="338"/>
                  </a:lnTo>
                  <a:lnTo>
                    <a:pt x="50" y="395"/>
                  </a:lnTo>
                  <a:lnTo>
                    <a:pt x="29" y="453"/>
                  </a:lnTo>
                  <a:lnTo>
                    <a:pt x="13" y="516"/>
                  </a:lnTo>
                  <a:lnTo>
                    <a:pt x="4" y="579"/>
                  </a:lnTo>
                  <a:lnTo>
                    <a:pt x="0" y="646"/>
                  </a:lnTo>
                  <a:lnTo>
                    <a:pt x="4" y="712"/>
                  </a:lnTo>
                  <a:lnTo>
                    <a:pt x="13" y="775"/>
                  </a:lnTo>
                  <a:lnTo>
                    <a:pt x="29" y="838"/>
                  </a:lnTo>
                  <a:lnTo>
                    <a:pt x="50" y="896"/>
                  </a:lnTo>
                  <a:lnTo>
                    <a:pt x="77" y="953"/>
                  </a:lnTo>
                  <a:lnTo>
                    <a:pt x="110" y="1007"/>
                  </a:lnTo>
                  <a:lnTo>
                    <a:pt x="147" y="1056"/>
                  </a:lnTo>
                  <a:lnTo>
                    <a:pt x="189" y="1102"/>
                  </a:lnTo>
                  <a:lnTo>
                    <a:pt x="234" y="1144"/>
                  </a:lnTo>
                  <a:lnTo>
                    <a:pt x="284" y="1180"/>
                  </a:lnTo>
                  <a:lnTo>
                    <a:pt x="337" y="1212"/>
                  </a:lnTo>
                  <a:lnTo>
                    <a:pt x="393" y="1240"/>
                  </a:lnTo>
                  <a:lnTo>
                    <a:pt x="452" y="1261"/>
                  </a:lnTo>
                  <a:lnTo>
                    <a:pt x="514" y="1277"/>
                  </a:lnTo>
                  <a:lnTo>
                    <a:pt x="578" y="1287"/>
                  </a:lnTo>
                  <a:lnTo>
                    <a:pt x="644" y="1291"/>
                  </a:lnTo>
                  <a:lnTo>
                    <a:pt x="710" y="1287"/>
                  </a:lnTo>
                  <a:lnTo>
                    <a:pt x="774" y="1277"/>
                  </a:lnTo>
                  <a:lnTo>
                    <a:pt x="836" y="1261"/>
                  </a:lnTo>
                  <a:lnTo>
                    <a:pt x="895" y="1240"/>
                  </a:lnTo>
                  <a:lnTo>
                    <a:pt x="951" y="1212"/>
                  </a:lnTo>
                  <a:lnTo>
                    <a:pt x="1005" y="1180"/>
                  </a:lnTo>
                  <a:lnTo>
                    <a:pt x="1054" y="1144"/>
                  </a:lnTo>
                  <a:lnTo>
                    <a:pt x="1101" y="1102"/>
                  </a:lnTo>
                  <a:lnTo>
                    <a:pt x="1142" y="1056"/>
                  </a:lnTo>
                  <a:lnTo>
                    <a:pt x="1179" y="1007"/>
                  </a:lnTo>
                  <a:lnTo>
                    <a:pt x="1211" y="953"/>
                  </a:lnTo>
                  <a:lnTo>
                    <a:pt x="1239" y="896"/>
                  </a:lnTo>
                  <a:lnTo>
                    <a:pt x="1260" y="838"/>
                  </a:lnTo>
                  <a:lnTo>
                    <a:pt x="1276" y="775"/>
                  </a:lnTo>
                  <a:lnTo>
                    <a:pt x="1286" y="712"/>
                  </a:lnTo>
                  <a:lnTo>
                    <a:pt x="1289" y="646"/>
                  </a:lnTo>
                  <a:lnTo>
                    <a:pt x="1286" y="579"/>
                  </a:lnTo>
                  <a:lnTo>
                    <a:pt x="1276" y="516"/>
                  </a:lnTo>
                  <a:lnTo>
                    <a:pt x="1260" y="453"/>
                  </a:lnTo>
                  <a:lnTo>
                    <a:pt x="1239" y="395"/>
                  </a:lnTo>
                  <a:lnTo>
                    <a:pt x="1211" y="338"/>
                  </a:lnTo>
                  <a:lnTo>
                    <a:pt x="1179" y="284"/>
                  </a:lnTo>
                  <a:lnTo>
                    <a:pt x="1142" y="235"/>
                  </a:lnTo>
                  <a:lnTo>
                    <a:pt x="1101" y="189"/>
                  </a:lnTo>
                  <a:lnTo>
                    <a:pt x="1054" y="147"/>
                  </a:lnTo>
                  <a:lnTo>
                    <a:pt x="1005" y="111"/>
                  </a:lnTo>
                  <a:lnTo>
                    <a:pt x="951" y="79"/>
                  </a:lnTo>
                  <a:lnTo>
                    <a:pt x="895" y="51"/>
                  </a:lnTo>
                  <a:lnTo>
                    <a:pt x="836" y="30"/>
                  </a:lnTo>
                  <a:lnTo>
                    <a:pt x="774" y="14"/>
                  </a:lnTo>
                  <a:lnTo>
                    <a:pt x="710" y="4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rgbClr val="B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2" name="Freeform 59"/>
            <p:cNvSpPr>
              <a:spLocks/>
            </p:cNvSpPr>
            <p:nvPr/>
          </p:nvSpPr>
          <p:spPr bwMode="auto">
            <a:xfrm>
              <a:off x="2764" y="2306"/>
              <a:ext cx="145" cy="107"/>
            </a:xfrm>
            <a:custGeom>
              <a:avLst/>
              <a:gdLst>
                <a:gd name="T0" fmla="*/ 4 w 593"/>
                <a:gd name="T1" fmla="*/ 1 h 528"/>
                <a:gd name="T2" fmla="*/ 4 w 593"/>
                <a:gd name="T3" fmla="*/ 1 h 528"/>
                <a:gd name="T4" fmla="*/ 3 w 593"/>
                <a:gd name="T5" fmla="*/ 1 h 528"/>
                <a:gd name="T6" fmla="*/ 3 w 593"/>
                <a:gd name="T7" fmla="*/ 2 h 528"/>
                <a:gd name="T8" fmla="*/ 3 w 593"/>
                <a:gd name="T9" fmla="*/ 2 h 528"/>
                <a:gd name="T10" fmla="*/ 2 w 593"/>
                <a:gd name="T11" fmla="*/ 2 h 528"/>
                <a:gd name="T12" fmla="*/ 2 w 593"/>
                <a:gd name="T13" fmla="*/ 2 h 528"/>
                <a:gd name="T14" fmla="*/ 2 w 593"/>
                <a:gd name="T15" fmla="*/ 2 h 528"/>
                <a:gd name="T16" fmla="*/ 1 w 593"/>
                <a:gd name="T17" fmla="*/ 2 h 528"/>
                <a:gd name="T18" fmla="*/ 1 w 593"/>
                <a:gd name="T19" fmla="*/ 2 h 528"/>
                <a:gd name="T20" fmla="*/ 0 w 593"/>
                <a:gd name="T21" fmla="*/ 2 h 528"/>
                <a:gd name="T22" fmla="*/ 0 w 593"/>
                <a:gd name="T23" fmla="*/ 2 h 528"/>
                <a:gd name="T24" fmla="*/ 0 w 593"/>
                <a:gd name="T25" fmla="*/ 1 h 528"/>
                <a:gd name="T26" fmla="*/ 0 w 593"/>
                <a:gd name="T27" fmla="*/ 1 h 528"/>
                <a:gd name="T28" fmla="*/ 0 w 593"/>
                <a:gd name="T29" fmla="*/ 1 h 528"/>
                <a:gd name="T30" fmla="*/ 1 w 593"/>
                <a:gd name="T31" fmla="*/ 1 h 528"/>
                <a:gd name="T32" fmla="*/ 1 w 593"/>
                <a:gd name="T33" fmla="*/ 0 h 528"/>
                <a:gd name="T34" fmla="*/ 2 w 593"/>
                <a:gd name="T35" fmla="*/ 0 h 528"/>
                <a:gd name="T36" fmla="*/ 3 w 593"/>
                <a:gd name="T37" fmla="*/ 0 h 528"/>
                <a:gd name="T38" fmla="*/ 4 w 593"/>
                <a:gd name="T39" fmla="*/ 0 h 528"/>
                <a:gd name="T40" fmla="*/ 5 w 593"/>
                <a:gd name="T41" fmla="*/ 0 h 528"/>
                <a:gd name="T42" fmla="*/ 6 w 593"/>
                <a:gd name="T43" fmla="*/ 0 h 528"/>
                <a:gd name="T44" fmla="*/ 7 w 593"/>
                <a:gd name="T45" fmla="*/ 0 h 528"/>
                <a:gd name="T46" fmla="*/ 7 w 593"/>
                <a:gd name="T47" fmla="*/ 0 h 528"/>
                <a:gd name="T48" fmla="*/ 8 w 593"/>
                <a:gd name="T49" fmla="*/ 1 h 528"/>
                <a:gd name="T50" fmla="*/ 8 w 593"/>
                <a:gd name="T51" fmla="*/ 1 h 528"/>
                <a:gd name="T52" fmla="*/ 9 w 593"/>
                <a:gd name="T53" fmla="*/ 1 h 528"/>
                <a:gd name="T54" fmla="*/ 9 w 593"/>
                <a:gd name="T55" fmla="*/ 2 h 528"/>
                <a:gd name="T56" fmla="*/ 9 w 593"/>
                <a:gd name="T57" fmla="*/ 2 h 528"/>
                <a:gd name="T58" fmla="*/ 8 w 593"/>
                <a:gd name="T59" fmla="*/ 3 h 528"/>
                <a:gd name="T60" fmla="*/ 8 w 593"/>
                <a:gd name="T61" fmla="*/ 3 h 528"/>
                <a:gd name="T62" fmla="*/ 8 w 593"/>
                <a:gd name="T63" fmla="*/ 3 h 528"/>
                <a:gd name="T64" fmla="*/ 7 w 593"/>
                <a:gd name="T65" fmla="*/ 3 h 528"/>
                <a:gd name="T66" fmla="*/ 6 w 593"/>
                <a:gd name="T67" fmla="*/ 3 h 528"/>
                <a:gd name="T68" fmla="*/ 6 w 593"/>
                <a:gd name="T69" fmla="*/ 4 h 528"/>
                <a:gd name="T70" fmla="*/ 5 w 593"/>
                <a:gd name="T71" fmla="*/ 4 h 528"/>
                <a:gd name="T72" fmla="*/ 5 w 593"/>
                <a:gd name="T73" fmla="*/ 4 h 528"/>
                <a:gd name="T74" fmla="*/ 5 w 593"/>
                <a:gd name="T75" fmla="*/ 4 h 528"/>
                <a:gd name="T76" fmla="*/ 5 w 593"/>
                <a:gd name="T77" fmla="*/ 4 h 528"/>
                <a:gd name="T78" fmla="*/ 4 w 593"/>
                <a:gd name="T79" fmla="*/ 4 h 528"/>
                <a:gd name="T80" fmla="*/ 4 w 593"/>
                <a:gd name="T81" fmla="*/ 4 h 528"/>
                <a:gd name="T82" fmla="*/ 3 w 593"/>
                <a:gd name="T83" fmla="*/ 4 h 528"/>
                <a:gd name="T84" fmla="*/ 3 w 593"/>
                <a:gd name="T85" fmla="*/ 4 h 528"/>
                <a:gd name="T86" fmla="*/ 3 w 593"/>
                <a:gd name="T87" fmla="*/ 4 h 528"/>
                <a:gd name="T88" fmla="*/ 3 w 593"/>
                <a:gd name="T89" fmla="*/ 3 h 528"/>
                <a:gd name="T90" fmla="*/ 3 w 593"/>
                <a:gd name="T91" fmla="*/ 3 h 528"/>
                <a:gd name="T92" fmla="*/ 3 w 593"/>
                <a:gd name="T93" fmla="*/ 3 h 528"/>
                <a:gd name="T94" fmla="*/ 4 w 593"/>
                <a:gd name="T95" fmla="*/ 3 h 528"/>
                <a:gd name="T96" fmla="*/ 4 w 593"/>
                <a:gd name="T97" fmla="*/ 2 h 528"/>
                <a:gd name="T98" fmla="*/ 5 w 593"/>
                <a:gd name="T99" fmla="*/ 2 h 528"/>
                <a:gd name="T100" fmla="*/ 5 w 593"/>
                <a:gd name="T101" fmla="*/ 2 h 528"/>
                <a:gd name="T102" fmla="*/ 5 w 593"/>
                <a:gd name="T103" fmla="*/ 2 h 528"/>
                <a:gd name="T104" fmla="*/ 5 w 593"/>
                <a:gd name="T105" fmla="*/ 2 h 528"/>
                <a:gd name="T106" fmla="*/ 5 w 593"/>
                <a:gd name="T107" fmla="*/ 1 h 528"/>
                <a:gd name="T108" fmla="*/ 5 w 593"/>
                <a:gd name="T109" fmla="*/ 1 h 528"/>
                <a:gd name="T110" fmla="*/ 4 w 593"/>
                <a:gd name="T111" fmla="*/ 1 h 5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93" h="528">
                  <a:moveTo>
                    <a:pt x="289" y="162"/>
                  </a:moveTo>
                  <a:lnTo>
                    <a:pt x="277" y="162"/>
                  </a:lnTo>
                  <a:lnTo>
                    <a:pt x="264" y="164"/>
                  </a:lnTo>
                  <a:lnTo>
                    <a:pt x="252" y="168"/>
                  </a:lnTo>
                  <a:lnTo>
                    <a:pt x="240" y="173"/>
                  </a:lnTo>
                  <a:lnTo>
                    <a:pt x="228" y="180"/>
                  </a:lnTo>
                  <a:lnTo>
                    <a:pt x="215" y="190"/>
                  </a:lnTo>
                  <a:lnTo>
                    <a:pt x="203" y="202"/>
                  </a:lnTo>
                  <a:lnTo>
                    <a:pt x="192" y="217"/>
                  </a:lnTo>
                  <a:lnTo>
                    <a:pt x="180" y="234"/>
                  </a:lnTo>
                  <a:lnTo>
                    <a:pt x="169" y="247"/>
                  </a:lnTo>
                  <a:lnTo>
                    <a:pt x="158" y="258"/>
                  </a:lnTo>
                  <a:lnTo>
                    <a:pt x="148" y="266"/>
                  </a:lnTo>
                  <a:lnTo>
                    <a:pt x="137" y="271"/>
                  </a:lnTo>
                  <a:lnTo>
                    <a:pt x="126" y="273"/>
                  </a:lnTo>
                  <a:lnTo>
                    <a:pt x="114" y="275"/>
                  </a:lnTo>
                  <a:lnTo>
                    <a:pt x="99" y="275"/>
                  </a:lnTo>
                  <a:lnTo>
                    <a:pt x="78" y="274"/>
                  </a:lnTo>
                  <a:lnTo>
                    <a:pt x="60" y="269"/>
                  </a:lnTo>
                  <a:lnTo>
                    <a:pt x="43" y="263"/>
                  </a:lnTo>
                  <a:lnTo>
                    <a:pt x="28" y="253"/>
                  </a:lnTo>
                  <a:lnTo>
                    <a:pt x="16" y="241"/>
                  </a:lnTo>
                  <a:lnTo>
                    <a:pt x="7" y="225"/>
                  </a:lnTo>
                  <a:lnTo>
                    <a:pt x="2" y="208"/>
                  </a:lnTo>
                  <a:lnTo>
                    <a:pt x="0" y="187"/>
                  </a:lnTo>
                  <a:lnTo>
                    <a:pt x="1" y="174"/>
                  </a:lnTo>
                  <a:lnTo>
                    <a:pt x="5" y="159"/>
                  </a:lnTo>
                  <a:lnTo>
                    <a:pt x="10" y="143"/>
                  </a:lnTo>
                  <a:lnTo>
                    <a:pt x="17" y="129"/>
                  </a:lnTo>
                  <a:lnTo>
                    <a:pt x="27" y="113"/>
                  </a:lnTo>
                  <a:lnTo>
                    <a:pt x="39" y="97"/>
                  </a:lnTo>
                  <a:lnTo>
                    <a:pt x="54" y="82"/>
                  </a:lnTo>
                  <a:lnTo>
                    <a:pt x="71" y="67"/>
                  </a:lnTo>
                  <a:lnTo>
                    <a:pt x="89" y="53"/>
                  </a:lnTo>
                  <a:lnTo>
                    <a:pt x="111" y="40"/>
                  </a:lnTo>
                  <a:lnTo>
                    <a:pt x="135" y="29"/>
                  </a:lnTo>
                  <a:lnTo>
                    <a:pt x="162" y="20"/>
                  </a:lnTo>
                  <a:lnTo>
                    <a:pt x="190" y="11"/>
                  </a:lnTo>
                  <a:lnTo>
                    <a:pt x="220" y="5"/>
                  </a:lnTo>
                  <a:lnTo>
                    <a:pt x="255" y="1"/>
                  </a:lnTo>
                  <a:lnTo>
                    <a:pt x="290" y="0"/>
                  </a:lnTo>
                  <a:lnTo>
                    <a:pt x="327" y="1"/>
                  </a:lnTo>
                  <a:lnTo>
                    <a:pt x="361" y="5"/>
                  </a:lnTo>
                  <a:lnTo>
                    <a:pt x="393" y="10"/>
                  </a:lnTo>
                  <a:lnTo>
                    <a:pt x="424" y="18"/>
                  </a:lnTo>
                  <a:lnTo>
                    <a:pt x="451" y="28"/>
                  </a:lnTo>
                  <a:lnTo>
                    <a:pt x="475" y="39"/>
                  </a:lnTo>
                  <a:lnTo>
                    <a:pt x="497" y="52"/>
                  </a:lnTo>
                  <a:lnTo>
                    <a:pt x="518" y="66"/>
                  </a:lnTo>
                  <a:lnTo>
                    <a:pt x="535" y="82"/>
                  </a:lnTo>
                  <a:lnTo>
                    <a:pt x="551" y="99"/>
                  </a:lnTo>
                  <a:lnTo>
                    <a:pt x="563" y="118"/>
                  </a:lnTo>
                  <a:lnTo>
                    <a:pt x="574" y="136"/>
                  </a:lnTo>
                  <a:lnTo>
                    <a:pt x="582" y="156"/>
                  </a:lnTo>
                  <a:lnTo>
                    <a:pt x="588" y="176"/>
                  </a:lnTo>
                  <a:lnTo>
                    <a:pt x="591" y="197"/>
                  </a:lnTo>
                  <a:lnTo>
                    <a:pt x="593" y="218"/>
                  </a:lnTo>
                  <a:lnTo>
                    <a:pt x="590" y="250"/>
                  </a:lnTo>
                  <a:lnTo>
                    <a:pt x="584" y="278"/>
                  </a:lnTo>
                  <a:lnTo>
                    <a:pt x="574" y="304"/>
                  </a:lnTo>
                  <a:lnTo>
                    <a:pt x="562" y="324"/>
                  </a:lnTo>
                  <a:lnTo>
                    <a:pt x="546" y="344"/>
                  </a:lnTo>
                  <a:lnTo>
                    <a:pt x="529" y="360"/>
                  </a:lnTo>
                  <a:lnTo>
                    <a:pt x="511" y="375"/>
                  </a:lnTo>
                  <a:lnTo>
                    <a:pt x="491" y="387"/>
                  </a:lnTo>
                  <a:lnTo>
                    <a:pt x="470" y="399"/>
                  </a:lnTo>
                  <a:lnTo>
                    <a:pt x="451" y="409"/>
                  </a:lnTo>
                  <a:lnTo>
                    <a:pt x="431" y="420"/>
                  </a:lnTo>
                  <a:lnTo>
                    <a:pt x="414" y="430"/>
                  </a:lnTo>
                  <a:lnTo>
                    <a:pt x="397" y="440"/>
                  </a:lnTo>
                  <a:lnTo>
                    <a:pt x="383" y="451"/>
                  </a:lnTo>
                  <a:lnTo>
                    <a:pt x="372" y="462"/>
                  </a:lnTo>
                  <a:lnTo>
                    <a:pt x="364" y="475"/>
                  </a:lnTo>
                  <a:lnTo>
                    <a:pt x="356" y="490"/>
                  </a:lnTo>
                  <a:lnTo>
                    <a:pt x="346" y="501"/>
                  </a:lnTo>
                  <a:lnTo>
                    <a:pt x="337" y="511"/>
                  </a:lnTo>
                  <a:lnTo>
                    <a:pt x="326" y="518"/>
                  </a:lnTo>
                  <a:lnTo>
                    <a:pt x="312" y="523"/>
                  </a:lnTo>
                  <a:lnTo>
                    <a:pt x="299" y="525"/>
                  </a:lnTo>
                  <a:lnTo>
                    <a:pt x="283" y="528"/>
                  </a:lnTo>
                  <a:lnTo>
                    <a:pt x="264" y="528"/>
                  </a:lnTo>
                  <a:lnTo>
                    <a:pt x="244" y="526"/>
                  </a:lnTo>
                  <a:lnTo>
                    <a:pt x="225" y="522"/>
                  </a:lnTo>
                  <a:lnTo>
                    <a:pt x="211" y="513"/>
                  </a:lnTo>
                  <a:lnTo>
                    <a:pt x="198" y="503"/>
                  </a:lnTo>
                  <a:lnTo>
                    <a:pt x="190" y="491"/>
                  </a:lnTo>
                  <a:lnTo>
                    <a:pt x="184" y="476"/>
                  </a:lnTo>
                  <a:lnTo>
                    <a:pt x="180" y="460"/>
                  </a:lnTo>
                  <a:lnTo>
                    <a:pt x="179" y="443"/>
                  </a:lnTo>
                  <a:lnTo>
                    <a:pt x="181" y="420"/>
                  </a:lnTo>
                  <a:lnTo>
                    <a:pt x="186" y="400"/>
                  </a:lnTo>
                  <a:lnTo>
                    <a:pt x="196" y="382"/>
                  </a:lnTo>
                  <a:lnTo>
                    <a:pt x="207" y="365"/>
                  </a:lnTo>
                  <a:lnTo>
                    <a:pt x="222" y="350"/>
                  </a:lnTo>
                  <a:lnTo>
                    <a:pt x="239" y="337"/>
                  </a:lnTo>
                  <a:lnTo>
                    <a:pt x="258" y="324"/>
                  </a:lnTo>
                  <a:lnTo>
                    <a:pt x="279" y="313"/>
                  </a:lnTo>
                  <a:lnTo>
                    <a:pt x="302" y="301"/>
                  </a:lnTo>
                  <a:lnTo>
                    <a:pt x="322" y="290"/>
                  </a:lnTo>
                  <a:lnTo>
                    <a:pt x="337" y="279"/>
                  </a:lnTo>
                  <a:lnTo>
                    <a:pt x="348" y="269"/>
                  </a:lnTo>
                  <a:lnTo>
                    <a:pt x="355" y="260"/>
                  </a:lnTo>
                  <a:lnTo>
                    <a:pt x="360" y="249"/>
                  </a:lnTo>
                  <a:lnTo>
                    <a:pt x="362" y="236"/>
                  </a:lnTo>
                  <a:lnTo>
                    <a:pt x="364" y="222"/>
                  </a:lnTo>
                  <a:lnTo>
                    <a:pt x="362" y="207"/>
                  </a:lnTo>
                  <a:lnTo>
                    <a:pt x="357" y="193"/>
                  </a:lnTo>
                  <a:lnTo>
                    <a:pt x="351" y="184"/>
                  </a:lnTo>
                  <a:lnTo>
                    <a:pt x="342" y="175"/>
                  </a:lnTo>
                  <a:lnTo>
                    <a:pt x="331" y="169"/>
                  </a:lnTo>
                  <a:lnTo>
                    <a:pt x="318" y="165"/>
                  </a:lnTo>
                  <a:lnTo>
                    <a:pt x="304" y="163"/>
                  </a:lnTo>
                  <a:lnTo>
                    <a:pt x="289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3" name="Freeform 60"/>
            <p:cNvSpPr>
              <a:spLocks/>
            </p:cNvSpPr>
            <p:nvPr/>
          </p:nvSpPr>
          <p:spPr bwMode="auto">
            <a:xfrm>
              <a:off x="2803" y="2419"/>
              <a:ext cx="59" cy="49"/>
            </a:xfrm>
            <a:custGeom>
              <a:avLst/>
              <a:gdLst>
                <a:gd name="T0" fmla="*/ 2 w 242"/>
                <a:gd name="T1" fmla="*/ 0 h 240"/>
                <a:gd name="T2" fmla="*/ 2 w 242"/>
                <a:gd name="T3" fmla="*/ 0 h 240"/>
                <a:gd name="T4" fmla="*/ 2 w 242"/>
                <a:gd name="T5" fmla="*/ 0 h 240"/>
                <a:gd name="T6" fmla="*/ 3 w 242"/>
                <a:gd name="T7" fmla="*/ 0 h 240"/>
                <a:gd name="T8" fmla="*/ 3 w 242"/>
                <a:gd name="T9" fmla="*/ 0 h 240"/>
                <a:gd name="T10" fmla="*/ 3 w 242"/>
                <a:gd name="T11" fmla="*/ 0 h 240"/>
                <a:gd name="T12" fmla="*/ 3 w 242"/>
                <a:gd name="T13" fmla="*/ 1 h 240"/>
                <a:gd name="T14" fmla="*/ 3 w 242"/>
                <a:gd name="T15" fmla="*/ 1 h 240"/>
                <a:gd name="T16" fmla="*/ 3 w 242"/>
                <a:gd name="T17" fmla="*/ 1 h 240"/>
                <a:gd name="T18" fmla="*/ 3 w 242"/>
                <a:gd name="T19" fmla="*/ 1 h 240"/>
                <a:gd name="T20" fmla="*/ 3 w 242"/>
                <a:gd name="T21" fmla="*/ 1 h 240"/>
                <a:gd name="T22" fmla="*/ 3 w 242"/>
                <a:gd name="T23" fmla="*/ 2 h 240"/>
                <a:gd name="T24" fmla="*/ 3 w 242"/>
                <a:gd name="T25" fmla="*/ 2 h 240"/>
                <a:gd name="T26" fmla="*/ 3 w 242"/>
                <a:gd name="T27" fmla="*/ 2 h 240"/>
                <a:gd name="T28" fmla="*/ 2 w 242"/>
                <a:gd name="T29" fmla="*/ 2 h 240"/>
                <a:gd name="T30" fmla="*/ 2 w 242"/>
                <a:gd name="T31" fmla="*/ 2 h 240"/>
                <a:gd name="T32" fmla="*/ 2 w 242"/>
                <a:gd name="T33" fmla="*/ 2 h 240"/>
                <a:gd name="T34" fmla="*/ 1 w 242"/>
                <a:gd name="T35" fmla="*/ 2 h 240"/>
                <a:gd name="T36" fmla="*/ 1 w 242"/>
                <a:gd name="T37" fmla="*/ 2 h 240"/>
                <a:gd name="T38" fmla="*/ 1 w 242"/>
                <a:gd name="T39" fmla="*/ 2 h 240"/>
                <a:gd name="T40" fmla="*/ 0 w 242"/>
                <a:gd name="T41" fmla="*/ 2 h 240"/>
                <a:gd name="T42" fmla="*/ 0 w 242"/>
                <a:gd name="T43" fmla="*/ 2 h 240"/>
                <a:gd name="T44" fmla="*/ 0 w 242"/>
                <a:gd name="T45" fmla="*/ 1 h 240"/>
                <a:gd name="T46" fmla="*/ 0 w 242"/>
                <a:gd name="T47" fmla="*/ 1 h 240"/>
                <a:gd name="T48" fmla="*/ 0 w 242"/>
                <a:gd name="T49" fmla="*/ 1 h 240"/>
                <a:gd name="T50" fmla="*/ 0 w 242"/>
                <a:gd name="T51" fmla="*/ 1 h 240"/>
                <a:gd name="T52" fmla="*/ 0 w 242"/>
                <a:gd name="T53" fmla="*/ 1 h 240"/>
                <a:gd name="T54" fmla="*/ 0 w 242"/>
                <a:gd name="T55" fmla="*/ 0 h 240"/>
                <a:gd name="T56" fmla="*/ 0 w 242"/>
                <a:gd name="T57" fmla="*/ 0 h 240"/>
                <a:gd name="T58" fmla="*/ 1 w 242"/>
                <a:gd name="T59" fmla="*/ 0 h 240"/>
                <a:gd name="T60" fmla="*/ 1 w 242"/>
                <a:gd name="T61" fmla="*/ 0 h 240"/>
                <a:gd name="T62" fmla="*/ 1 w 242"/>
                <a:gd name="T63" fmla="*/ 0 h 240"/>
                <a:gd name="T64" fmla="*/ 2 w 242"/>
                <a:gd name="T65" fmla="*/ 0 h 2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42" h="240">
                  <a:moveTo>
                    <a:pt x="121" y="0"/>
                  </a:moveTo>
                  <a:lnTo>
                    <a:pt x="146" y="2"/>
                  </a:lnTo>
                  <a:lnTo>
                    <a:pt x="169" y="9"/>
                  </a:lnTo>
                  <a:lnTo>
                    <a:pt x="188" y="19"/>
                  </a:lnTo>
                  <a:lnTo>
                    <a:pt x="207" y="34"/>
                  </a:lnTo>
                  <a:lnTo>
                    <a:pt x="222" y="52"/>
                  </a:lnTo>
                  <a:lnTo>
                    <a:pt x="233" y="72"/>
                  </a:lnTo>
                  <a:lnTo>
                    <a:pt x="240" y="94"/>
                  </a:lnTo>
                  <a:lnTo>
                    <a:pt x="242" y="118"/>
                  </a:lnTo>
                  <a:lnTo>
                    <a:pt x="240" y="143"/>
                  </a:lnTo>
                  <a:lnTo>
                    <a:pt x="233" y="166"/>
                  </a:lnTo>
                  <a:lnTo>
                    <a:pt x="222" y="186"/>
                  </a:lnTo>
                  <a:lnTo>
                    <a:pt x="207" y="204"/>
                  </a:lnTo>
                  <a:lnTo>
                    <a:pt x="188" y="219"/>
                  </a:lnTo>
                  <a:lnTo>
                    <a:pt x="169" y="230"/>
                  </a:lnTo>
                  <a:lnTo>
                    <a:pt x="146" y="237"/>
                  </a:lnTo>
                  <a:lnTo>
                    <a:pt x="121" y="240"/>
                  </a:lnTo>
                  <a:lnTo>
                    <a:pt x="97" y="237"/>
                  </a:lnTo>
                  <a:lnTo>
                    <a:pt x="75" y="230"/>
                  </a:lnTo>
                  <a:lnTo>
                    <a:pt x="54" y="219"/>
                  </a:lnTo>
                  <a:lnTo>
                    <a:pt x="35" y="204"/>
                  </a:lnTo>
                  <a:lnTo>
                    <a:pt x="21" y="186"/>
                  </a:lnTo>
                  <a:lnTo>
                    <a:pt x="10" y="166"/>
                  </a:lnTo>
                  <a:lnTo>
                    <a:pt x="2" y="143"/>
                  </a:lnTo>
                  <a:lnTo>
                    <a:pt x="0" y="118"/>
                  </a:lnTo>
                  <a:lnTo>
                    <a:pt x="2" y="94"/>
                  </a:lnTo>
                  <a:lnTo>
                    <a:pt x="10" y="72"/>
                  </a:lnTo>
                  <a:lnTo>
                    <a:pt x="21" y="52"/>
                  </a:lnTo>
                  <a:lnTo>
                    <a:pt x="35" y="34"/>
                  </a:lnTo>
                  <a:lnTo>
                    <a:pt x="54" y="19"/>
                  </a:lnTo>
                  <a:lnTo>
                    <a:pt x="75" y="9"/>
                  </a:lnTo>
                  <a:lnTo>
                    <a:pt x="97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4" name="Freeform 61"/>
            <p:cNvSpPr>
              <a:spLocks/>
            </p:cNvSpPr>
            <p:nvPr/>
          </p:nvSpPr>
          <p:spPr bwMode="auto">
            <a:xfrm>
              <a:off x="2717" y="2636"/>
              <a:ext cx="29" cy="15"/>
            </a:xfrm>
            <a:custGeom>
              <a:avLst/>
              <a:gdLst>
                <a:gd name="T0" fmla="*/ 2 w 119"/>
                <a:gd name="T1" fmla="*/ 0 h 77"/>
                <a:gd name="T2" fmla="*/ 0 w 119"/>
                <a:gd name="T3" fmla="*/ 0 h 77"/>
                <a:gd name="T4" fmla="*/ 0 w 119"/>
                <a:gd name="T5" fmla="*/ 1 h 77"/>
                <a:gd name="T6" fmla="*/ 2 w 119"/>
                <a:gd name="T7" fmla="*/ 0 h 77"/>
                <a:gd name="T8" fmla="*/ 2 w 119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77">
                  <a:moveTo>
                    <a:pt x="119" y="0"/>
                  </a:moveTo>
                  <a:lnTo>
                    <a:pt x="0" y="0"/>
                  </a:lnTo>
                  <a:lnTo>
                    <a:pt x="0" y="77"/>
                  </a:lnTo>
                  <a:lnTo>
                    <a:pt x="119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5" name="Freeform 62"/>
            <p:cNvSpPr>
              <a:spLocks/>
            </p:cNvSpPr>
            <p:nvPr/>
          </p:nvSpPr>
          <p:spPr bwMode="auto">
            <a:xfrm>
              <a:off x="2717" y="2479"/>
              <a:ext cx="263" cy="246"/>
            </a:xfrm>
            <a:custGeom>
              <a:avLst/>
              <a:gdLst>
                <a:gd name="T0" fmla="*/ 12 w 1080"/>
                <a:gd name="T1" fmla="*/ 2 h 1217"/>
                <a:gd name="T2" fmla="*/ 11 w 1080"/>
                <a:gd name="T3" fmla="*/ 1 h 1217"/>
                <a:gd name="T4" fmla="*/ 10 w 1080"/>
                <a:gd name="T5" fmla="*/ 1 h 1217"/>
                <a:gd name="T6" fmla="*/ 9 w 1080"/>
                <a:gd name="T7" fmla="*/ 1 h 1217"/>
                <a:gd name="T8" fmla="*/ 9 w 1080"/>
                <a:gd name="T9" fmla="*/ 0 h 1217"/>
                <a:gd name="T10" fmla="*/ 7 w 1080"/>
                <a:gd name="T11" fmla="*/ 0 h 1217"/>
                <a:gd name="T12" fmla="*/ 6 w 1080"/>
                <a:gd name="T13" fmla="*/ 0 h 1217"/>
                <a:gd name="T14" fmla="*/ 5 w 1080"/>
                <a:gd name="T15" fmla="*/ 0 h 1217"/>
                <a:gd name="T16" fmla="*/ 0 w 1080"/>
                <a:gd name="T17" fmla="*/ 0 h 1217"/>
                <a:gd name="T18" fmla="*/ 2 w 1080"/>
                <a:gd name="T19" fmla="*/ 6 h 1217"/>
                <a:gd name="T20" fmla="*/ 5 w 1080"/>
                <a:gd name="T21" fmla="*/ 1 h 1217"/>
                <a:gd name="T22" fmla="*/ 6 w 1080"/>
                <a:gd name="T23" fmla="*/ 1 h 1217"/>
                <a:gd name="T24" fmla="*/ 7 w 1080"/>
                <a:gd name="T25" fmla="*/ 1 h 1217"/>
                <a:gd name="T26" fmla="*/ 7 w 1080"/>
                <a:gd name="T27" fmla="*/ 1 h 1217"/>
                <a:gd name="T28" fmla="*/ 8 w 1080"/>
                <a:gd name="T29" fmla="*/ 1 h 1217"/>
                <a:gd name="T30" fmla="*/ 9 w 1080"/>
                <a:gd name="T31" fmla="*/ 2 h 1217"/>
                <a:gd name="T32" fmla="*/ 10 w 1080"/>
                <a:gd name="T33" fmla="*/ 2 h 1217"/>
                <a:gd name="T34" fmla="*/ 10 w 1080"/>
                <a:gd name="T35" fmla="*/ 2 h 1217"/>
                <a:gd name="T36" fmla="*/ 11 w 1080"/>
                <a:gd name="T37" fmla="*/ 3 h 1217"/>
                <a:gd name="T38" fmla="*/ 12 w 1080"/>
                <a:gd name="T39" fmla="*/ 3 h 1217"/>
                <a:gd name="T40" fmla="*/ 13 w 1080"/>
                <a:gd name="T41" fmla="*/ 4 h 1217"/>
                <a:gd name="T42" fmla="*/ 14 w 1080"/>
                <a:gd name="T43" fmla="*/ 5 h 1217"/>
                <a:gd name="T44" fmla="*/ 14 w 1080"/>
                <a:gd name="T45" fmla="*/ 6 h 1217"/>
                <a:gd name="T46" fmla="*/ 11 w 1080"/>
                <a:gd name="T47" fmla="*/ 6 h 1217"/>
                <a:gd name="T48" fmla="*/ 10 w 1080"/>
                <a:gd name="T49" fmla="*/ 6 h 1217"/>
                <a:gd name="T50" fmla="*/ 9 w 1080"/>
                <a:gd name="T51" fmla="*/ 6 h 1217"/>
                <a:gd name="T52" fmla="*/ 9 w 1080"/>
                <a:gd name="T53" fmla="*/ 6 h 1217"/>
                <a:gd name="T54" fmla="*/ 8 w 1080"/>
                <a:gd name="T55" fmla="*/ 7 h 1217"/>
                <a:gd name="T56" fmla="*/ 7 w 1080"/>
                <a:gd name="T57" fmla="*/ 7 h 1217"/>
                <a:gd name="T58" fmla="*/ 7 w 1080"/>
                <a:gd name="T59" fmla="*/ 7 h 1217"/>
                <a:gd name="T60" fmla="*/ 6 w 1080"/>
                <a:gd name="T61" fmla="*/ 7 h 1217"/>
                <a:gd name="T62" fmla="*/ 6 w 1080"/>
                <a:gd name="T63" fmla="*/ 8 h 1217"/>
                <a:gd name="T64" fmla="*/ 6 w 1080"/>
                <a:gd name="T65" fmla="*/ 8 h 1217"/>
                <a:gd name="T66" fmla="*/ 6 w 1080"/>
                <a:gd name="T67" fmla="*/ 8 h 1217"/>
                <a:gd name="T68" fmla="*/ 6 w 1080"/>
                <a:gd name="T69" fmla="*/ 8 h 1217"/>
                <a:gd name="T70" fmla="*/ 7 w 1080"/>
                <a:gd name="T71" fmla="*/ 8 h 1217"/>
                <a:gd name="T72" fmla="*/ 7 w 1080"/>
                <a:gd name="T73" fmla="*/ 8 h 1217"/>
                <a:gd name="T74" fmla="*/ 7 w 1080"/>
                <a:gd name="T75" fmla="*/ 8 h 1217"/>
                <a:gd name="T76" fmla="*/ 8 w 1080"/>
                <a:gd name="T77" fmla="*/ 8 h 1217"/>
                <a:gd name="T78" fmla="*/ 8 w 1080"/>
                <a:gd name="T79" fmla="*/ 8 h 1217"/>
                <a:gd name="T80" fmla="*/ 8 w 1080"/>
                <a:gd name="T81" fmla="*/ 8 h 1217"/>
                <a:gd name="T82" fmla="*/ 9 w 1080"/>
                <a:gd name="T83" fmla="*/ 7 h 1217"/>
                <a:gd name="T84" fmla="*/ 9 w 1080"/>
                <a:gd name="T85" fmla="*/ 7 h 1217"/>
                <a:gd name="T86" fmla="*/ 10 w 1080"/>
                <a:gd name="T87" fmla="*/ 7 h 1217"/>
                <a:gd name="T88" fmla="*/ 10 w 1080"/>
                <a:gd name="T89" fmla="*/ 7 h 1217"/>
                <a:gd name="T90" fmla="*/ 11 w 1080"/>
                <a:gd name="T91" fmla="*/ 7 h 1217"/>
                <a:gd name="T92" fmla="*/ 2 w 1080"/>
                <a:gd name="T93" fmla="*/ 9 h 1217"/>
                <a:gd name="T94" fmla="*/ 0 w 1080"/>
                <a:gd name="T95" fmla="*/ 7 h 1217"/>
                <a:gd name="T96" fmla="*/ 12 w 1080"/>
                <a:gd name="T97" fmla="*/ 10 h 1217"/>
                <a:gd name="T98" fmla="*/ 16 w 1080"/>
                <a:gd name="T99" fmla="*/ 7 h 1217"/>
                <a:gd name="T100" fmla="*/ 16 w 1080"/>
                <a:gd name="T101" fmla="*/ 6 h 1217"/>
                <a:gd name="T102" fmla="*/ 16 w 1080"/>
                <a:gd name="T103" fmla="*/ 5 h 1217"/>
                <a:gd name="T104" fmla="*/ 15 w 1080"/>
                <a:gd name="T105" fmla="*/ 5 h 1217"/>
                <a:gd name="T106" fmla="*/ 15 w 1080"/>
                <a:gd name="T107" fmla="*/ 4 h 1217"/>
                <a:gd name="T108" fmla="*/ 15 w 1080"/>
                <a:gd name="T109" fmla="*/ 4 h 1217"/>
                <a:gd name="T110" fmla="*/ 14 w 1080"/>
                <a:gd name="T111" fmla="*/ 3 h 1217"/>
                <a:gd name="T112" fmla="*/ 13 w 1080"/>
                <a:gd name="T113" fmla="*/ 3 h 1217"/>
                <a:gd name="T114" fmla="*/ 13 w 1080"/>
                <a:gd name="T115" fmla="*/ 2 h 12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80" h="1217">
                  <a:moveTo>
                    <a:pt x="861" y="221"/>
                  </a:moveTo>
                  <a:lnTo>
                    <a:pt x="834" y="195"/>
                  </a:lnTo>
                  <a:lnTo>
                    <a:pt x="806" y="170"/>
                  </a:lnTo>
                  <a:lnTo>
                    <a:pt x="777" y="147"/>
                  </a:lnTo>
                  <a:lnTo>
                    <a:pt x="746" y="126"/>
                  </a:lnTo>
                  <a:lnTo>
                    <a:pt x="715" y="107"/>
                  </a:lnTo>
                  <a:lnTo>
                    <a:pt x="683" y="88"/>
                  </a:lnTo>
                  <a:lnTo>
                    <a:pt x="650" y="73"/>
                  </a:lnTo>
                  <a:lnTo>
                    <a:pt x="617" y="57"/>
                  </a:lnTo>
                  <a:lnTo>
                    <a:pt x="583" y="44"/>
                  </a:lnTo>
                  <a:lnTo>
                    <a:pt x="549" y="32"/>
                  </a:lnTo>
                  <a:lnTo>
                    <a:pt x="513" y="22"/>
                  </a:lnTo>
                  <a:lnTo>
                    <a:pt x="478" y="15"/>
                  </a:lnTo>
                  <a:lnTo>
                    <a:pt x="441" y="9"/>
                  </a:lnTo>
                  <a:lnTo>
                    <a:pt x="404" y="4"/>
                  </a:lnTo>
                  <a:lnTo>
                    <a:pt x="368" y="2"/>
                  </a:lnTo>
                  <a:lnTo>
                    <a:pt x="330" y="0"/>
                  </a:lnTo>
                  <a:lnTo>
                    <a:pt x="0" y="0"/>
                  </a:lnTo>
                  <a:lnTo>
                    <a:pt x="0" y="775"/>
                  </a:lnTo>
                  <a:lnTo>
                    <a:pt x="119" y="775"/>
                  </a:lnTo>
                  <a:lnTo>
                    <a:pt x="119" y="120"/>
                  </a:lnTo>
                  <a:lnTo>
                    <a:pt x="330" y="120"/>
                  </a:lnTo>
                  <a:lnTo>
                    <a:pt x="361" y="122"/>
                  </a:lnTo>
                  <a:lnTo>
                    <a:pt x="392" y="123"/>
                  </a:lnTo>
                  <a:lnTo>
                    <a:pt x="423" y="128"/>
                  </a:lnTo>
                  <a:lnTo>
                    <a:pt x="453" y="133"/>
                  </a:lnTo>
                  <a:lnTo>
                    <a:pt x="484" y="139"/>
                  </a:lnTo>
                  <a:lnTo>
                    <a:pt x="513" y="147"/>
                  </a:lnTo>
                  <a:lnTo>
                    <a:pt x="543" y="157"/>
                  </a:lnTo>
                  <a:lnTo>
                    <a:pt x="571" y="168"/>
                  </a:lnTo>
                  <a:lnTo>
                    <a:pt x="599" y="180"/>
                  </a:lnTo>
                  <a:lnTo>
                    <a:pt x="626" y="194"/>
                  </a:lnTo>
                  <a:lnTo>
                    <a:pt x="653" y="210"/>
                  </a:lnTo>
                  <a:lnTo>
                    <a:pt x="679" y="226"/>
                  </a:lnTo>
                  <a:lnTo>
                    <a:pt x="704" y="244"/>
                  </a:lnTo>
                  <a:lnTo>
                    <a:pt x="729" y="262"/>
                  </a:lnTo>
                  <a:lnTo>
                    <a:pt x="752" y="283"/>
                  </a:lnTo>
                  <a:lnTo>
                    <a:pt x="775" y="305"/>
                  </a:lnTo>
                  <a:lnTo>
                    <a:pt x="813" y="346"/>
                  </a:lnTo>
                  <a:lnTo>
                    <a:pt x="846" y="390"/>
                  </a:lnTo>
                  <a:lnTo>
                    <a:pt x="876" y="435"/>
                  </a:lnTo>
                  <a:lnTo>
                    <a:pt x="901" y="483"/>
                  </a:lnTo>
                  <a:lnTo>
                    <a:pt x="922" y="533"/>
                  </a:lnTo>
                  <a:lnTo>
                    <a:pt x="938" y="584"/>
                  </a:lnTo>
                  <a:lnTo>
                    <a:pt x="950" y="637"/>
                  </a:lnTo>
                  <a:lnTo>
                    <a:pt x="958" y="691"/>
                  </a:lnTo>
                  <a:lnTo>
                    <a:pt x="739" y="691"/>
                  </a:lnTo>
                  <a:lnTo>
                    <a:pt x="739" y="773"/>
                  </a:lnTo>
                  <a:lnTo>
                    <a:pt x="714" y="771"/>
                  </a:lnTo>
                  <a:lnTo>
                    <a:pt x="691" y="773"/>
                  </a:lnTo>
                  <a:lnTo>
                    <a:pt x="666" y="775"/>
                  </a:lnTo>
                  <a:lnTo>
                    <a:pt x="643" y="779"/>
                  </a:lnTo>
                  <a:lnTo>
                    <a:pt x="620" y="784"/>
                  </a:lnTo>
                  <a:lnTo>
                    <a:pt x="597" y="791"/>
                  </a:lnTo>
                  <a:lnTo>
                    <a:pt x="575" y="798"/>
                  </a:lnTo>
                  <a:lnTo>
                    <a:pt x="552" y="808"/>
                  </a:lnTo>
                  <a:lnTo>
                    <a:pt x="532" y="819"/>
                  </a:lnTo>
                  <a:lnTo>
                    <a:pt x="511" y="831"/>
                  </a:lnTo>
                  <a:lnTo>
                    <a:pt x="491" y="845"/>
                  </a:lnTo>
                  <a:lnTo>
                    <a:pt x="473" y="860"/>
                  </a:lnTo>
                  <a:lnTo>
                    <a:pt x="455" y="876"/>
                  </a:lnTo>
                  <a:lnTo>
                    <a:pt x="437" y="893"/>
                  </a:lnTo>
                  <a:lnTo>
                    <a:pt x="421" y="911"/>
                  </a:lnTo>
                  <a:lnTo>
                    <a:pt x="407" y="931"/>
                  </a:lnTo>
                  <a:lnTo>
                    <a:pt x="397" y="953"/>
                  </a:lnTo>
                  <a:lnTo>
                    <a:pt x="397" y="976"/>
                  </a:lnTo>
                  <a:lnTo>
                    <a:pt x="406" y="997"/>
                  </a:lnTo>
                  <a:lnTo>
                    <a:pt x="421" y="1014"/>
                  </a:lnTo>
                  <a:lnTo>
                    <a:pt x="432" y="1020"/>
                  </a:lnTo>
                  <a:lnTo>
                    <a:pt x="443" y="1024"/>
                  </a:lnTo>
                  <a:lnTo>
                    <a:pt x="455" y="1025"/>
                  </a:lnTo>
                  <a:lnTo>
                    <a:pt x="467" y="1025"/>
                  </a:lnTo>
                  <a:lnTo>
                    <a:pt x="478" y="1021"/>
                  </a:lnTo>
                  <a:lnTo>
                    <a:pt x="488" y="1016"/>
                  </a:lnTo>
                  <a:lnTo>
                    <a:pt x="497" y="1009"/>
                  </a:lnTo>
                  <a:lnTo>
                    <a:pt x="505" y="1000"/>
                  </a:lnTo>
                  <a:lnTo>
                    <a:pt x="516" y="987"/>
                  </a:lnTo>
                  <a:lnTo>
                    <a:pt x="527" y="973"/>
                  </a:lnTo>
                  <a:lnTo>
                    <a:pt x="539" y="961"/>
                  </a:lnTo>
                  <a:lnTo>
                    <a:pt x="551" y="950"/>
                  </a:lnTo>
                  <a:lnTo>
                    <a:pt x="565" y="940"/>
                  </a:lnTo>
                  <a:lnTo>
                    <a:pt x="578" y="931"/>
                  </a:lnTo>
                  <a:lnTo>
                    <a:pt x="593" y="923"/>
                  </a:lnTo>
                  <a:lnTo>
                    <a:pt x="608" y="916"/>
                  </a:lnTo>
                  <a:lnTo>
                    <a:pt x="622" y="909"/>
                  </a:lnTo>
                  <a:lnTo>
                    <a:pt x="638" y="904"/>
                  </a:lnTo>
                  <a:lnTo>
                    <a:pt x="654" y="900"/>
                  </a:lnTo>
                  <a:lnTo>
                    <a:pt x="671" y="896"/>
                  </a:lnTo>
                  <a:lnTo>
                    <a:pt x="687" y="894"/>
                  </a:lnTo>
                  <a:lnTo>
                    <a:pt x="704" y="893"/>
                  </a:lnTo>
                  <a:lnTo>
                    <a:pt x="721" y="893"/>
                  </a:lnTo>
                  <a:lnTo>
                    <a:pt x="739" y="894"/>
                  </a:lnTo>
                  <a:lnTo>
                    <a:pt x="739" y="1097"/>
                  </a:lnTo>
                  <a:lnTo>
                    <a:pt x="119" y="1097"/>
                  </a:lnTo>
                  <a:lnTo>
                    <a:pt x="119" y="818"/>
                  </a:lnTo>
                  <a:lnTo>
                    <a:pt x="0" y="852"/>
                  </a:lnTo>
                  <a:lnTo>
                    <a:pt x="0" y="1217"/>
                  </a:lnTo>
                  <a:lnTo>
                    <a:pt x="859" y="1217"/>
                  </a:lnTo>
                  <a:lnTo>
                    <a:pt x="859" y="811"/>
                  </a:lnTo>
                  <a:lnTo>
                    <a:pt x="1080" y="811"/>
                  </a:lnTo>
                  <a:lnTo>
                    <a:pt x="1080" y="751"/>
                  </a:lnTo>
                  <a:lnTo>
                    <a:pt x="1079" y="713"/>
                  </a:lnTo>
                  <a:lnTo>
                    <a:pt x="1077" y="676"/>
                  </a:lnTo>
                  <a:lnTo>
                    <a:pt x="1072" y="639"/>
                  </a:lnTo>
                  <a:lnTo>
                    <a:pt x="1066" y="603"/>
                  </a:lnTo>
                  <a:lnTo>
                    <a:pt x="1058" y="567"/>
                  </a:lnTo>
                  <a:lnTo>
                    <a:pt x="1048" y="532"/>
                  </a:lnTo>
                  <a:lnTo>
                    <a:pt x="1036" y="497"/>
                  </a:lnTo>
                  <a:lnTo>
                    <a:pt x="1024" y="463"/>
                  </a:lnTo>
                  <a:lnTo>
                    <a:pt x="1009" y="430"/>
                  </a:lnTo>
                  <a:lnTo>
                    <a:pt x="992" y="397"/>
                  </a:lnTo>
                  <a:lnTo>
                    <a:pt x="974" y="365"/>
                  </a:lnTo>
                  <a:lnTo>
                    <a:pt x="954" y="334"/>
                  </a:lnTo>
                  <a:lnTo>
                    <a:pt x="933" y="305"/>
                  </a:lnTo>
                  <a:lnTo>
                    <a:pt x="911" y="276"/>
                  </a:lnTo>
                  <a:lnTo>
                    <a:pt x="887" y="248"/>
                  </a:lnTo>
                  <a:lnTo>
                    <a:pt x="861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6" name="Freeform 63"/>
            <p:cNvSpPr>
              <a:spLocks/>
            </p:cNvSpPr>
            <p:nvPr/>
          </p:nvSpPr>
          <p:spPr bwMode="auto">
            <a:xfrm>
              <a:off x="2911" y="2498"/>
              <a:ext cx="128" cy="106"/>
            </a:xfrm>
            <a:custGeom>
              <a:avLst/>
              <a:gdLst>
                <a:gd name="T0" fmla="*/ 4 w 524"/>
                <a:gd name="T1" fmla="*/ 4 h 524"/>
                <a:gd name="T2" fmla="*/ 5 w 524"/>
                <a:gd name="T3" fmla="*/ 4 h 524"/>
                <a:gd name="T4" fmla="*/ 6 w 524"/>
                <a:gd name="T5" fmla="*/ 4 h 524"/>
                <a:gd name="T6" fmla="*/ 6 w 524"/>
                <a:gd name="T7" fmla="*/ 4 h 524"/>
                <a:gd name="T8" fmla="*/ 7 w 524"/>
                <a:gd name="T9" fmla="*/ 4 h 524"/>
                <a:gd name="T10" fmla="*/ 7 w 524"/>
                <a:gd name="T11" fmla="*/ 3 h 524"/>
                <a:gd name="T12" fmla="*/ 8 w 524"/>
                <a:gd name="T13" fmla="*/ 3 h 524"/>
                <a:gd name="T14" fmla="*/ 8 w 524"/>
                <a:gd name="T15" fmla="*/ 2 h 524"/>
                <a:gd name="T16" fmla="*/ 8 w 524"/>
                <a:gd name="T17" fmla="*/ 2 h 524"/>
                <a:gd name="T18" fmla="*/ 8 w 524"/>
                <a:gd name="T19" fmla="*/ 2 h 524"/>
                <a:gd name="T20" fmla="*/ 7 w 524"/>
                <a:gd name="T21" fmla="*/ 1 h 524"/>
                <a:gd name="T22" fmla="*/ 7 w 524"/>
                <a:gd name="T23" fmla="*/ 1 h 524"/>
                <a:gd name="T24" fmla="*/ 6 w 524"/>
                <a:gd name="T25" fmla="*/ 0 h 524"/>
                <a:gd name="T26" fmla="*/ 6 w 524"/>
                <a:gd name="T27" fmla="*/ 0 h 524"/>
                <a:gd name="T28" fmla="*/ 5 w 524"/>
                <a:gd name="T29" fmla="*/ 0 h 524"/>
                <a:gd name="T30" fmla="*/ 4 w 524"/>
                <a:gd name="T31" fmla="*/ 0 h 524"/>
                <a:gd name="T32" fmla="*/ 3 w 524"/>
                <a:gd name="T33" fmla="*/ 0 h 524"/>
                <a:gd name="T34" fmla="*/ 3 w 524"/>
                <a:gd name="T35" fmla="*/ 0 h 524"/>
                <a:gd name="T36" fmla="*/ 2 w 524"/>
                <a:gd name="T37" fmla="*/ 0 h 524"/>
                <a:gd name="T38" fmla="*/ 1 w 524"/>
                <a:gd name="T39" fmla="*/ 0 h 524"/>
                <a:gd name="T40" fmla="*/ 1 w 524"/>
                <a:gd name="T41" fmla="*/ 1 h 524"/>
                <a:gd name="T42" fmla="*/ 0 w 524"/>
                <a:gd name="T43" fmla="*/ 1 h 524"/>
                <a:gd name="T44" fmla="*/ 0 w 524"/>
                <a:gd name="T45" fmla="*/ 1 h 524"/>
                <a:gd name="T46" fmla="*/ 0 w 524"/>
                <a:gd name="T47" fmla="*/ 2 h 524"/>
                <a:gd name="T48" fmla="*/ 0 w 524"/>
                <a:gd name="T49" fmla="*/ 2 h 524"/>
                <a:gd name="T50" fmla="*/ 0 w 524"/>
                <a:gd name="T51" fmla="*/ 3 h 524"/>
                <a:gd name="T52" fmla="*/ 0 w 524"/>
                <a:gd name="T53" fmla="*/ 3 h 524"/>
                <a:gd name="T54" fmla="*/ 1 w 524"/>
                <a:gd name="T55" fmla="*/ 4 h 524"/>
                <a:gd name="T56" fmla="*/ 1 w 524"/>
                <a:gd name="T57" fmla="*/ 4 h 524"/>
                <a:gd name="T58" fmla="*/ 2 w 524"/>
                <a:gd name="T59" fmla="*/ 4 h 524"/>
                <a:gd name="T60" fmla="*/ 3 w 524"/>
                <a:gd name="T61" fmla="*/ 4 h 524"/>
                <a:gd name="T62" fmla="*/ 3 w 524"/>
                <a:gd name="T63" fmla="*/ 4 h 5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4" h="524">
                  <a:moveTo>
                    <a:pt x="262" y="524"/>
                  </a:moveTo>
                  <a:lnTo>
                    <a:pt x="289" y="523"/>
                  </a:lnTo>
                  <a:lnTo>
                    <a:pt x="313" y="519"/>
                  </a:lnTo>
                  <a:lnTo>
                    <a:pt x="339" y="513"/>
                  </a:lnTo>
                  <a:lnTo>
                    <a:pt x="362" y="505"/>
                  </a:lnTo>
                  <a:lnTo>
                    <a:pt x="386" y="494"/>
                  </a:lnTo>
                  <a:lnTo>
                    <a:pt x="408" y="480"/>
                  </a:lnTo>
                  <a:lnTo>
                    <a:pt x="428" y="464"/>
                  </a:lnTo>
                  <a:lnTo>
                    <a:pt x="448" y="447"/>
                  </a:lnTo>
                  <a:lnTo>
                    <a:pt x="465" y="428"/>
                  </a:lnTo>
                  <a:lnTo>
                    <a:pt x="481" y="408"/>
                  </a:lnTo>
                  <a:lnTo>
                    <a:pt x="493" y="386"/>
                  </a:lnTo>
                  <a:lnTo>
                    <a:pt x="504" y="363"/>
                  </a:lnTo>
                  <a:lnTo>
                    <a:pt x="513" y="338"/>
                  </a:lnTo>
                  <a:lnTo>
                    <a:pt x="519" y="314"/>
                  </a:lnTo>
                  <a:lnTo>
                    <a:pt x="523" y="288"/>
                  </a:lnTo>
                  <a:lnTo>
                    <a:pt x="524" y="262"/>
                  </a:lnTo>
                  <a:lnTo>
                    <a:pt x="523" y="237"/>
                  </a:lnTo>
                  <a:lnTo>
                    <a:pt x="519" y="211"/>
                  </a:lnTo>
                  <a:lnTo>
                    <a:pt x="513" y="186"/>
                  </a:lnTo>
                  <a:lnTo>
                    <a:pt x="504" y="162"/>
                  </a:lnTo>
                  <a:lnTo>
                    <a:pt x="493" y="139"/>
                  </a:lnTo>
                  <a:lnTo>
                    <a:pt x="481" y="117"/>
                  </a:lnTo>
                  <a:lnTo>
                    <a:pt x="465" y="97"/>
                  </a:lnTo>
                  <a:lnTo>
                    <a:pt x="448" y="77"/>
                  </a:lnTo>
                  <a:lnTo>
                    <a:pt x="428" y="60"/>
                  </a:lnTo>
                  <a:lnTo>
                    <a:pt x="408" y="44"/>
                  </a:lnTo>
                  <a:lnTo>
                    <a:pt x="386" y="31"/>
                  </a:lnTo>
                  <a:lnTo>
                    <a:pt x="362" y="20"/>
                  </a:lnTo>
                  <a:lnTo>
                    <a:pt x="339" y="11"/>
                  </a:lnTo>
                  <a:lnTo>
                    <a:pt x="313" y="5"/>
                  </a:lnTo>
                  <a:lnTo>
                    <a:pt x="289" y="2"/>
                  </a:lnTo>
                  <a:lnTo>
                    <a:pt x="262" y="0"/>
                  </a:lnTo>
                  <a:lnTo>
                    <a:pt x="235" y="2"/>
                  </a:lnTo>
                  <a:lnTo>
                    <a:pt x="209" y="5"/>
                  </a:lnTo>
                  <a:lnTo>
                    <a:pt x="184" y="13"/>
                  </a:lnTo>
                  <a:lnTo>
                    <a:pt x="160" y="21"/>
                  </a:lnTo>
                  <a:lnTo>
                    <a:pt x="137" y="32"/>
                  </a:lnTo>
                  <a:lnTo>
                    <a:pt x="115" y="46"/>
                  </a:lnTo>
                  <a:lnTo>
                    <a:pt x="95" y="60"/>
                  </a:lnTo>
                  <a:lnTo>
                    <a:pt x="77" y="77"/>
                  </a:lnTo>
                  <a:lnTo>
                    <a:pt x="60" y="96"/>
                  </a:lnTo>
                  <a:lnTo>
                    <a:pt x="45" y="115"/>
                  </a:lnTo>
                  <a:lnTo>
                    <a:pt x="32" y="137"/>
                  </a:lnTo>
                  <a:lnTo>
                    <a:pt x="21" y="161"/>
                  </a:lnTo>
                  <a:lnTo>
                    <a:pt x="12" y="184"/>
                  </a:lnTo>
                  <a:lnTo>
                    <a:pt x="5" y="210"/>
                  </a:lnTo>
                  <a:lnTo>
                    <a:pt x="1" y="235"/>
                  </a:lnTo>
                  <a:lnTo>
                    <a:pt x="0" y="262"/>
                  </a:lnTo>
                  <a:lnTo>
                    <a:pt x="1" y="288"/>
                  </a:lnTo>
                  <a:lnTo>
                    <a:pt x="5" y="314"/>
                  </a:lnTo>
                  <a:lnTo>
                    <a:pt x="11" y="338"/>
                  </a:lnTo>
                  <a:lnTo>
                    <a:pt x="21" y="363"/>
                  </a:lnTo>
                  <a:lnTo>
                    <a:pt x="31" y="386"/>
                  </a:lnTo>
                  <a:lnTo>
                    <a:pt x="44" y="408"/>
                  </a:lnTo>
                  <a:lnTo>
                    <a:pt x="60" y="428"/>
                  </a:lnTo>
                  <a:lnTo>
                    <a:pt x="77" y="447"/>
                  </a:lnTo>
                  <a:lnTo>
                    <a:pt x="97" y="464"/>
                  </a:lnTo>
                  <a:lnTo>
                    <a:pt x="116" y="480"/>
                  </a:lnTo>
                  <a:lnTo>
                    <a:pt x="138" y="494"/>
                  </a:lnTo>
                  <a:lnTo>
                    <a:pt x="162" y="505"/>
                  </a:lnTo>
                  <a:lnTo>
                    <a:pt x="186" y="513"/>
                  </a:lnTo>
                  <a:lnTo>
                    <a:pt x="211" y="519"/>
                  </a:lnTo>
                  <a:lnTo>
                    <a:pt x="236" y="523"/>
                  </a:lnTo>
                  <a:lnTo>
                    <a:pt x="262" y="5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7" name="Freeform 64"/>
            <p:cNvSpPr>
              <a:spLocks/>
            </p:cNvSpPr>
            <p:nvPr/>
          </p:nvSpPr>
          <p:spPr bwMode="auto">
            <a:xfrm>
              <a:off x="2944" y="2525"/>
              <a:ext cx="62" cy="52"/>
            </a:xfrm>
            <a:custGeom>
              <a:avLst/>
              <a:gdLst>
                <a:gd name="T0" fmla="*/ 0 w 253"/>
                <a:gd name="T1" fmla="*/ 1 h 255"/>
                <a:gd name="T2" fmla="*/ 0 w 253"/>
                <a:gd name="T3" fmla="*/ 1 h 255"/>
                <a:gd name="T4" fmla="*/ 0 w 253"/>
                <a:gd name="T5" fmla="*/ 1 h 255"/>
                <a:gd name="T6" fmla="*/ 0 w 253"/>
                <a:gd name="T7" fmla="*/ 1 h 255"/>
                <a:gd name="T8" fmla="*/ 0 w 253"/>
                <a:gd name="T9" fmla="*/ 1 h 255"/>
                <a:gd name="T10" fmla="*/ 0 w 253"/>
                <a:gd name="T11" fmla="*/ 1 h 255"/>
                <a:gd name="T12" fmla="*/ 0 w 253"/>
                <a:gd name="T13" fmla="*/ 0 h 255"/>
                <a:gd name="T14" fmla="*/ 0 w 253"/>
                <a:gd name="T15" fmla="*/ 0 h 255"/>
                <a:gd name="T16" fmla="*/ 0 w 253"/>
                <a:gd name="T17" fmla="*/ 0 h 255"/>
                <a:gd name="T18" fmla="*/ 1 w 253"/>
                <a:gd name="T19" fmla="*/ 0 h 255"/>
                <a:gd name="T20" fmla="*/ 1 w 253"/>
                <a:gd name="T21" fmla="*/ 0 h 255"/>
                <a:gd name="T22" fmla="*/ 1 w 253"/>
                <a:gd name="T23" fmla="*/ 0 h 255"/>
                <a:gd name="T24" fmla="*/ 1 w 253"/>
                <a:gd name="T25" fmla="*/ 0 h 255"/>
                <a:gd name="T26" fmla="*/ 1 w 253"/>
                <a:gd name="T27" fmla="*/ 0 h 255"/>
                <a:gd name="T28" fmla="*/ 1 w 253"/>
                <a:gd name="T29" fmla="*/ 0 h 255"/>
                <a:gd name="T30" fmla="*/ 2 w 253"/>
                <a:gd name="T31" fmla="*/ 0 h 255"/>
                <a:gd name="T32" fmla="*/ 2 w 253"/>
                <a:gd name="T33" fmla="*/ 0 h 255"/>
                <a:gd name="T34" fmla="*/ 2 w 253"/>
                <a:gd name="T35" fmla="*/ 0 h 255"/>
                <a:gd name="T36" fmla="*/ 2 w 253"/>
                <a:gd name="T37" fmla="*/ 0 h 255"/>
                <a:gd name="T38" fmla="*/ 2 w 253"/>
                <a:gd name="T39" fmla="*/ 0 h 255"/>
                <a:gd name="T40" fmla="*/ 3 w 253"/>
                <a:gd name="T41" fmla="*/ 0 h 255"/>
                <a:gd name="T42" fmla="*/ 3 w 253"/>
                <a:gd name="T43" fmla="*/ 0 h 255"/>
                <a:gd name="T44" fmla="*/ 3 w 253"/>
                <a:gd name="T45" fmla="*/ 0 h 255"/>
                <a:gd name="T46" fmla="*/ 3 w 253"/>
                <a:gd name="T47" fmla="*/ 0 h 255"/>
                <a:gd name="T48" fmla="*/ 3 w 253"/>
                <a:gd name="T49" fmla="*/ 0 h 255"/>
                <a:gd name="T50" fmla="*/ 3 w 253"/>
                <a:gd name="T51" fmla="*/ 0 h 255"/>
                <a:gd name="T52" fmla="*/ 3 w 253"/>
                <a:gd name="T53" fmla="*/ 0 h 255"/>
                <a:gd name="T54" fmla="*/ 3 w 253"/>
                <a:gd name="T55" fmla="*/ 1 h 255"/>
                <a:gd name="T56" fmla="*/ 4 w 253"/>
                <a:gd name="T57" fmla="*/ 1 h 255"/>
                <a:gd name="T58" fmla="*/ 4 w 253"/>
                <a:gd name="T59" fmla="*/ 1 h 255"/>
                <a:gd name="T60" fmla="*/ 4 w 253"/>
                <a:gd name="T61" fmla="*/ 1 h 255"/>
                <a:gd name="T62" fmla="*/ 4 w 253"/>
                <a:gd name="T63" fmla="*/ 1 h 255"/>
                <a:gd name="T64" fmla="*/ 4 w 253"/>
                <a:gd name="T65" fmla="*/ 1 h 255"/>
                <a:gd name="T66" fmla="*/ 4 w 253"/>
                <a:gd name="T67" fmla="*/ 1 h 255"/>
                <a:gd name="T68" fmla="*/ 4 w 253"/>
                <a:gd name="T69" fmla="*/ 1 h 255"/>
                <a:gd name="T70" fmla="*/ 3 w 253"/>
                <a:gd name="T71" fmla="*/ 2 h 255"/>
                <a:gd name="T72" fmla="*/ 3 w 253"/>
                <a:gd name="T73" fmla="*/ 2 h 255"/>
                <a:gd name="T74" fmla="*/ 3 w 253"/>
                <a:gd name="T75" fmla="*/ 2 h 255"/>
                <a:gd name="T76" fmla="*/ 3 w 253"/>
                <a:gd name="T77" fmla="*/ 2 h 255"/>
                <a:gd name="T78" fmla="*/ 2 w 253"/>
                <a:gd name="T79" fmla="*/ 2 h 255"/>
                <a:gd name="T80" fmla="*/ 2 w 253"/>
                <a:gd name="T81" fmla="*/ 2 h 255"/>
                <a:gd name="T82" fmla="*/ 2 w 253"/>
                <a:gd name="T83" fmla="*/ 2 h 255"/>
                <a:gd name="T84" fmla="*/ 1 w 253"/>
                <a:gd name="T85" fmla="*/ 2 h 255"/>
                <a:gd name="T86" fmla="*/ 1 w 253"/>
                <a:gd name="T87" fmla="*/ 2 h 255"/>
                <a:gd name="T88" fmla="*/ 1 w 253"/>
                <a:gd name="T89" fmla="*/ 2 h 255"/>
                <a:gd name="T90" fmla="*/ 1 w 253"/>
                <a:gd name="T91" fmla="*/ 2 h 255"/>
                <a:gd name="T92" fmla="*/ 1 w 253"/>
                <a:gd name="T93" fmla="*/ 2 h 255"/>
                <a:gd name="T94" fmla="*/ 1 w 253"/>
                <a:gd name="T95" fmla="*/ 2 h 255"/>
                <a:gd name="T96" fmla="*/ 0 w 253"/>
                <a:gd name="T97" fmla="*/ 2 h 255"/>
                <a:gd name="T98" fmla="*/ 0 w 253"/>
                <a:gd name="T99" fmla="*/ 2 h 255"/>
                <a:gd name="T100" fmla="*/ 0 w 253"/>
                <a:gd name="T101" fmla="*/ 2 h 255"/>
                <a:gd name="T102" fmla="*/ 0 w 253"/>
                <a:gd name="T103" fmla="*/ 2 h 255"/>
                <a:gd name="T104" fmla="*/ 0 w 253"/>
                <a:gd name="T105" fmla="*/ 1 h 255"/>
                <a:gd name="T106" fmla="*/ 0 w 253"/>
                <a:gd name="T107" fmla="*/ 1 h 255"/>
                <a:gd name="T108" fmla="*/ 0 w 253"/>
                <a:gd name="T109" fmla="*/ 1 h 255"/>
                <a:gd name="T110" fmla="*/ 0 w 253"/>
                <a:gd name="T111" fmla="*/ 1 h 255"/>
                <a:gd name="T112" fmla="*/ 0 w 253"/>
                <a:gd name="T113" fmla="*/ 1 h 2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3" h="255">
                  <a:moveTo>
                    <a:pt x="0" y="127"/>
                  </a:moveTo>
                  <a:lnTo>
                    <a:pt x="0" y="115"/>
                  </a:lnTo>
                  <a:lnTo>
                    <a:pt x="2" y="102"/>
                  </a:lnTo>
                  <a:lnTo>
                    <a:pt x="5" y="91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1" y="56"/>
                  </a:lnTo>
                  <a:lnTo>
                    <a:pt x="28" y="47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1" y="2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52" y="2"/>
                  </a:lnTo>
                  <a:lnTo>
                    <a:pt x="163" y="6"/>
                  </a:lnTo>
                  <a:lnTo>
                    <a:pt x="175" y="10"/>
                  </a:lnTo>
                  <a:lnTo>
                    <a:pt x="186" y="15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7" y="38"/>
                  </a:lnTo>
                  <a:lnTo>
                    <a:pt x="225" y="47"/>
                  </a:lnTo>
                  <a:lnTo>
                    <a:pt x="232" y="56"/>
                  </a:lnTo>
                  <a:lnTo>
                    <a:pt x="239" y="67"/>
                  </a:lnTo>
                  <a:lnTo>
                    <a:pt x="244" y="78"/>
                  </a:lnTo>
                  <a:lnTo>
                    <a:pt x="248" y="91"/>
                  </a:lnTo>
                  <a:lnTo>
                    <a:pt x="251" y="102"/>
                  </a:lnTo>
                  <a:lnTo>
                    <a:pt x="252" y="115"/>
                  </a:lnTo>
                  <a:lnTo>
                    <a:pt x="253" y="127"/>
                  </a:lnTo>
                  <a:lnTo>
                    <a:pt x="251" y="153"/>
                  </a:lnTo>
                  <a:lnTo>
                    <a:pt x="244" y="176"/>
                  </a:lnTo>
                  <a:lnTo>
                    <a:pt x="231" y="198"/>
                  </a:lnTo>
                  <a:lnTo>
                    <a:pt x="217" y="217"/>
                  </a:lnTo>
                  <a:lnTo>
                    <a:pt x="197" y="233"/>
                  </a:lnTo>
                  <a:lnTo>
                    <a:pt x="176" y="245"/>
                  </a:lnTo>
                  <a:lnTo>
                    <a:pt x="152" y="252"/>
                  </a:lnTo>
                  <a:lnTo>
                    <a:pt x="126" y="255"/>
                  </a:lnTo>
                  <a:lnTo>
                    <a:pt x="114" y="253"/>
                  </a:lnTo>
                  <a:lnTo>
                    <a:pt x="101" y="252"/>
                  </a:lnTo>
                  <a:lnTo>
                    <a:pt x="89" y="248"/>
                  </a:lnTo>
                  <a:lnTo>
                    <a:pt x="78" y="245"/>
                  </a:lnTo>
                  <a:lnTo>
                    <a:pt x="67" y="240"/>
                  </a:lnTo>
                  <a:lnTo>
                    <a:pt x="56" y="233"/>
                  </a:lnTo>
                  <a:lnTo>
                    <a:pt x="46" y="225"/>
                  </a:lnTo>
                  <a:lnTo>
                    <a:pt x="37" y="217"/>
                  </a:lnTo>
                  <a:lnTo>
                    <a:pt x="28" y="208"/>
                  </a:lnTo>
                  <a:lnTo>
                    <a:pt x="21" y="198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5" y="164"/>
                  </a:lnTo>
                  <a:lnTo>
                    <a:pt x="2" y="153"/>
                  </a:lnTo>
                  <a:lnTo>
                    <a:pt x="0" y="14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8" name="Freeform 65"/>
            <p:cNvSpPr>
              <a:spLocks/>
            </p:cNvSpPr>
            <p:nvPr/>
          </p:nvSpPr>
          <p:spPr bwMode="auto">
            <a:xfrm>
              <a:off x="2810" y="2498"/>
              <a:ext cx="128" cy="106"/>
            </a:xfrm>
            <a:custGeom>
              <a:avLst/>
              <a:gdLst>
                <a:gd name="T0" fmla="*/ 4 w 524"/>
                <a:gd name="T1" fmla="*/ 4 h 524"/>
                <a:gd name="T2" fmla="*/ 5 w 524"/>
                <a:gd name="T3" fmla="*/ 4 h 524"/>
                <a:gd name="T4" fmla="*/ 6 w 524"/>
                <a:gd name="T5" fmla="*/ 4 h 524"/>
                <a:gd name="T6" fmla="*/ 6 w 524"/>
                <a:gd name="T7" fmla="*/ 4 h 524"/>
                <a:gd name="T8" fmla="*/ 7 w 524"/>
                <a:gd name="T9" fmla="*/ 4 h 524"/>
                <a:gd name="T10" fmla="*/ 7 w 524"/>
                <a:gd name="T11" fmla="*/ 3 h 524"/>
                <a:gd name="T12" fmla="*/ 8 w 524"/>
                <a:gd name="T13" fmla="*/ 3 h 524"/>
                <a:gd name="T14" fmla="*/ 8 w 524"/>
                <a:gd name="T15" fmla="*/ 2 h 524"/>
                <a:gd name="T16" fmla="*/ 8 w 524"/>
                <a:gd name="T17" fmla="*/ 2 h 524"/>
                <a:gd name="T18" fmla="*/ 8 w 524"/>
                <a:gd name="T19" fmla="*/ 2 h 524"/>
                <a:gd name="T20" fmla="*/ 7 w 524"/>
                <a:gd name="T21" fmla="*/ 1 h 524"/>
                <a:gd name="T22" fmla="*/ 7 w 524"/>
                <a:gd name="T23" fmla="*/ 1 h 524"/>
                <a:gd name="T24" fmla="*/ 6 w 524"/>
                <a:gd name="T25" fmla="*/ 0 h 524"/>
                <a:gd name="T26" fmla="*/ 6 w 524"/>
                <a:gd name="T27" fmla="*/ 0 h 524"/>
                <a:gd name="T28" fmla="*/ 5 w 524"/>
                <a:gd name="T29" fmla="*/ 0 h 524"/>
                <a:gd name="T30" fmla="*/ 4 w 524"/>
                <a:gd name="T31" fmla="*/ 0 h 524"/>
                <a:gd name="T32" fmla="*/ 3 w 524"/>
                <a:gd name="T33" fmla="*/ 0 h 524"/>
                <a:gd name="T34" fmla="*/ 3 w 524"/>
                <a:gd name="T35" fmla="*/ 0 h 524"/>
                <a:gd name="T36" fmla="*/ 2 w 524"/>
                <a:gd name="T37" fmla="*/ 0 h 524"/>
                <a:gd name="T38" fmla="*/ 1 w 524"/>
                <a:gd name="T39" fmla="*/ 0 h 524"/>
                <a:gd name="T40" fmla="*/ 1 w 524"/>
                <a:gd name="T41" fmla="*/ 1 h 524"/>
                <a:gd name="T42" fmla="*/ 0 w 524"/>
                <a:gd name="T43" fmla="*/ 1 h 524"/>
                <a:gd name="T44" fmla="*/ 0 w 524"/>
                <a:gd name="T45" fmla="*/ 1 h 524"/>
                <a:gd name="T46" fmla="*/ 0 w 524"/>
                <a:gd name="T47" fmla="*/ 2 h 524"/>
                <a:gd name="T48" fmla="*/ 0 w 524"/>
                <a:gd name="T49" fmla="*/ 2 h 524"/>
                <a:gd name="T50" fmla="*/ 0 w 524"/>
                <a:gd name="T51" fmla="*/ 3 h 524"/>
                <a:gd name="T52" fmla="*/ 0 w 524"/>
                <a:gd name="T53" fmla="*/ 3 h 524"/>
                <a:gd name="T54" fmla="*/ 1 w 524"/>
                <a:gd name="T55" fmla="*/ 4 h 524"/>
                <a:gd name="T56" fmla="*/ 1 w 524"/>
                <a:gd name="T57" fmla="*/ 4 h 524"/>
                <a:gd name="T58" fmla="*/ 2 w 524"/>
                <a:gd name="T59" fmla="*/ 4 h 524"/>
                <a:gd name="T60" fmla="*/ 3 w 524"/>
                <a:gd name="T61" fmla="*/ 4 h 524"/>
                <a:gd name="T62" fmla="*/ 3 w 524"/>
                <a:gd name="T63" fmla="*/ 4 h 5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4" h="524">
                  <a:moveTo>
                    <a:pt x="262" y="524"/>
                  </a:moveTo>
                  <a:lnTo>
                    <a:pt x="288" y="523"/>
                  </a:lnTo>
                  <a:lnTo>
                    <a:pt x="313" y="519"/>
                  </a:lnTo>
                  <a:lnTo>
                    <a:pt x="338" y="513"/>
                  </a:lnTo>
                  <a:lnTo>
                    <a:pt x="362" y="505"/>
                  </a:lnTo>
                  <a:lnTo>
                    <a:pt x="386" y="494"/>
                  </a:lnTo>
                  <a:lnTo>
                    <a:pt x="408" y="480"/>
                  </a:lnTo>
                  <a:lnTo>
                    <a:pt x="428" y="464"/>
                  </a:lnTo>
                  <a:lnTo>
                    <a:pt x="448" y="447"/>
                  </a:lnTo>
                  <a:lnTo>
                    <a:pt x="465" y="428"/>
                  </a:lnTo>
                  <a:lnTo>
                    <a:pt x="481" y="408"/>
                  </a:lnTo>
                  <a:lnTo>
                    <a:pt x="493" y="386"/>
                  </a:lnTo>
                  <a:lnTo>
                    <a:pt x="504" y="363"/>
                  </a:lnTo>
                  <a:lnTo>
                    <a:pt x="513" y="338"/>
                  </a:lnTo>
                  <a:lnTo>
                    <a:pt x="519" y="314"/>
                  </a:lnTo>
                  <a:lnTo>
                    <a:pt x="523" y="288"/>
                  </a:lnTo>
                  <a:lnTo>
                    <a:pt x="524" y="262"/>
                  </a:lnTo>
                  <a:lnTo>
                    <a:pt x="523" y="237"/>
                  </a:lnTo>
                  <a:lnTo>
                    <a:pt x="519" y="211"/>
                  </a:lnTo>
                  <a:lnTo>
                    <a:pt x="513" y="186"/>
                  </a:lnTo>
                  <a:lnTo>
                    <a:pt x="504" y="162"/>
                  </a:lnTo>
                  <a:lnTo>
                    <a:pt x="493" y="139"/>
                  </a:lnTo>
                  <a:lnTo>
                    <a:pt x="481" y="117"/>
                  </a:lnTo>
                  <a:lnTo>
                    <a:pt x="465" y="97"/>
                  </a:lnTo>
                  <a:lnTo>
                    <a:pt x="448" y="77"/>
                  </a:lnTo>
                  <a:lnTo>
                    <a:pt x="428" y="60"/>
                  </a:lnTo>
                  <a:lnTo>
                    <a:pt x="408" y="44"/>
                  </a:lnTo>
                  <a:lnTo>
                    <a:pt x="386" y="31"/>
                  </a:lnTo>
                  <a:lnTo>
                    <a:pt x="362" y="20"/>
                  </a:lnTo>
                  <a:lnTo>
                    <a:pt x="338" y="11"/>
                  </a:lnTo>
                  <a:lnTo>
                    <a:pt x="313" y="5"/>
                  </a:lnTo>
                  <a:lnTo>
                    <a:pt x="288" y="2"/>
                  </a:lnTo>
                  <a:lnTo>
                    <a:pt x="262" y="0"/>
                  </a:lnTo>
                  <a:lnTo>
                    <a:pt x="235" y="2"/>
                  </a:lnTo>
                  <a:lnTo>
                    <a:pt x="209" y="5"/>
                  </a:lnTo>
                  <a:lnTo>
                    <a:pt x="183" y="13"/>
                  </a:lnTo>
                  <a:lnTo>
                    <a:pt x="160" y="21"/>
                  </a:lnTo>
                  <a:lnTo>
                    <a:pt x="137" y="32"/>
                  </a:lnTo>
                  <a:lnTo>
                    <a:pt x="115" y="46"/>
                  </a:lnTo>
                  <a:lnTo>
                    <a:pt x="95" y="60"/>
                  </a:lnTo>
                  <a:lnTo>
                    <a:pt x="77" y="77"/>
                  </a:lnTo>
                  <a:lnTo>
                    <a:pt x="60" y="96"/>
                  </a:lnTo>
                  <a:lnTo>
                    <a:pt x="45" y="115"/>
                  </a:lnTo>
                  <a:lnTo>
                    <a:pt x="32" y="137"/>
                  </a:lnTo>
                  <a:lnTo>
                    <a:pt x="21" y="161"/>
                  </a:lnTo>
                  <a:lnTo>
                    <a:pt x="12" y="184"/>
                  </a:lnTo>
                  <a:lnTo>
                    <a:pt x="5" y="210"/>
                  </a:lnTo>
                  <a:lnTo>
                    <a:pt x="1" y="235"/>
                  </a:lnTo>
                  <a:lnTo>
                    <a:pt x="0" y="262"/>
                  </a:lnTo>
                  <a:lnTo>
                    <a:pt x="1" y="288"/>
                  </a:lnTo>
                  <a:lnTo>
                    <a:pt x="5" y="314"/>
                  </a:lnTo>
                  <a:lnTo>
                    <a:pt x="11" y="338"/>
                  </a:lnTo>
                  <a:lnTo>
                    <a:pt x="19" y="363"/>
                  </a:lnTo>
                  <a:lnTo>
                    <a:pt x="30" y="386"/>
                  </a:lnTo>
                  <a:lnTo>
                    <a:pt x="44" y="408"/>
                  </a:lnTo>
                  <a:lnTo>
                    <a:pt x="60" y="428"/>
                  </a:lnTo>
                  <a:lnTo>
                    <a:pt x="77" y="447"/>
                  </a:lnTo>
                  <a:lnTo>
                    <a:pt x="97" y="464"/>
                  </a:lnTo>
                  <a:lnTo>
                    <a:pt x="116" y="480"/>
                  </a:lnTo>
                  <a:lnTo>
                    <a:pt x="138" y="494"/>
                  </a:lnTo>
                  <a:lnTo>
                    <a:pt x="161" y="505"/>
                  </a:lnTo>
                  <a:lnTo>
                    <a:pt x="186" y="513"/>
                  </a:lnTo>
                  <a:lnTo>
                    <a:pt x="210" y="519"/>
                  </a:lnTo>
                  <a:lnTo>
                    <a:pt x="236" y="523"/>
                  </a:lnTo>
                  <a:lnTo>
                    <a:pt x="262" y="5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9" name="Freeform 66"/>
            <p:cNvSpPr>
              <a:spLocks/>
            </p:cNvSpPr>
            <p:nvPr/>
          </p:nvSpPr>
          <p:spPr bwMode="auto">
            <a:xfrm>
              <a:off x="2843" y="2525"/>
              <a:ext cx="62" cy="52"/>
            </a:xfrm>
            <a:custGeom>
              <a:avLst/>
              <a:gdLst>
                <a:gd name="T0" fmla="*/ 0 w 254"/>
                <a:gd name="T1" fmla="*/ 1 h 255"/>
                <a:gd name="T2" fmla="*/ 0 w 254"/>
                <a:gd name="T3" fmla="*/ 1 h 255"/>
                <a:gd name="T4" fmla="*/ 0 w 254"/>
                <a:gd name="T5" fmla="*/ 1 h 255"/>
                <a:gd name="T6" fmla="*/ 0 w 254"/>
                <a:gd name="T7" fmla="*/ 1 h 255"/>
                <a:gd name="T8" fmla="*/ 0 w 254"/>
                <a:gd name="T9" fmla="*/ 1 h 255"/>
                <a:gd name="T10" fmla="*/ 0 w 254"/>
                <a:gd name="T11" fmla="*/ 1 h 255"/>
                <a:gd name="T12" fmla="*/ 0 w 254"/>
                <a:gd name="T13" fmla="*/ 0 h 255"/>
                <a:gd name="T14" fmla="*/ 0 w 254"/>
                <a:gd name="T15" fmla="*/ 0 h 255"/>
                <a:gd name="T16" fmla="*/ 0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2 w 254"/>
                <a:gd name="T31" fmla="*/ 0 h 255"/>
                <a:gd name="T32" fmla="*/ 2 w 254"/>
                <a:gd name="T33" fmla="*/ 0 h 255"/>
                <a:gd name="T34" fmla="*/ 2 w 254"/>
                <a:gd name="T35" fmla="*/ 0 h 255"/>
                <a:gd name="T36" fmla="*/ 2 w 254"/>
                <a:gd name="T37" fmla="*/ 0 h 255"/>
                <a:gd name="T38" fmla="*/ 2 w 254"/>
                <a:gd name="T39" fmla="*/ 0 h 255"/>
                <a:gd name="T40" fmla="*/ 2 w 254"/>
                <a:gd name="T41" fmla="*/ 0 h 255"/>
                <a:gd name="T42" fmla="*/ 3 w 254"/>
                <a:gd name="T43" fmla="*/ 0 h 255"/>
                <a:gd name="T44" fmla="*/ 3 w 254"/>
                <a:gd name="T45" fmla="*/ 0 h 255"/>
                <a:gd name="T46" fmla="*/ 3 w 254"/>
                <a:gd name="T47" fmla="*/ 0 h 255"/>
                <a:gd name="T48" fmla="*/ 3 w 254"/>
                <a:gd name="T49" fmla="*/ 0 h 255"/>
                <a:gd name="T50" fmla="*/ 3 w 254"/>
                <a:gd name="T51" fmla="*/ 0 h 255"/>
                <a:gd name="T52" fmla="*/ 3 w 254"/>
                <a:gd name="T53" fmla="*/ 0 h 255"/>
                <a:gd name="T54" fmla="*/ 3 w 254"/>
                <a:gd name="T55" fmla="*/ 1 h 255"/>
                <a:gd name="T56" fmla="*/ 4 w 254"/>
                <a:gd name="T57" fmla="*/ 1 h 255"/>
                <a:gd name="T58" fmla="*/ 4 w 254"/>
                <a:gd name="T59" fmla="*/ 1 h 255"/>
                <a:gd name="T60" fmla="*/ 4 w 254"/>
                <a:gd name="T61" fmla="*/ 1 h 255"/>
                <a:gd name="T62" fmla="*/ 4 w 254"/>
                <a:gd name="T63" fmla="*/ 1 h 255"/>
                <a:gd name="T64" fmla="*/ 4 w 254"/>
                <a:gd name="T65" fmla="*/ 1 h 255"/>
                <a:gd name="T66" fmla="*/ 4 w 254"/>
                <a:gd name="T67" fmla="*/ 1 h 255"/>
                <a:gd name="T68" fmla="*/ 4 w 254"/>
                <a:gd name="T69" fmla="*/ 1 h 255"/>
                <a:gd name="T70" fmla="*/ 3 w 254"/>
                <a:gd name="T71" fmla="*/ 2 h 255"/>
                <a:gd name="T72" fmla="*/ 3 w 254"/>
                <a:gd name="T73" fmla="*/ 2 h 255"/>
                <a:gd name="T74" fmla="*/ 3 w 254"/>
                <a:gd name="T75" fmla="*/ 2 h 255"/>
                <a:gd name="T76" fmla="*/ 2 w 254"/>
                <a:gd name="T77" fmla="*/ 2 h 255"/>
                <a:gd name="T78" fmla="*/ 2 w 254"/>
                <a:gd name="T79" fmla="*/ 2 h 255"/>
                <a:gd name="T80" fmla="*/ 2 w 254"/>
                <a:gd name="T81" fmla="*/ 2 h 255"/>
                <a:gd name="T82" fmla="*/ 2 w 254"/>
                <a:gd name="T83" fmla="*/ 2 h 255"/>
                <a:gd name="T84" fmla="*/ 1 w 254"/>
                <a:gd name="T85" fmla="*/ 2 h 255"/>
                <a:gd name="T86" fmla="*/ 1 w 254"/>
                <a:gd name="T87" fmla="*/ 2 h 255"/>
                <a:gd name="T88" fmla="*/ 1 w 254"/>
                <a:gd name="T89" fmla="*/ 2 h 255"/>
                <a:gd name="T90" fmla="*/ 1 w 254"/>
                <a:gd name="T91" fmla="*/ 2 h 255"/>
                <a:gd name="T92" fmla="*/ 1 w 254"/>
                <a:gd name="T93" fmla="*/ 2 h 255"/>
                <a:gd name="T94" fmla="*/ 1 w 254"/>
                <a:gd name="T95" fmla="*/ 2 h 255"/>
                <a:gd name="T96" fmla="*/ 0 w 254"/>
                <a:gd name="T97" fmla="*/ 2 h 255"/>
                <a:gd name="T98" fmla="*/ 0 w 254"/>
                <a:gd name="T99" fmla="*/ 2 h 255"/>
                <a:gd name="T100" fmla="*/ 0 w 254"/>
                <a:gd name="T101" fmla="*/ 2 h 255"/>
                <a:gd name="T102" fmla="*/ 0 w 254"/>
                <a:gd name="T103" fmla="*/ 2 h 255"/>
                <a:gd name="T104" fmla="*/ 0 w 254"/>
                <a:gd name="T105" fmla="*/ 1 h 255"/>
                <a:gd name="T106" fmla="*/ 0 w 254"/>
                <a:gd name="T107" fmla="*/ 1 h 255"/>
                <a:gd name="T108" fmla="*/ 0 w 254"/>
                <a:gd name="T109" fmla="*/ 1 h 255"/>
                <a:gd name="T110" fmla="*/ 0 w 254"/>
                <a:gd name="T111" fmla="*/ 1 h 255"/>
                <a:gd name="T112" fmla="*/ 0 w 254"/>
                <a:gd name="T113" fmla="*/ 1 h 2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4" h="255">
                  <a:moveTo>
                    <a:pt x="0" y="127"/>
                  </a:moveTo>
                  <a:lnTo>
                    <a:pt x="1" y="115"/>
                  </a:lnTo>
                  <a:lnTo>
                    <a:pt x="2" y="102"/>
                  </a:lnTo>
                  <a:lnTo>
                    <a:pt x="6" y="91"/>
                  </a:lnTo>
                  <a:lnTo>
                    <a:pt x="9" y="78"/>
                  </a:lnTo>
                  <a:lnTo>
                    <a:pt x="14" y="67"/>
                  </a:lnTo>
                  <a:lnTo>
                    <a:pt x="22" y="56"/>
                  </a:lnTo>
                  <a:lnTo>
                    <a:pt x="29" y="47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1" y="2"/>
                  </a:lnTo>
                  <a:lnTo>
                    <a:pt x="115" y="1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8" y="22"/>
                  </a:lnTo>
                  <a:lnTo>
                    <a:pt x="208" y="29"/>
                  </a:lnTo>
                  <a:lnTo>
                    <a:pt x="217" y="38"/>
                  </a:lnTo>
                  <a:lnTo>
                    <a:pt x="226" y="47"/>
                  </a:lnTo>
                  <a:lnTo>
                    <a:pt x="233" y="56"/>
                  </a:lnTo>
                  <a:lnTo>
                    <a:pt x="240" y="67"/>
                  </a:lnTo>
                  <a:lnTo>
                    <a:pt x="244" y="78"/>
                  </a:lnTo>
                  <a:lnTo>
                    <a:pt x="249" y="91"/>
                  </a:lnTo>
                  <a:lnTo>
                    <a:pt x="252" y="102"/>
                  </a:lnTo>
                  <a:lnTo>
                    <a:pt x="253" y="115"/>
                  </a:lnTo>
                  <a:lnTo>
                    <a:pt x="254" y="127"/>
                  </a:lnTo>
                  <a:lnTo>
                    <a:pt x="252" y="153"/>
                  </a:lnTo>
                  <a:lnTo>
                    <a:pt x="244" y="176"/>
                  </a:lnTo>
                  <a:lnTo>
                    <a:pt x="232" y="198"/>
                  </a:lnTo>
                  <a:lnTo>
                    <a:pt x="216" y="217"/>
                  </a:lnTo>
                  <a:lnTo>
                    <a:pt x="198" y="233"/>
                  </a:lnTo>
                  <a:lnTo>
                    <a:pt x="176" y="245"/>
                  </a:lnTo>
                  <a:lnTo>
                    <a:pt x="153" y="252"/>
                  </a:lnTo>
                  <a:lnTo>
                    <a:pt x="127" y="255"/>
                  </a:lnTo>
                  <a:lnTo>
                    <a:pt x="115" y="253"/>
                  </a:lnTo>
                  <a:lnTo>
                    <a:pt x="101" y="252"/>
                  </a:lnTo>
                  <a:lnTo>
                    <a:pt x="90" y="248"/>
                  </a:lnTo>
                  <a:lnTo>
                    <a:pt x="78" y="245"/>
                  </a:lnTo>
                  <a:lnTo>
                    <a:pt x="67" y="240"/>
                  </a:lnTo>
                  <a:lnTo>
                    <a:pt x="56" y="233"/>
                  </a:lnTo>
                  <a:lnTo>
                    <a:pt x="46" y="225"/>
                  </a:lnTo>
                  <a:lnTo>
                    <a:pt x="37" y="217"/>
                  </a:lnTo>
                  <a:lnTo>
                    <a:pt x="29" y="208"/>
                  </a:lnTo>
                  <a:lnTo>
                    <a:pt x="22" y="198"/>
                  </a:lnTo>
                  <a:lnTo>
                    <a:pt x="14" y="187"/>
                  </a:lnTo>
                  <a:lnTo>
                    <a:pt x="9" y="176"/>
                  </a:lnTo>
                  <a:lnTo>
                    <a:pt x="6" y="164"/>
                  </a:lnTo>
                  <a:lnTo>
                    <a:pt x="2" y="153"/>
                  </a:lnTo>
                  <a:lnTo>
                    <a:pt x="1" y="14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30" name="Freeform 67"/>
            <p:cNvSpPr>
              <a:spLocks/>
            </p:cNvSpPr>
            <p:nvPr/>
          </p:nvSpPr>
          <p:spPr bwMode="auto">
            <a:xfrm>
              <a:off x="2966" y="2544"/>
              <a:ext cx="17" cy="14"/>
            </a:xfrm>
            <a:custGeom>
              <a:avLst/>
              <a:gdLst>
                <a:gd name="T0" fmla="*/ 0 w 69"/>
                <a:gd name="T1" fmla="*/ 1 h 69"/>
                <a:gd name="T2" fmla="*/ 1 w 69"/>
                <a:gd name="T3" fmla="*/ 1 h 69"/>
                <a:gd name="T4" fmla="*/ 1 w 69"/>
                <a:gd name="T5" fmla="*/ 0 h 69"/>
                <a:gd name="T6" fmla="*/ 1 w 69"/>
                <a:gd name="T7" fmla="*/ 0 h 69"/>
                <a:gd name="T8" fmla="*/ 1 w 69"/>
                <a:gd name="T9" fmla="*/ 0 h 69"/>
                <a:gd name="T10" fmla="*/ 1 w 69"/>
                <a:gd name="T11" fmla="*/ 0 h 69"/>
                <a:gd name="T12" fmla="*/ 1 w 69"/>
                <a:gd name="T13" fmla="*/ 0 h 69"/>
                <a:gd name="T14" fmla="*/ 1 w 69"/>
                <a:gd name="T15" fmla="*/ 0 h 69"/>
                <a:gd name="T16" fmla="*/ 0 w 69"/>
                <a:gd name="T17" fmla="*/ 0 h 69"/>
                <a:gd name="T18" fmla="*/ 0 w 69"/>
                <a:gd name="T19" fmla="*/ 0 h 69"/>
                <a:gd name="T20" fmla="*/ 0 w 69"/>
                <a:gd name="T21" fmla="*/ 0 h 69"/>
                <a:gd name="T22" fmla="*/ 0 w 69"/>
                <a:gd name="T23" fmla="*/ 0 h 69"/>
                <a:gd name="T24" fmla="*/ 0 w 69"/>
                <a:gd name="T25" fmla="*/ 0 h 69"/>
                <a:gd name="T26" fmla="*/ 0 w 69"/>
                <a:gd name="T27" fmla="*/ 0 h 69"/>
                <a:gd name="T28" fmla="*/ 0 w 69"/>
                <a:gd name="T29" fmla="*/ 0 h 69"/>
                <a:gd name="T30" fmla="*/ 0 w 69"/>
                <a:gd name="T31" fmla="*/ 1 h 69"/>
                <a:gd name="T32" fmla="*/ 0 w 69"/>
                <a:gd name="T33" fmla="*/ 1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7" y="66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69" y="34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0" y="2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9" y="59"/>
                  </a:lnTo>
                  <a:lnTo>
                    <a:pt x="20" y="66"/>
                  </a:lnTo>
                  <a:lnTo>
                    <a:pt x="34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31" name="Freeform 68"/>
            <p:cNvSpPr>
              <a:spLocks/>
            </p:cNvSpPr>
            <p:nvPr/>
          </p:nvSpPr>
          <p:spPr bwMode="auto">
            <a:xfrm>
              <a:off x="2865" y="2544"/>
              <a:ext cx="17" cy="14"/>
            </a:xfrm>
            <a:custGeom>
              <a:avLst/>
              <a:gdLst>
                <a:gd name="T0" fmla="*/ 0 w 69"/>
                <a:gd name="T1" fmla="*/ 1 h 69"/>
                <a:gd name="T2" fmla="*/ 1 w 69"/>
                <a:gd name="T3" fmla="*/ 1 h 69"/>
                <a:gd name="T4" fmla="*/ 1 w 69"/>
                <a:gd name="T5" fmla="*/ 0 h 69"/>
                <a:gd name="T6" fmla="*/ 1 w 69"/>
                <a:gd name="T7" fmla="*/ 0 h 69"/>
                <a:gd name="T8" fmla="*/ 1 w 69"/>
                <a:gd name="T9" fmla="*/ 0 h 69"/>
                <a:gd name="T10" fmla="*/ 1 w 69"/>
                <a:gd name="T11" fmla="*/ 0 h 69"/>
                <a:gd name="T12" fmla="*/ 1 w 69"/>
                <a:gd name="T13" fmla="*/ 0 h 69"/>
                <a:gd name="T14" fmla="*/ 1 w 69"/>
                <a:gd name="T15" fmla="*/ 0 h 69"/>
                <a:gd name="T16" fmla="*/ 0 w 69"/>
                <a:gd name="T17" fmla="*/ 0 h 69"/>
                <a:gd name="T18" fmla="*/ 0 w 69"/>
                <a:gd name="T19" fmla="*/ 0 h 69"/>
                <a:gd name="T20" fmla="*/ 0 w 69"/>
                <a:gd name="T21" fmla="*/ 0 h 69"/>
                <a:gd name="T22" fmla="*/ 0 w 69"/>
                <a:gd name="T23" fmla="*/ 0 h 69"/>
                <a:gd name="T24" fmla="*/ 0 w 69"/>
                <a:gd name="T25" fmla="*/ 0 h 69"/>
                <a:gd name="T26" fmla="*/ 0 w 69"/>
                <a:gd name="T27" fmla="*/ 0 h 69"/>
                <a:gd name="T28" fmla="*/ 0 w 69"/>
                <a:gd name="T29" fmla="*/ 0 h 69"/>
                <a:gd name="T30" fmla="*/ 0 w 69"/>
                <a:gd name="T31" fmla="*/ 1 h 69"/>
                <a:gd name="T32" fmla="*/ 0 w 69"/>
                <a:gd name="T33" fmla="*/ 1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7" y="66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69" y="34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0" y="2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9" y="59"/>
                  </a:lnTo>
                  <a:lnTo>
                    <a:pt x="20" y="66"/>
                  </a:lnTo>
                  <a:lnTo>
                    <a:pt x="34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7653" name="Line 69"/>
          <p:cNvSpPr>
            <a:spLocks noChangeShapeType="1"/>
          </p:cNvSpPr>
          <p:nvPr/>
        </p:nvSpPr>
        <p:spPr bwMode="auto">
          <a:xfrm flipH="1" flipV="1">
            <a:off x="5395913" y="2682875"/>
            <a:ext cx="568325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67654" name="Group 70"/>
          <p:cNvGrpSpPr>
            <a:grpSpLocks/>
          </p:cNvGrpSpPr>
          <p:nvPr/>
        </p:nvGrpSpPr>
        <p:grpSpPr bwMode="auto">
          <a:xfrm>
            <a:off x="1231106" y="4191000"/>
            <a:ext cx="6680201" cy="2471737"/>
            <a:chOff x="812" y="2639"/>
            <a:chExt cx="4208" cy="1557"/>
          </a:xfrm>
        </p:grpSpPr>
        <p:sp>
          <p:nvSpPr>
            <p:cNvPr id="67655" name="Line 71"/>
            <p:cNvSpPr>
              <a:spLocks noChangeShapeType="1"/>
            </p:cNvSpPr>
            <p:nvPr/>
          </p:nvSpPr>
          <p:spPr bwMode="auto">
            <a:xfrm>
              <a:off x="4083" y="3230"/>
              <a:ext cx="2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6" name="Line 72"/>
            <p:cNvSpPr>
              <a:spLocks noChangeShapeType="1"/>
            </p:cNvSpPr>
            <p:nvPr/>
          </p:nvSpPr>
          <p:spPr bwMode="auto">
            <a:xfrm>
              <a:off x="4340" y="3010"/>
              <a:ext cx="183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7" name="Line 73"/>
            <p:cNvSpPr>
              <a:spLocks noChangeShapeType="1"/>
            </p:cNvSpPr>
            <p:nvPr/>
          </p:nvSpPr>
          <p:spPr bwMode="auto">
            <a:xfrm>
              <a:off x="3789" y="3010"/>
              <a:ext cx="257" cy="2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8" name="Line 74"/>
            <p:cNvSpPr>
              <a:spLocks noChangeShapeType="1"/>
            </p:cNvSpPr>
            <p:nvPr/>
          </p:nvSpPr>
          <p:spPr bwMode="auto">
            <a:xfrm>
              <a:off x="2730" y="3226"/>
              <a:ext cx="2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9" name="Line 75"/>
            <p:cNvSpPr>
              <a:spLocks noChangeShapeType="1"/>
            </p:cNvSpPr>
            <p:nvPr/>
          </p:nvSpPr>
          <p:spPr bwMode="auto">
            <a:xfrm>
              <a:off x="2987" y="3006"/>
              <a:ext cx="183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60" name="Line 76"/>
            <p:cNvSpPr>
              <a:spLocks noChangeShapeType="1"/>
            </p:cNvSpPr>
            <p:nvPr/>
          </p:nvSpPr>
          <p:spPr bwMode="auto">
            <a:xfrm>
              <a:off x="2436" y="3006"/>
              <a:ext cx="257" cy="2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grpSp>
          <p:nvGrpSpPr>
            <p:cNvPr id="31763" name="Group 77"/>
            <p:cNvGrpSpPr>
              <a:grpSpLocks/>
            </p:cNvGrpSpPr>
            <p:nvPr/>
          </p:nvGrpSpPr>
          <p:grpSpPr bwMode="auto">
            <a:xfrm>
              <a:off x="3629" y="2639"/>
              <a:ext cx="1065" cy="991"/>
              <a:chOff x="4176" y="2928"/>
              <a:chExt cx="1392" cy="1296"/>
            </a:xfrm>
          </p:grpSpPr>
          <p:grpSp>
            <p:nvGrpSpPr>
              <p:cNvPr id="31804" name="Group 78"/>
              <p:cNvGrpSpPr>
                <a:grpSpLocks/>
              </p:cNvGrpSpPr>
              <p:nvPr/>
            </p:nvGrpSpPr>
            <p:grpSpPr bwMode="auto">
              <a:xfrm>
                <a:off x="4272" y="3072"/>
                <a:ext cx="1152" cy="1044"/>
                <a:chOff x="4272" y="3072"/>
                <a:chExt cx="1152" cy="1044"/>
              </a:xfrm>
            </p:grpSpPr>
            <p:sp>
              <p:nvSpPr>
                <p:cNvPr id="67663" name="Oval 79"/>
                <p:cNvSpPr>
                  <a:spLocks noChangeArrowheads="1"/>
                </p:cNvSpPr>
                <p:nvPr/>
              </p:nvSpPr>
              <p:spPr bwMode="auto">
                <a:xfrm>
                  <a:off x="4269" y="3072"/>
                  <a:ext cx="108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4" name="Oval 80"/>
                <p:cNvSpPr>
                  <a:spLocks noChangeArrowheads="1"/>
                </p:cNvSpPr>
                <p:nvPr/>
              </p:nvSpPr>
              <p:spPr bwMode="auto">
                <a:xfrm>
                  <a:off x="4308" y="3324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5" name="Oval 81"/>
                <p:cNvSpPr>
                  <a:spLocks noChangeArrowheads="1"/>
                </p:cNvSpPr>
                <p:nvPr/>
              </p:nvSpPr>
              <p:spPr bwMode="auto">
                <a:xfrm>
                  <a:off x="4704" y="3108"/>
                  <a:ext cx="107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6" name="Oval 82"/>
                <p:cNvSpPr>
                  <a:spLocks noChangeArrowheads="1"/>
                </p:cNvSpPr>
                <p:nvPr/>
              </p:nvSpPr>
              <p:spPr bwMode="auto">
                <a:xfrm>
                  <a:off x="4560" y="3252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7" name="Oval 83"/>
                <p:cNvSpPr>
                  <a:spLocks noChangeArrowheads="1"/>
                </p:cNvSpPr>
                <p:nvPr/>
              </p:nvSpPr>
              <p:spPr bwMode="auto">
                <a:xfrm>
                  <a:off x="5028" y="3324"/>
                  <a:ext cx="108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8" name="Oval 84"/>
                <p:cNvSpPr>
                  <a:spLocks noChangeArrowheads="1"/>
                </p:cNvSpPr>
                <p:nvPr/>
              </p:nvSpPr>
              <p:spPr bwMode="auto">
                <a:xfrm>
                  <a:off x="4632" y="3430"/>
                  <a:ext cx="107" cy="11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9" name="Oval 85"/>
                <p:cNvSpPr>
                  <a:spLocks noChangeArrowheads="1"/>
                </p:cNvSpPr>
                <p:nvPr/>
              </p:nvSpPr>
              <p:spPr bwMode="auto">
                <a:xfrm>
                  <a:off x="5316" y="3324"/>
                  <a:ext cx="108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0" name="Oval 86"/>
                <p:cNvSpPr>
                  <a:spLocks noChangeArrowheads="1"/>
                </p:cNvSpPr>
                <p:nvPr/>
              </p:nvSpPr>
              <p:spPr bwMode="auto">
                <a:xfrm>
                  <a:off x="4308" y="3756"/>
                  <a:ext cx="106" cy="10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1" name="Oval 87"/>
                <p:cNvSpPr>
                  <a:spLocks noChangeArrowheads="1"/>
                </p:cNvSpPr>
                <p:nvPr/>
              </p:nvSpPr>
              <p:spPr bwMode="auto">
                <a:xfrm>
                  <a:off x="4704" y="3647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2" name="Oval 88"/>
                <p:cNvSpPr>
                  <a:spLocks noChangeArrowheads="1"/>
                </p:cNvSpPr>
                <p:nvPr/>
              </p:nvSpPr>
              <p:spPr bwMode="auto">
                <a:xfrm>
                  <a:off x="4704" y="3935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3" name="Oval 89"/>
                <p:cNvSpPr>
                  <a:spLocks noChangeArrowheads="1"/>
                </p:cNvSpPr>
                <p:nvPr/>
              </p:nvSpPr>
              <p:spPr bwMode="auto">
                <a:xfrm>
                  <a:off x="5028" y="3647"/>
                  <a:ext cx="108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4" name="Oval 90"/>
                <p:cNvSpPr>
                  <a:spLocks noChangeArrowheads="1"/>
                </p:cNvSpPr>
                <p:nvPr/>
              </p:nvSpPr>
              <p:spPr bwMode="auto">
                <a:xfrm>
                  <a:off x="5316" y="3756"/>
                  <a:ext cx="108" cy="10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5" name="Oval 91"/>
                <p:cNvSpPr>
                  <a:spLocks noChangeArrowheads="1"/>
                </p:cNvSpPr>
                <p:nvPr/>
              </p:nvSpPr>
              <p:spPr bwMode="auto">
                <a:xfrm>
                  <a:off x="5063" y="4007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6" name="Oval 92"/>
                <p:cNvSpPr>
                  <a:spLocks noChangeArrowheads="1"/>
                </p:cNvSpPr>
                <p:nvPr/>
              </p:nvSpPr>
              <p:spPr bwMode="auto">
                <a:xfrm>
                  <a:off x="5316" y="3072"/>
                  <a:ext cx="108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</p:grpSp>
          <p:sp>
            <p:nvSpPr>
              <p:cNvPr id="67677" name="Rectangle 93"/>
              <p:cNvSpPr>
                <a:spLocks noChangeArrowheads="1"/>
              </p:cNvSpPr>
              <p:nvPr/>
            </p:nvSpPr>
            <p:spPr bwMode="auto">
              <a:xfrm>
                <a:off x="4176" y="2928"/>
                <a:ext cx="1392" cy="12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31764" name="Group 94"/>
            <p:cNvGrpSpPr>
              <a:grpSpLocks/>
            </p:cNvGrpSpPr>
            <p:nvPr/>
          </p:nvGrpSpPr>
          <p:grpSpPr bwMode="auto">
            <a:xfrm>
              <a:off x="2271" y="2639"/>
              <a:ext cx="1065" cy="991"/>
              <a:chOff x="4176" y="1680"/>
              <a:chExt cx="1392" cy="1296"/>
            </a:xfrm>
          </p:grpSpPr>
          <p:grpSp>
            <p:nvGrpSpPr>
              <p:cNvPr id="31788" name="Group 95"/>
              <p:cNvGrpSpPr>
                <a:grpSpLocks/>
              </p:cNvGrpSpPr>
              <p:nvPr/>
            </p:nvGrpSpPr>
            <p:grpSpPr bwMode="auto">
              <a:xfrm>
                <a:off x="4272" y="1824"/>
                <a:ext cx="1152" cy="1044"/>
                <a:chOff x="432" y="3072"/>
                <a:chExt cx="1152" cy="1044"/>
              </a:xfrm>
            </p:grpSpPr>
            <p:sp>
              <p:nvSpPr>
                <p:cNvPr id="67680" name="Oval 96"/>
                <p:cNvSpPr>
                  <a:spLocks noChangeArrowheads="1"/>
                </p:cNvSpPr>
                <p:nvPr/>
              </p:nvSpPr>
              <p:spPr bwMode="auto">
                <a:xfrm>
                  <a:off x="429" y="3072"/>
                  <a:ext cx="108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1" name="Oval 97"/>
                <p:cNvSpPr>
                  <a:spLocks noChangeArrowheads="1"/>
                </p:cNvSpPr>
                <p:nvPr/>
              </p:nvSpPr>
              <p:spPr bwMode="auto">
                <a:xfrm>
                  <a:off x="468" y="3324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2" name="Oval 98"/>
                <p:cNvSpPr>
                  <a:spLocks noChangeArrowheads="1"/>
                </p:cNvSpPr>
                <p:nvPr/>
              </p:nvSpPr>
              <p:spPr bwMode="auto">
                <a:xfrm>
                  <a:off x="864" y="3108"/>
                  <a:ext cx="107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3" name="Oval 99"/>
                <p:cNvSpPr>
                  <a:spLocks noChangeArrowheads="1"/>
                </p:cNvSpPr>
                <p:nvPr/>
              </p:nvSpPr>
              <p:spPr bwMode="auto">
                <a:xfrm>
                  <a:off x="720" y="3252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4" name="Oval 100"/>
                <p:cNvSpPr>
                  <a:spLocks noChangeArrowheads="1"/>
                </p:cNvSpPr>
                <p:nvPr/>
              </p:nvSpPr>
              <p:spPr bwMode="auto">
                <a:xfrm>
                  <a:off x="1188" y="3324"/>
                  <a:ext cx="108" cy="10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5" name="Oval 101"/>
                <p:cNvSpPr>
                  <a:spLocks noChangeArrowheads="1"/>
                </p:cNvSpPr>
                <p:nvPr/>
              </p:nvSpPr>
              <p:spPr bwMode="auto">
                <a:xfrm>
                  <a:off x="792" y="3430"/>
                  <a:ext cx="107" cy="11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6" name="Oval 102"/>
                <p:cNvSpPr>
                  <a:spLocks noChangeArrowheads="1"/>
                </p:cNvSpPr>
                <p:nvPr/>
              </p:nvSpPr>
              <p:spPr bwMode="auto">
                <a:xfrm>
                  <a:off x="1476" y="3324"/>
                  <a:ext cx="108" cy="10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7" name="Oval 103"/>
                <p:cNvSpPr>
                  <a:spLocks noChangeArrowheads="1"/>
                </p:cNvSpPr>
                <p:nvPr/>
              </p:nvSpPr>
              <p:spPr bwMode="auto">
                <a:xfrm>
                  <a:off x="468" y="3756"/>
                  <a:ext cx="106" cy="10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8" name="Oval 104"/>
                <p:cNvSpPr>
                  <a:spLocks noChangeArrowheads="1"/>
                </p:cNvSpPr>
                <p:nvPr/>
              </p:nvSpPr>
              <p:spPr bwMode="auto">
                <a:xfrm>
                  <a:off x="864" y="3647"/>
                  <a:ext cx="107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9" name="Oval 105"/>
                <p:cNvSpPr>
                  <a:spLocks noChangeArrowheads="1"/>
                </p:cNvSpPr>
                <p:nvPr/>
              </p:nvSpPr>
              <p:spPr bwMode="auto">
                <a:xfrm>
                  <a:off x="864" y="3935"/>
                  <a:ext cx="107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0" name="Oval 106"/>
                <p:cNvSpPr>
                  <a:spLocks noChangeArrowheads="1"/>
                </p:cNvSpPr>
                <p:nvPr/>
              </p:nvSpPr>
              <p:spPr bwMode="auto">
                <a:xfrm>
                  <a:off x="1188" y="3647"/>
                  <a:ext cx="108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1" name="Oval 107"/>
                <p:cNvSpPr>
                  <a:spLocks noChangeArrowheads="1"/>
                </p:cNvSpPr>
                <p:nvPr/>
              </p:nvSpPr>
              <p:spPr bwMode="auto">
                <a:xfrm>
                  <a:off x="1476" y="3756"/>
                  <a:ext cx="108" cy="10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2" name="Oval 108"/>
                <p:cNvSpPr>
                  <a:spLocks noChangeArrowheads="1"/>
                </p:cNvSpPr>
                <p:nvPr/>
              </p:nvSpPr>
              <p:spPr bwMode="auto">
                <a:xfrm>
                  <a:off x="1223" y="4007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3" name="Oval 109"/>
                <p:cNvSpPr>
                  <a:spLocks noChangeArrowheads="1"/>
                </p:cNvSpPr>
                <p:nvPr/>
              </p:nvSpPr>
              <p:spPr bwMode="auto">
                <a:xfrm>
                  <a:off x="1476" y="3072"/>
                  <a:ext cx="108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</p:grpSp>
          <p:sp>
            <p:nvSpPr>
              <p:cNvPr id="67694" name="Rectangle 110"/>
              <p:cNvSpPr>
                <a:spLocks noChangeArrowheads="1"/>
              </p:cNvSpPr>
              <p:nvPr/>
            </p:nvSpPr>
            <p:spPr bwMode="auto">
              <a:xfrm>
                <a:off x="4176" y="1680"/>
                <a:ext cx="1392" cy="12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95" name="Line 111"/>
            <p:cNvSpPr>
              <a:spLocks noChangeShapeType="1"/>
            </p:cNvSpPr>
            <p:nvPr/>
          </p:nvSpPr>
          <p:spPr bwMode="auto">
            <a:xfrm>
              <a:off x="1372" y="3226"/>
              <a:ext cx="2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96" name="Line 112"/>
            <p:cNvSpPr>
              <a:spLocks noChangeShapeType="1"/>
            </p:cNvSpPr>
            <p:nvPr/>
          </p:nvSpPr>
          <p:spPr bwMode="auto">
            <a:xfrm>
              <a:off x="1629" y="3006"/>
              <a:ext cx="183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>
              <a:off x="1078" y="3006"/>
              <a:ext cx="257" cy="2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grpSp>
          <p:nvGrpSpPr>
            <p:cNvPr id="31768" name="Group 114"/>
            <p:cNvGrpSpPr>
              <a:grpSpLocks/>
            </p:cNvGrpSpPr>
            <p:nvPr/>
          </p:nvGrpSpPr>
          <p:grpSpPr bwMode="auto">
            <a:xfrm>
              <a:off x="986" y="2749"/>
              <a:ext cx="881" cy="798"/>
              <a:chOff x="912" y="2352"/>
              <a:chExt cx="1536" cy="1392"/>
            </a:xfrm>
          </p:grpSpPr>
          <p:sp>
            <p:nvSpPr>
              <p:cNvPr id="67699" name="Oval 115"/>
              <p:cNvSpPr>
                <a:spLocks noChangeArrowheads="1"/>
              </p:cNvSpPr>
              <p:nvPr/>
            </p:nvSpPr>
            <p:spPr bwMode="auto">
              <a:xfrm>
                <a:off x="912" y="2352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0" name="Oval 116"/>
              <p:cNvSpPr>
                <a:spLocks noChangeArrowheads="1"/>
              </p:cNvSpPr>
              <p:nvPr/>
            </p:nvSpPr>
            <p:spPr bwMode="auto">
              <a:xfrm>
                <a:off x="961" y="2689"/>
                <a:ext cx="143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1" name="Oval 117"/>
              <p:cNvSpPr>
                <a:spLocks noChangeArrowheads="1"/>
              </p:cNvSpPr>
              <p:nvPr/>
            </p:nvSpPr>
            <p:spPr bwMode="auto">
              <a:xfrm>
                <a:off x="1487" y="2401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2" name="Oval 118"/>
              <p:cNvSpPr>
                <a:spLocks noChangeArrowheads="1"/>
              </p:cNvSpPr>
              <p:nvPr/>
            </p:nvSpPr>
            <p:spPr bwMode="auto">
              <a:xfrm>
                <a:off x="1296" y="2593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3" name="Oval 119"/>
              <p:cNvSpPr>
                <a:spLocks noChangeArrowheads="1"/>
              </p:cNvSpPr>
              <p:nvPr/>
            </p:nvSpPr>
            <p:spPr bwMode="auto">
              <a:xfrm>
                <a:off x="1920" y="2689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4" name="Oval 120"/>
              <p:cNvSpPr>
                <a:spLocks noChangeArrowheads="1"/>
              </p:cNvSpPr>
              <p:nvPr/>
            </p:nvSpPr>
            <p:spPr bwMode="auto">
              <a:xfrm>
                <a:off x="1391" y="2832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5" name="Oval 121"/>
              <p:cNvSpPr>
                <a:spLocks noChangeArrowheads="1"/>
              </p:cNvSpPr>
              <p:nvPr/>
            </p:nvSpPr>
            <p:spPr bwMode="auto">
              <a:xfrm>
                <a:off x="2303" y="2689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6" name="Oval 122"/>
              <p:cNvSpPr>
                <a:spLocks noChangeArrowheads="1"/>
              </p:cNvSpPr>
              <p:nvPr/>
            </p:nvSpPr>
            <p:spPr bwMode="auto">
              <a:xfrm>
                <a:off x="961" y="3264"/>
                <a:ext cx="143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7" name="Oval 123"/>
              <p:cNvSpPr>
                <a:spLocks noChangeArrowheads="1"/>
              </p:cNvSpPr>
              <p:nvPr/>
            </p:nvSpPr>
            <p:spPr bwMode="auto">
              <a:xfrm>
                <a:off x="1487" y="3120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8" name="Oval 124"/>
              <p:cNvSpPr>
                <a:spLocks noChangeArrowheads="1"/>
              </p:cNvSpPr>
              <p:nvPr/>
            </p:nvSpPr>
            <p:spPr bwMode="auto">
              <a:xfrm>
                <a:off x="1487" y="3503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9" name="Oval 125"/>
              <p:cNvSpPr>
                <a:spLocks noChangeArrowheads="1"/>
              </p:cNvSpPr>
              <p:nvPr/>
            </p:nvSpPr>
            <p:spPr bwMode="auto">
              <a:xfrm>
                <a:off x="1920" y="3120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10" name="Oval 126"/>
              <p:cNvSpPr>
                <a:spLocks noChangeArrowheads="1"/>
              </p:cNvSpPr>
              <p:nvPr/>
            </p:nvSpPr>
            <p:spPr bwMode="auto">
              <a:xfrm>
                <a:off x="2303" y="3264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11" name="Oval 127"/>
              <p:cNvSpPr>
                <a:spLocks noChangeArrowheads="1"/>
              </p:cNvSpPr>
              <p:nvPr/>
            </p:nvSpPr>
            <p:spPr bwMode="auto">
              <a:xfrm>
                <a:off x="1969" y="3599"/>
                <a:ext cx="143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12" name="Oval 128"/>
              <p:cNvSpPr>
                <a:spLocks noChangeArrowheads="1"/>
              </p:cNvSpPr>
              <p:nvPr/>
            </p:nvSpPr>
            <p:spPr bwMode="auto">
              <a:xfrm>
                <a:off x="2303" y="2352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713" name="Rectangle 129"/>
            <p:cNvSpPr>
              <a:spLocks noChangeArrowheads="1"/>
            </p:cNvSpPr>
            <p:nvPr/>
          </p:nvSpPr>
          <p:spPr bwMode="auto">
            <a:xfrm>
              <a:off x="913" y="2639"/>
              <a:ext cx="1064" cy="9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14" name="Line 130"/>
            <p:cNvSpPr>
              <a:spLocks noChangeShapeType="1"/>
            </p:cNvSpPr>
            <p:nvPr/>
          </p:nvSpPr>
          <p:spPr bwMode="auto">
            <a:xfrm>
              <a:off x="812" y="3874"/>
              <a:ext cx="3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15" name="Text Box 131"/>
            <p:cNvSpPr txBox="1">
              <a:spLocks noChangeArrowheads="1"/>
            </p:cNvSpPr>
            <p:nvPr/>
          </p:nvSpPr>
          <p:spPr bwMode="auto">
            <a:xfrm>
              <a:off x="1133" y="3746"/>
              <a:ext cx="157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Same-cluster constraint</a:t>
              </a:r>
            </a:p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(must-link)</a:t>
              </a:r>
            </a:p>
          </p:txBody>
        </p:sp>
        <p:sp>
          <p:nvSpPr>
            <p:cNvPr id="67716" name="Line 132"/>
            <p:cNvSpPr>
              <a:spLocks noChangeShapeType="1"/>
            </p:cNvSpPr>
            <p:nvPr/>
          </p:nvSpPr>
          <p:spPr bwMode="auto">
            <a:xfrm>
              <a:off x="2885" y="3878"/>
              <a:ext cx="3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17" name="Text Box 133"/>
            <p:cNvSpPr txBox="1">
              <a:spLocks noChangeArrowheads="1"/>
            </p:cNvSpPr>
            <p:nvPr/>
          </p:nvSpPr>
          <p:spPr bwMode="auto">
            <a:xfrm>
              <a:off x="3191" y="3750"/>
              <a:ext cx="182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Different-cluster constraint</a:t>
              </a:r>
            </a:p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(cannot-link)</a:t>
              </a:r>
            </a:p>
          </p:txBody>
        </p:sp>
      </p:grpSp>
      <p:grpSp>
        <p:nvGrpSpPr>
          <p:cNvPr id="67718" name="Group 134"/>
          <p:cNvGrpSpPr>
            <a:grpSpLocks/>
          </p:cNvGrpSpPr>
          <p:nvPr/>
        </p:nvGrpSpPr>
        <p:grpSpPr bwMode="auto">
          <a:xfrm>
            <a:off x="5645150" y="4081463"/>
            <a:ext cx="1922463" cy="1789112"/>
            <a:chOff x="3936" y="2496"/>
            <a:chExt cx="1392" cy="1296"/>
          </a:xfrm>
        </p:grpSpPr>
        <p:sp>
          <p:nvSpPr>
            <p:cNvPr id="67719" name="Line 135"/>
            <p:cNvSpPr>
              <a:spLocks noChangeShapeType="1"/>
            </p:cNvSpPr>
            <p:nvPr/>
          </p:nvSpPr>
          <p:spPr bwMode="auto">
            <a:xfrm>
              <a:off x="3936" y="2496"/>
              <a:ext cx="1392" cy="12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20" name="Line 136"/>
            <p:cNvSpPr>
              <a:spLocks noChangeShapeType="1"/>
            </p:cNvSpPr>
            <p:nvPr/>
          </p:nvSpPr>
          <p:spPr bwMode="auto">
            <a:xfrm flipH="1">
              <a:off x="3936" y="2496"/>
              <a:ext cx="1392" cy="12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7467600" cy="762000"/>
          </a:xfrm>
        </p:spPr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7162800" cy="685800"/>
          </a:xfrm>
          <a:noFill/>
          <a:ln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dirty="0"/>
              <a:t>Recursive </a:t>
            </a:r>
            <a:r>
              <a:rPr lang="en-US" dirty="0" smtClean="0"/>
              <a:t>partitioning/merging </a:t>
            </a:r>
            <a:r>
              <a:rPr lang="en-US" dirty="0"/>
              <a:t>of a data set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312987" y="47244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1017587" y="39624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303587" y="38862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1246187" y="35814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3379787" y="32766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0" name="Oval 10"/>
          <p:cNvSpPr>
            <a:spLocks noChangeArrowheads="1"/>
          </p:cNvSpPr>
          <p:nvPr/>
        </p:nvSpPr>
        <p:spPr bwMode="auto">
          <a:xfrm>
            <a:off x="788987" y="2514600"/>
            <a:ext cx="3200400" cy="304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1322387" y="2895600"/>
            <a:ext cx="2438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1169987" y="3733800"/>
            <a:ext cx="1219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2541587" y="34290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H="1" flipV="1">
            <a:off x="865187" y="3581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1382712" y="34861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1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017587" y="4087813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2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2449512" y="46291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3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3363912" y="39433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4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3135312" y="30289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5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294187" y="2590800"/>
            <a:ext cx="4087813" cy="2927350"/>
            <a:chOff x="2880" y="1920"/>
            <a:chExt cx="2575" cy="1844"/>
          </a:xfrm>
        </p:grpSpPr>
        <p:sp>
          <p:nvSpPr>
            <p:cNvPr id="25621" name="Text Box 21"/>
            <p:cNvSpPr txBox="1">
              <a:spLocks noChangeArrowheads="1"/>
            </p:cNvSpPr>
            <p:nvPr/>
          </p:nvSpPr>
          <p:spPr bwMode="auto">
            <a:xfrm>
              <a:off x="2880" y="3552"/>
              <a:ext cx="17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Symbol" charset="2"/>
                </a:rPr>
                <a:t>    1           2       3      4            5</a:t>
              </a:r>
            </a:p>
          </p:txBody>
        </p:sp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3082" y="1920"/>
              <a:ext cx="2373" cy="1632"/>
              <a:chOff x="3082" y="1920"/>
              <a:chExt cx="2373" cy="1632"/>
            </a:xfrm>
          </p:grpSpPr>
          <p:sp>
            <p:nvSpPr>
              <p:cNvPr id="25623" name="Line 23"/>
              <p:cNvSpPr>
                <a:spLocks noChangeShapeType="1"/>
              </p:cNvSpPr>
              <p:nvPr/>
            </p:nvSpPr>
            <p:spPr bwMode="auto">
              <a:xfrm>
                <a:off x="3562" y="202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4" name="Line 24"/>
              <p:cNvSpPr>
                <a:spLocks noChangeShapeType="1"/>
              </p:cNvSpPr>
              <p:nvPr/>
            </p:nvSpPr>
            <p:spPr bwMode="auto">
              <a:xfrm>
                <a:off x="3562" y="2028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5" name="Line 25"/>
              <p:cNvSpPr>
                <a:spLocks noChangeShapeType="1"/>
              </p:cNvSpPr>
              <p:nvPr/>
            </p:nvSpPr>
            <p:spPr bwMode="auto">
              <a:xfrm>
                <a:off x="4234" y="2028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6" name="Line 26"/>
              <p:cNvSpPr>
                <a:spLocks noChangeShapeType="1"/>
              </p:cNvSpPr>
              <p:nvPr/>
            </p:nvSpPr>
            <p:spPr bwMode="auto">
              <a:xfrm>
                <a:off x="3322" y="236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7" name="Line 27"/>
              <p:cNvSpPr>
                <a:spLocks noChangeShapeType="1"/>
              </p:cNvSpPr>
              <p:nvPr/>
            </p:nvSpPr>
            <p:spPr bwMode="auto">
              <a:xfrm>
                <a:off x="3322" y="2364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8" name="Line 28"/>
              <p:cNvSpPr>
                <a:spLocks noChangeShapeType="1"/>
              </p:cNvSpPr>
              <p:nvPr/>
            </p:nvSpPr>
            <p:spPr bwMode="auto">
              <a:xfrm>
                <a:off x="4042" y="2700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9" name="Line 29"/>
              <p:cNvSpPr>
                <a:spLocks noChangeShapeType="1"/>
              </p:cNvSpPr>
              <p:nvPr/>
            </p:nvSpPr>
            <p:spPr bwMode="auto">
              <a:xfrm>
                <a:off x="3082" y="3132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0" name="Line 30"/>
              <p:cNvSpPr>
                <a:spLocks noChangeShapeType="1"/>
              </p:cNvSpPr>
              <p:nvPr/>
            </p:nvSpPr>
            <p:spPr bwMode="auto">
              <a:xfrm>
                <a:off x="3514" y="313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1" name="Line 31"/>
              <p:cNvSpPr>
                <a:spLocks noChangeShapeType="1"/>
              </p:cNvSpPr>
              <p:nvPr/>
            </p:nvSpPr>
            <p:spPr bwMode="auto">
              <a:xfrm>
                <a:off x="3082" y="313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2" name="Line 32"/>
              <p:cNvSpPr>
                <a:spLocks noChangeShapeType="1"/>
              </p:cNvSpPr>
              <p:nvPr/>
            </p:nvSpPr>
            <p:spPr bwMode="auto">
              <a:xfrm>
                <a:off x="3802" y="2364"/>
                <a:ext cx="0" cy="1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3" name="Line 33"/>
              <p:cNvSpPr>
                <a:spLocks noChangeShapeType="1"/>
              </p:cNvSpPr>
              <p:nvPr/>
            </p:nvSpPr>
            <p:spPr bwMode="auto">
              <a:xfrm>
                <a:off x="4042" y="270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4" name="Line 34"/>
              <p:cNvSpPr>
                <a:spLocks noChangeShapeType="1"/>
              </p:cNvSpPr>
              <p:nvPr/>
            </p:nvSpPr>
            <p:spPr bwMode="auto">
              <a:xfrm>
                <a:off x="4474" y="270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4" name="Group 35"/>
              <p:cNvGrpSpPr>
                <a:grpSpLocks/>
              </p:cNvGrpSpPr>
              <p:nvPr/>
            </p:nvGrpSpPr>
            <p:grpSpPr bwMode="auto">
              <a:xfrm>
                <a:off x="4704" y="1920"/>
                <a:ext cx="751" cy="1632"/>
                <a:chOff x="4800" y="1920"/>
                <a:chExt cx="751" cy="1632"/>
              </a:xfrm>
            </p:grpSpPr>
            <p:sp>
              <p:nvSpPr>
                <p:cNvPr id="2563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00" y="1920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1-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37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800" y="2304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2-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38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800" y="2640"/>
                  <a:ext cx="75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3-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39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800" y="3072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4-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4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800" y="3360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5-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4021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0" name="Oval 3"/>
          <p:cNvSpPr>
            <a:spLocks noChangeArrowheads="1"/>
          </p:cNvSpPr>
          <p:nvPr/>
        </p:nvSpPr>
        <p:spPr bwMode="auto">
          <a:xfrm>
            <a:off x="8836269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1" name="Oval 4"/>
          <p:cNvSpPr>
            <a:spLocks noChangeArrowheads="1"/>
          </p:cNvSpPr>
          <p:nvPr/>
        </p:nvSpPr>
        <p:spPr bwMode="auto">
          <a:xfrm>
            <a:off x="8282354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2" name="Oval 5"/>
          <p:cNvSpPr>
            <a:spLocks noChangeArrowheads="1"/>
          </p:cNvSpPr>
          <p:nvPr/>
        </p:nvSpPr>
        <p:spPr bwMode="auto">
          <a:xfrm>
            <a:off x="7768004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3" name="Oval 6"/>
          <p:cNvSpPr>
            <a:spLocks noChangeArrowheads="1"/>
          </p:cNvSpPr>
          <p:nvPr/>
        </p:nvSpPr>
        <p:spPr bwMode="auto">
          <a:xfrm>
            <a:off x="7293219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4" name="Oval 7"/>
          <p:cNvSpPr>
            <a:spLocks noChangeArrowheads="1"/>
          </p:cNvSpPr>
          <p:nvPr/>
        </p:nvSpPr>
        <p:spPr bwMode="auto">
          <a:xfrm>
            <a:off x="6778869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5" name="Oval 8"/>
          <p:cNvSpPr>
            <a:spLocks noChangeArrowheads="1"/>
          </p:cNvSpPr>
          <p:nvPr/>
        </p:nvSpPr>
        <p:spPr bwMode="auto">
          <a:xfrm>
            <a:off x="6264519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6" name="Oval 9"/>
          <p:cNvSpPr>
            <a:spLocks noChangeArrowheads="1"/>
          </p:cNvSpPr>
          <p:nvPr/>
        </p:nvSpPr>
        <p:spPr bwMode="auto">
          <a:xfrm>
            <a:off x="5789735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7" name="Oval 10"/>
          <p:cNvSpPr>
            <a:spLocks noChangeArrowheads="1"/>
          </p:cNvSpPr>
          <p:nvPr/>
        </p:nvSpPr>
        <p:spPr bwMode="auto">
          <a:xfrm>
            <a:off x="5275385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8" name="Oval 11"/>
          <p:cNvSpPr>
            <a:spLocks noChangeArrowheads="1"/>
          </p:cNvSpPr>
          <p:nvPr/>
        </p:nvSpPr>
        <p:spPr bwMode="auto">
          <a:xfrm>
            <a:off x="4800600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9" name="Line 12"/>
          <p:cNvSpPr>
            <a:spLocks noChangeShapeType="1"/>
          </p:cNvSpPr>
          <p:nvPr/>
        </p:nvSpPr>
        <p:spPr bwMode="auto">
          <a:xfrm>
            <a:off x="4840165" y="5000625"/>
            <a:ext cx="47478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0" name="Line 13"/>
          <p:cNvSpPr>
            <a:spLocks noChangeShapeType="1"/>
          </p:cNvSpPr>
          <p:nvPr/>
        </p:nvSpPr>
        <p:spPr bwMode="auto">
          <a:xfrm>
            <a:off x="5314950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1" name="Line 14"/>
          <p:cNvSpPr>
            <a:spLocks noChangeShapeType="1"/>
          </p:cNvSpPr>
          <p:nvPr/>
        </p:nvSpPr>
        <p:spPr bwMode="auto">
          <a:xfrm>
            <a:off x="6304085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2" name="Line 15"/>
          <p:cNvSpPr>
            <a:spLocks noChangeShapeType="1"/>
          </p:cNvSpPr>
          <p:nvPr/>
        </p:nvSpPr>
        <p:spPr bwMode="auto">
          <a:xfrm>
            <a:off x="6304085" y="5000625"/>
            <a:ext cx="514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3" name="Line 16"/>
          <p:cNvSpPr>
            <a:spLocks noChangeShapeType="1"/>
          </p:cNvSpPr>
          <p:nvPr/>
        </p:nvSpPr>
        <p:spPr bwMode="auto">
          <a:xfrm>
            <a:off x="6818435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4" name="Line 17"/>
          <p:cNvSpPr>
            <a:spLocks noChangeShapeType="1"/>
          </p:cNvSpPr>
          <p:nvPr/>
        </p:nvSpPr>
        <p:spPr bwMode="auto">
          <a:xfrm>
            <a:off x="8321919" y="5067300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5" name="Line 18"/>
          <p:cNvSpPr>
            <a:spLocks noChangeShapeType="1"/>
          </p:cNvSpPr>
          <p:nvPr/>
        </p:nvSpPr>
        <p:spPr bwMode="auto">
          <a:xfrm>
            <a:off x="8321919" y="5067300"/>
            <a:ext cx="55391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6" name="Line 19"/>
          <p:cNvSpPr>
            <a:spLocks noChangeShapeType="1"/>
          </p:cNvSpPr>
          <p:nvPr/>
        </p:nvSpPr>
        <p:spPr bwMode="auto">
          <a:xfrm>
            <a:off x="8875835" y="5067300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8" name="Line 21"/>
          <p:cNvSpPr>
            <a:spLocks noChangeShapeType="1"/>
          </p:cNvSpPr>
          <p:nvPr/>
        </p:nvSpPr>
        <p:spPr bwMode="auto">
          <a:xfrm>
            <a:off x="5105400" y="4572000"/>
            <a:ext cx="75174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0" name="Line 23"/>
          <p:cNvSpPr>
            <a:spLocks noChangeShapeType="1"/>
          </p:cNvSpPr>
          <p:nvPr/>
        </p:nvSpPr>
        <p:spPr bwMode="auto">
          <a:xfrm>
            <a:off x="6501912" y="4333875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1" name="Line 24"/>
          <p:cNvSpPr>
            <a:spLocks noChangeShapeType="1"/>
          </p:cNvSpPr>
          <p:nvPr/>
        </p:nvSpPr>
        <p:spPr bwMode="auto">
          <a:xfrm>
            <a:off x="6541477" y="4333875"/>
            <a:ext cx="0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2" name="Line 25"/>
          <p:cNvSpPr>
            <a:spLocks noChangeShapeType="1"/>
          </p:cNvSpPr>
          <p:nvPr/>
        </p:nvSpPr>
        <p:spPr bwMode="auto">
          <a:xfrm>
            <a:off x="6581042" y="4333875"/>
            <a:ext cx="75174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3" name="Line 26"/>
          <p:cNvSpPr>
            <a:spLocks noChangeShapeType="1"/>
          </p:cNvSpPr>
          <p:nvPr/>
        </p:nvSpPr>
        <p:spPr bwMode="auto">
          <a:xfrm>
            <a:off x="7332785" y="4333875"/>
            <a:ext cx="0" cy="1466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4" name="Line 27"/>
          <p:cNvSpPr>
            <a:spLocks noChangeShapeType="1"/>
          </p:cNvSpPr>
          <p:nvPr/>
        </p:nvSpPr>
        <p:spPr bwMode="auto">
          <a:xfrm>
            <a:off x="6541477" y="4333875"/>
            <a:ext cx="7913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5" name="Line 28"/>
          <p:cNvSpPr>
            <a:spLocks noChangeShapeType="1"/>
          </p:cNvSpPr>
          <p:nvPr/>
        </p:nvSpPr>
        <p:spPr bwMode="auto">
          <a:xfrm>
            <a:off x="6937131" y="3600450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6" name="Line 29"/>
          <p:cNvSpPr>
            <a:spLocks noChangeShapeType="1"/>
          </p:cNvSpPr>
          <p:nvPr/>
        </p:nvSpPr>
        <p:spPr bwMode="auto">
          <a:xfrm flipV="1">
            <a:off x="7807569" y="3600450"/>
            <a:ext cx="0" cy="2200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7" name="Line 30"/>
          <p:cNvSpPr>
            <a:spLocks noChangeShapeType="1"/>
          </p:cNvSpPr>
          <p:nvPr/>
        </p:nvSpPr>
        <p:spPr bwMode="auto">
          <a:xfrm>
            <a:off x="6937131" y="3600450"/>
            <a:ext cx="8704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8" name="Line 31"/>
          <p:cNvSpPr>
            <a:spLocks noChangeShapeType="1"/>
          </p:cNvSpPr>
          <p:nvPr/>
        </p:nvSpPr>
        <p:spPr bwMode="auto">
          <a:xfrm>
            <a:off x="7372350" y="2867025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9" name="Line 32"/>
          <p:cNvSpPr>
            <a:spLocks noChangeShapeType="1"/>
          </p:cNvSpPr>
          <p:nvPr/>
        </p:nvSpPr>
        <p:spPr bwMode="auto">
          <a:xfrm flipV="1">
            <a:off x="8598877" y="2800350"/>
            <a:ext cx="0" cy="2266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0" name="Line 33"/>
          <p:cNvSpPr>
            <a:spLocks noChangeShapeType="1"/>
          </p:cNvSpPr>
          <p:nvPr/>
        </p:nvSpPr>
        <p:spPr bwMode="auto">
          <a:xfrm flipH="1">
            <a:off x="7372350" y="2800350"/>
            <a:ext cx="122652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1" name="Line 34"/>
          <p:cNvSpPr>
            <a:spLocks noChangeShapeType="1"/>
          </p:cNvSpPr>
          <p:nvPr/>
        </p:nvSpPr>
        <p:spPr bwMode="auto">
          <a:xfrm flipV="1">
            <a:off x="7372350" y="2800350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2" name="Line 35"/>
          <p:cNvSpPr>
            <a:spLocks noChangeShapeType="1"/>
          </p:cNvSpPr>
          <p:nvPr/>
        </p:nvSpPr>
        <p:spPr bwMode="auto">
          <a:xfrm>
            <a:off x="7965831" y="2000250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3" name="Line 36"/>
          <p:cNvSpPr>
            <a:spLocks noChangeShapeType="1"/>
          </p:cNvSpPr>
          <p:nvPr/>
        </p:nvSpPr>
        <p:spPr bwMode="auto">
          <a:xfrm flipH="1">
            <a:off x="5512777" y="2000250"/>
            <a:ext cx="245305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4" name="Line 37"/>
          <p:cNvSpPr>
            <a:spLocks noChangeShapeType="1"/>
          </p:cNvSpPr>
          <p:nvPr/>
        </p:nvSpPr>
        <p:spPr bwMode="auto">
          <a:xfrm flipV="1">
            <a:off x="5410200" y="2000249"/>
            <a:ext cx="23446" cy="2571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5" name="Line 38"/>
          <p:cNvSpPr>
            <a:spLocks noChangeShapeType="1"/>
          </p:cNvSpPr>
          <p:nvPr/>
        </p:nvSpPr>
        <p:spPr bwMode="auto">
          <a:xfrm>
            <a:off x="5710604" y="200025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6" name="Line 39"/>
          <p:cNvSpPr>
            <a:spLocks noChangeShapeType="1"/>
          </p:cNvSpPr>
          <p:nvPr/>
        </p:nvSpPr>
        <p:spPr bwMode="auto">
          <a:xfrm flipH="1">
            <a:off x="5433646" y="2000250"/>
            <a:ext cx="19782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7" name="Line 40"/>
          <p:cNvSpPr>
            <a:spLocks noChangeShapeType="1"/>
          </p:cNvSpPr>
          <p:nvPr/>
        </p:nvSpPr>
        <p:spPr bwMode="auto">
          <a:xfrm flipV="1">
            <a:off x="6699738" y="160020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8" name="Line 41"/>
          <p:cNvSpPr>
            <a:spLocks noChangeShapeType="1"/>
          </p:cNvSpPr>
          <p:nvPr/>
        </p:nvSpPr>
        <p:spPr bwMode="auto">
          <a:xfrm>
            <a:off x="4840165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853034" name="Rectangle 42"/>
          <p:cNvSpPr>
            <a:spLocks noChangeArrowheads="1"/>
          </p:cNvSpPr>
          <p:nvPr/>
        </p:nvSpPr>
        <p:spPr bwMode="auto">
          <a:xfrm>
            <a:off x="-228600" y="1981200"/>
            <a:ext cx="4953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742950" lvl="1" indent="-285750" eaLnBrk="0" hangingPunct="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Represents all </a:t>
            </a:r>
            <a:r>
              <a:rPr lang="en-US" altLang="zh-CN" dirty="0" err="1" smtClean="0">
                <a:latin typeface="Arial" charset="0"/>
                <a:ea typeface="SimSun" pitchFamily="2" charset="-122"/>
                <a:cs typeface="SimSun" pitchFamily="2" charset="-122"/>
              </a:rPr>
              <a:t>partitionings</a:t>
            </a: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 of the data</a:t>
            </a:r>
          </a:p>
          <a:p>
            <a:pPr marL="742950" lvl="1" indent="-285750" eaLnBrk="0" hangingPunct="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endParaRPr lang="en-US" altLang="zh-CN" dirty="0" smtClean="0">
              <a:latin typeface="Arial" charset="0"/>
              <a:ea typeface="SimSun" pitchFamily="2" charset="-122"/>
              <a:cs typeface="SimSun" pitchFamily="2" charset="-122"/>
            </a:endParaRPr>
          </a:p>
          <a:p>
            <a:pPr marL="742950" lvl="1" indent="-285750" eaLnBrk="0" hangingPunct="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We can get a K clustering by looking at the </a:t>
            </a:r>
            <a:r>
              <a:rPr lang="en-US" altLang="zh-CN" b="1" dirty="0" smtClean="0">
                <a:latin typeface="Arial" charset="0"/>
                <a:ea typeface="SimSun" pitchFamily="2" charset="-122"/>
                <a:cs typeface="SimSun" pitchFamily="2" charset="-122"/>
              </a:rPr>
              <a:t>connected</a:t>
            </a: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 components at any given level</a:t>
            </a:r>
          </a:p>
          <a:p>
            <a:pPr marL="742950" lvl="1" indent="-285750" eaLnBrk="0" hangingPunct="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endParaRPr lang="en-US" altLang="zh-CN" dirty="0" smtClean="0">
              <a:latin typeface="Arial" charset="0"/>
              <a:ea typeface="SimSun" pitchFamily="2" charset="-122"/>
              <a:cs typeface="SimSun" pitchFamily="2" charset="-122"/>
            </a:endParaRPr>
          </a:p>
          <a:p>
            <a:pPr marL="742950" lvl="1" indent="-285750" eaLnBrk="0" hangingPunct="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Frequently binary </a:t>
            </a:r>
            <a:r>
              <a:rPr lang="en-US" altLang="zh-CN" dirty="0" err="1" smtClean="0">
                <a:latin typeface="Arial" charset="0"/>
                <a:ea typeface="SimSun" pitchFamily="2" charset="-122"/>
                <a:cs typeface="SimSun" pitchFamily="2" charset="-122"/>
              </a:rPr>
              <a:t>dendograms</a:t>
            </a: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, but n-</a:t>
            </a:r>
            <a:r>
              <a:rPr lang="en-US" altLang="zh-CN" dirty="0" err="1" smtClean="0">
                <a:latin typeface="Arial" charset="0"/>
                <a:ea typeface="SimSun" pitchFamily="2" charset="-122"/>
                <a:cs typeface="SimSun" pitchFamily="2" charset="-122"/>
              </a:rPr>
              <a:t>ary</a:t>
            </a: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dirty="0" err="1" smtClean="0">
                <a:latin typeface="Arial" charset="0"/>
                <a:ea typeface="SimSun" pitchFamily="2" charset="-122"/>
                <a:cs typeface="SimSun" pitchFamily="2" charset="-122"/>
              </a:rPr>
              <a:t>dendograms</a:t>
            </a: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are </a:t>
            </a: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easy to obtain with minor </a:t>
            </a: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changes</a:t>
            </a:r>
            <a:b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</a:b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to </a:t>
            </a:r>
            <a:r>
              <a:rPr lang="en-US" altLang="zh-CN" dirty="0" smtClean="0">
                <a:latin typeface="Arial" charset="0"/>
                <a:ea typeface="SimSun" pitchFamily="2" charset="-122"/>
                <a:cs typeface="SimSun" pitchFamily="2" charset="-122"/>
              </a:rPr>
              <a:t>algorithms</a:t>
            </a:r>
            <a:endParaRPr lang="en-US" altLang="zh-CN" dirty="0"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51204" name="Rectangle 43"/>
          <p:cNvSpPr>
            <a:spLocks noChangeArrowheads="1"/>
          </p:cNvSpPr>
          <p:nvPr/>
        </p:nvSpPr>
        <p:spPr bwMode="auto">
          <a:xfrm>
            <a:off x="762000" y="457200"/>
            <a:ext cx="792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Dendogram</a:t>
            </a:r>
            <a:endParaRPr lang="en-US" sz="3600" b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205" name="Line 44"/>
          <p:cNvSpPr>
            <a:spLocks noChangeShapeType="1"/>
          </p:cNvSpPr>
          <p:nvPr/>
        </p:nvSpPr>
        <p:spPr bwMode="auto">
          <a:xfrm>
            <a:off x="4953000" y="3962400"/>
            <a:ext cx="3886200" cy="0"/>
          </a:xfrm>
          <a:prstGeom prst="line">
            <a:avLst/>
          </a:prstGeom>
          <a:noFill/>
          <a:ln w="9525">
            <a:solidFill>
              <a:schemeClr val="hlink"/>
            </a:solidFill>
            <a:prstDash val="lgDash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06" name="Oval 45"/>
          <p:cNvSpPr>
            <a:spLocks noChangeArrowheads="1"/>
          </p:cNvSpPr>
          <p:nvPr/>
        </p:nvSpPr>
        <p:spPr bwMode="auto">
          <a:xfrm>
            <a:off x="4648200" y="5486400"/>
            <a:ext cx="1371600" cy="609600"/>
          </a:xfrm>
          <a:prstGeom prst="ellipse">
            <a:avLst/>
          </a:prstGeom>
          <a:noFill/>
          <a:ln w="38100">
            <a:solidFill>
              <a:srgbClr val="00A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07" name="Oval 47"/>
          <p:cNvSpPr>
            <a:spLocks noChangeArrowheads="1"/>
          </p:cNvSpPr>
          <p:nvPr/>
        </p:nvSpPr>
        <p:spPr bwMode="auto">
          <a:xfrm>
            <a:off x="6172200" y="5486400"/>
            <a:ext cx="1295400" cy="609600"/>
          </a:xfrm>
          <a:prstGeom prst="ellipse">
            <a:avLst/>
          </a:prstGeom>
          <a:noFill/>
          <a:ln w="38100">
            <a:solidFill>
              <a:srgbClr val="00A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08" name="Oval 48"/>
          <p:cNvSpPr>
            <a:spLocks noChangeArrowheads="1"/>
          </p:cNvSpPr>
          <p:nvPr/>
        </p:nvSpPr>
        <p:spPr bwMode="auto">
          <a:xfrm>
            <a:off x="7620000" y="5486400"/>
            <a:ext cx="381000" cy="533400"/>
          </a:xfrm>
          <a:prstGeom prst="ellipse">
            <a:avLst/>
          </a:prstGeom>
          <a:noFill/>
          <a:ln w="38100">
            <a:solidFill>
              <a:srgbClr val="00A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09" name="Oval 49"/>
          <p:cNvSpPr>
            <a:spLocks noChangeArrowheads="1"/>
          </p:cNvSpPr>
          <p:nvPr/>
        </p:nvSpPr>
        <p:spPr bwMode="auto">
          <a:xfrm>
            <a:off x="8153400" y="5486400"/>
            <a:ext cx="838200" cy="533400"/>
          </a:xfrm>
          <a:prstGeom prst="ellipse">
            <a:avLst/>
          </a:prstGeom>
          <a:noFill/>
          <a:ln w="38100">
            <a:solidFill>
              <a:srgbClr val="00A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 rot="5400000" flipH="1" flipV="1">
            <a:off x="4876800" y="4800600"/>
            <a:ext cx="457200" cy="158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51216" idx="6"/>
          </p:cNvCxnSpPr>
          <p:nvPr/>
        </p:nvCxnSpPr>
        <p:spPr bwMode="auto">
          <a:xfrm flipH="1" flipV="1">
            <a:off x="5867400" y="4572000"/>
            <a:ext cx="1466" cy="122872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80334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Advantages of hierarchical clustering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Don’t need to specify the number of clusters</a:t>
            </a:r>
          </a:p>
          <a:p>
            <a:r>
              <a:rPr lang="en-US" sz="2800" dirty="0" smtClean="0"/>
              <a:t>Good for data visualization</a:t>
            </a:r>
          </a:p>
          <a:p>
            <a:pPr lvl="1"/>
            <a:r>
              <a:rPr lang="en-US" sz="2800" dirty="0" smtClean="0"/>
              <a:t>See how the data points interact at many levels</a:t>
            </a:r>
          </a:p>
          <a:p>
            <a:pPr lvl="1"/>
            <a:r>
              <a:rPr lang="en-US" sz="2800" dirty="0" smtClean="0"/>
              <a:t>Can view the data at multiple levels of granularity</a:t>
            </a:r>
          </a:p>
          <a:p>
            <a:pPr lvl="1"/>
            <a:r>
              <a:rPr lang="en-US" sz="2800" dirty="0" smtClean="0"/>
              <a:t>Understand how all points interact</a:t>
            </a:r>
          </a:p>
          <a:p>
            <a:r>
              <a:rPr lang="en-US" sz="2800" dirty="0" smtClean="0"/>
              <a:t>Specifies all of the K </a:t>
            </a:r>
            <a:r>
              <a:rPr lang="en-US" sz="2800" dirty="0" err="1" smtClean="0"/>
              <a:t>clusterings</a:t>
            </a:r>
            <a:r>
              <a:rPr lang="en-US" sz="2800" dirty="0" smtClean="0"/>
              <a:t>/partitions</a:t>
            </a:r>
          </a:p>
        </p:txBody>
      </p:sp>
    </p:spTree>
    <p:extLst>
      <p:ext uri="{BB962C8B-B14F-4D97-AF65-F5344CB8AC3E}">
        <p14:creationId xmlns:p14="http://schemas.microsoft.com/office/powerpoint/2010/main" val="14730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Hierarchical Clustering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768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Common in many domains</a:t>
            </a:r>
          </a:p>
          <a:p>
            <a:pPr lvl="1"/>
            <a:r>
              <a:rPr lang="en-US" dirty="0" smtClean="0"/>
              <a:t>Biologists and social scientists</a:t>
            </a:r>
          </a:p>
          <a:p>
            <a:pPr lvl="1"/>
            <a:r>
              <a:rPr lang="en-US" dirty="0" smtClean="0"/>
              <a:t>Gene expression data</a:t>
            </a:r>
          </a:p>
          <a:p>
            <a:pPr lvl="1"/>
            <a:r>
              <a:rPr lang="en-US" dirty="0" smtClean="0"/>
              <a:t>Document/web page organization</a:t>
            </a:r>
          </a:p>
          <a:p>
            <a:pPr lvl="2"/>
            <a:r>
              <a:rPr lang="en-US" dirty="0" smtClean="0"/>
              <a:t>DMOZ</a:t>
            </a:r>
          </a:p>
          <a:p>
            <a:pPr lvl="2"/>
            <a:r>
              <a:rPr lang="en-US" dirty="0" smtClean="0"/>
              <a:t>Yahoo directories</a:t>
            </a:r>
          </a:p>
          <a:p>
            <a:pPr eaLnBrk="1" hangingPunct="1"/>
            <a:endParaRPr lang="en-US" sz="3000" dirty="0" smtClean="0"/>
          </a:p>
          <a:p>
            <a:pPr eaLnBrk="1" hangingPunct="1"/>
            <a:endParaRPr lang="en-US" dirty="0"/>
          </a:p>
          <a:p>
            <a:pPr eaLnBrk="1" hangingPunct="1">
              <a:buFont typeface="Wingdings" charset="2"/>
              <a:buNone/>
            </a:pPr>
            <a:endParaRPr lang="en-US" sz="2200" dirty="0"/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 smtClean="0"/>
          </a:p>
          <a:p>
            <a:pPr eaLnBrk="1" hangingPunct="1">
              <a:buNone/>
            </a:pPr>
            <a:endParaRPr lang="en-US" sz="22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3363" y="4495800"/>
            <a:ext cx="6010275" cy="1981200"/>
            <a:chOff x="1011" y="1536"/>
            <a:chExt cx="3786" cy="1248"/>
          </a:xfrm>
        </p:grpSpPr>
        <p:sp>
          <p:nvSpPr>
            <p:cNvPr id="50181" name="Text Box 5"/>
            <p:cNvSpPr txBox="1">
              <a:spLocks noChangeArrowheads="1"/>
            </p:cNvSpPr>
            <p:nvPr/>
          </p:nvSpPr>
          <p:spPr bwMode="auto">
            <a:xfrm>
              <a:off x="2688" y="1536"/>
              <a:ext cx="864" cy="25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chemeClr val="tx2"/>
                  </a:solidFill>
                  <a:latin typeface="Calibri"/>
                </a:rPr>
                <a:t>animal</a:t>
              </a:r>
            </a:p>
          </p:txBody>
        </p:sp>
        <p:sp>
          <p:nvSpPr>
            <p:cNvPr id="50182" name="Text Box 6"/>
            <p:cNvSpPr txBox="1">
              <a:spLocks noChangeArrowheads="1"/>
            </p:cNvSpPr>
            <p:nvPr/>
          </p:nvSpPr>
          <p:spPr bwMode="auto">
            <a:xfrm>
              <a:off x="1698" y="1872"/>
              <a:ext cx="812" cy="25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Calibri"/>
                </a:rPr>
                <a:t>vertebrate</a:t>
              </a:r>
            </a:p>
          </p:txBody>
        </p:sp>
        <p:sp>
          <p:nvSpPr>
            <p:cNvPr id="50183" name="Text Box 7"/>
            <p:cNvSpPr txBox="1">
              <a:spLocks noChangeArrowheads="1"/>
            </p:cNvSpPr>
            <p:nvPr/>
          </p:nvSpPr>
          <p:spPr bwMode="auto">
            <a:xfrm>
              <a:off x="1011" y="2256"/>
              <a:ext cx="3786" cy="25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Calibri"/>
                </a:rPr>
                <a:t>fish reptile </a:t>
              </a:r>
              <a:r>
                <a:rPr lang="en-US" sz="2000" dirty="0" err="1">
                  <a:solidFill>
                    <a:schemeClr val="tx2"/>
                  </a:solidFill>
                  <a:latin typeface="Calibri"/>
                </a:rPr>
                <a:t>amphib</a:t>
              </a:r>
              <a:r>
                <a:rPr lang="en-US" sz="2000" dirty="0">
                  <a:solidFill>
                    <a:schemeClr val="tx2"/>
                  </a:solidFill>
                  <a:latin typeface="Calibri"/>
                </a:rPr>
                <a:t>. mammal      worm insect crustacean</a:t>
              </a:r>
            </a:p>
          </p:txBody>
        </p:sp>
        <p:sp>
          <p:nvSpPr>
            <p:cNvPr id="50184" name="Text Box 8"/>
            <p:cNvSpPr txBox="1">
              <a:spLocks noChangeArrowheads="1"/>
            </p:cNvSpPr>
            <p:nvPr/>
          </p:nvSpPr>
          <p:spPr bwMode="auto">
            <a:xfrm>
              <a:off x="3283" y="1872"/>
              <a:ext cx="934" cy="25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Calibri"/>
                </a:rPr>
                <a:t>invertebrate</a:t>
              </a:r>
            </a:p>
          </p:txBody>
        </p:sp>
        <p:sp>
          <p:nvSpPr>
            <p:cNvPr id="50185" name="Line 9"/>
            <p:cNvSpPr>
              <a:spLocks noChangeShapeType="1"/>
            </p:cNvSpPr>
            <p:nvPr/>
          </p:nvSpPr>
          <p:spPr bwMode="auto">
            <a:xfrm flipH="1">
              <a:off x="2124" y="1736"/>
              <a:ext cx="962" cy="2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86" name="Line 10"/>
            <p:cNvSpPr>
              <a:spLocks noChangeShapeType="1"/>
            </p:cNvSpPr>
            <p:nvPr/>
          </p:nvSpPr>
          <p:spPr bwMode="auto">
            <a:xfrm>
              <a:off x="3094" y="1736"/>
              <a:ext cx="639" cy="2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87" name="Line 11"/>
            <p:cNvSpPr>
              <a:spLocks noChangeShapeType="1"/>
            </p:cNvSpPr>
            <p:nvPr/>
          </p:nvSpPr>
          <p:spPr bwMode="auto">
            <a:xfrm flipH="1">
              <a:off x="1232" y="2059"/>
              <a:ext cx="876" cy="2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88" name="Line 12"/>
            <p:cNvSpPr>
              <a:spLocks noChangeShapeType="1"/>
            </p:cNvSpPr>
            <p:nvPr/>
          </p:nvSpPr>
          <p:spPr bwMode="auto">
            <a:xfrm flipH="1">
              <a:off x="1635" y="2059"/>
              <a:ext cx="473" cy="2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89" name="Line 13"/>
            <p:cNvSpPr>
              <a:spLocks noChangeShapeType="1"/>
            </p:cNvSpPr>
            <p:nvPr/>
          </p:nvSpPr>
          <p:spPr bwMode="auto">
            <a:xfrm>
              <a:off x="2108" y="2059"/>
              <a:ext cx="0" cy="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90" name="Line 14"/>
            <p:cNvSpPr>
              <a:spLocks noChangeShapeType="1"/>
            </p:cNvSpPr>
            <p:nvPr/>
          </p:nvSpPr>
          <p:spPr bwMode="auto">
            <a:xfrm>
              <a:off x="2108" y="2059"/>
              <a:ext cx="513" cy="2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91" name="Line 15"/>
            <p:cNvSpPr>
              <a:spLocks noChangeShapeType="1"/>
            </p:cNvSpPr>
            <p:nvPr/>
          </p:nvSpPr>
          <p:spPr bwMode="auto">
            <a:xfrm flipH="1">
              <a:off x="3386" y="2044"/>
              <a:ext cx="347" cy="3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92" name="Line 16"/>
            <p:cNvSpPr>
              <a:spLocks noChangeShapeType="1"/>
            </p:cNvSpPr>
            <p:nvPr/>
          </p:nvSpPr>
          <p:spPr bwMode="auto">
            <a:xfrm>
              <a:off x="3733" y="2052"/>
              <a:ext cx="0" cy="3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93" name="Line 17"/>
            <p:cNvSpPr>
              <a:spLocks noChangeShapeType="1"/>
            </p:cNvSpPr>
            <p:nvPr/>
          </p:nvSpPr>
          <p:spPr bwMode="auto">
            <a:xfrm>
              <a:off x="3733" y="2059"/>
              <a:ext cx="537" cy="2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1104" y="2448"/>
              <a:ext cx="192" cy="336"/>
              <a:chOff x="1104" y="2448"/>
              <a:chExt cx="192" cy="336"/>
            </a:xfrm>
          </p:grpSpPr>
          <p:sp>
            <p:nvSpPr>
              <p:cNvPr id="50213" name="Line 19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14" name="Line 20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1440" y="2448"/>
              <a:ext cx="192" cy="336"/>
              <a:chOff x="1104" y="2448"/>
              <a:chExt cx="192" cy="336"/>
            </a:xfrm>
          </p:grpSpPr>
          <p:sp>
            <p:nvSpPr>
              <p:cNvPr id="50211" name="Line 22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12" name="Line 23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1968" y="2448"/>
              <a:ext cx="192" cy="336"/>
              <a:chOff x="1104" y="2448"/>
              <a:chExt cx="192" cy="336"/>
            </a:xfrm>
          </p:grpSpPr>
          <p:sp>
            <p:nvSpPr>
              <p:cNvPr id="50209" name="Line 25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10" name="Line 26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2544" y="2448"/>
              <a:ext cx="192" cy="336"/>
              <a:chOff x="1104" y="2448"/>
              <a:chExt cx="192" cy="336"/>
            </a:xfrm>
          </p:grpSpPr>
          <p:sp>
            <p:nvSpPr>
              <p:cNvPr id="50207" name="Line 28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08" name="Line 29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3264" y="2448"/>
              <a:ext cx="192" cy="336"/>
              <a:chOff x="1104" y="2448"/>
              <a:chExt cx="192" cy="336"/>
            </a:xfrm>
          </p:grpSpPr>
          <p:sp>
            <p:nvSpPr>
              <p:cNvPr id="50205" name="Line 31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06" name="Line 32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8" name="Group 33"/>
            <p:cNvGrpSpPr>
              <a:grpSpLocks/>
            </p:cNvGrpSpPr>
            <p:nvPr/>
          </p:nvGrpSpPr>
          <p:grpSpPr bwMode="auto">
            <a:xfrm>
              <a:off x="3648" y="2448"/>
              <a:ext cx="192" cy="336"/>
              <a:chOff x="1104" y="2448"/>
              <a:chExt cx="192" cy="336"/>
            </a:xfrm>
          </p:grpSpPr>
          <p:sp>
            <p:nvSpPr>
              <p:cNvPr id="50203" name="Line 34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04" name="Line 35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" name="Group 36"/>
            <p:cNvGrpSpPr>
              <a:grpSpLocks/>
            </p:cNvGrpSpPr>
            <p:nvPr/>
          </p:nvGrpSpPr>
          <p:grpSpPr bwMode="auto">
            <a:xfrm>
              <a:off x="4224" y="2448"/>
              <a:ext cx="192" cy="336"/>
              <a:chOff x="1104" y="2448"/>
              <a:chExt cx="192" cy="336"/>
            </a:xfrm>
          </p:grpSpPr>
          <p:sp>
            <p:nvSpPr>
              <p:cNvPr id="50201" name="Line 37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02" name="Line 38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5257800" y="4267200"/>
            <a:ext cx="314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Two main approaches…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53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hierarchical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876800"/>
          </a:xfrm>
        </p:spPr>
        <p:txBody>
          <a:bodyPr/>
          <a:lstStyle/>
          <a:p>
            <a:r>
              <a:rPr lang="en-US" sz="2800" dirty="0" smtClean="0"/>
              <a:t>To</a:t>
            </a:r>
            <a:r>
              <a:rPr lang="en-US" sz="2800" dirty="0" smtClean="0"/>
              <a:t>p-down</a:t>
            </a:r>
          </a:p>
          <a:p>
            <a:r>
              <a:rPr lang="en-US" sz="2800" dirty="0" smtClean="0"/>
              <a:t>Finding </a:t>
            </a:r>
            <a:r>
              <a:rPr lang="en-US" sz="2800" dirty="0" smtClean="0"/>
              <a:t>the best partitioning of the data is generally exponential in time</a:t>
            </a:r>
          </a:p>
          <a:p>
            <a:r>
              <a:rPr lang="en-US" sz="2800" dirty="0" smtClean="0"/>
              <a:t>Common approach:</a:t>
            </a:r>
          </a:p>
          <a:p>
            <a:pPr lvl="1"/>
            <a:r>
              <a:rPr lang="en-US" sz="2400" dirty="0" smtClean="0"/>
              <a:t>Let </a:t>
            </a:r>
            <a:r>
              <a:rPr lang="en-US" sz="2400" b="1" dirty="0" smtClean="0"/>
              <a:t>C</a:t>
            </a:r>
            <a:r>
              <a:rPr lang="en-US" sz="2400" dirty="0" smtClean="0"/>
              <a:t> be a set of clusters</a:t>
            </a:r>
          </a:p>
          <a:p>
            <a:pPr lvl="1"/>
            <a:r>
              <a:rPr lang="en-US" sz="2400" dirty="0" smtClean="0"/>
              <a:t>Initialize </a:t>
            </a:r>
            <a:r>
              <a:rPr lang="en-US" sz="2400" b="1" dirty="0" smtClean="0"/>
              <a:t>C</a:t>
            </a:r>
            <a:r>
              <a:rPr lang="en-US" sz="2400" dirty="0" smtClean="0"/>
              <a:t> to be the one-clustering of the data</a:t>
            </a:r>
          </a:p>
          <a:p>
            <a:pPr lvl="1"/>
            <a:r>
              <a:rPr lang="en-US" sz="2400" dirty="0" smtClean="0"/>
              <a:t>While there exists a cluster </a:t>
            </a:r>
            <a:r>
              <a:rPr lang="en-US" sz="2400" i="1" dirty="0" err="1" smtClean="0"/>
              <a:t>c</a:t>
            </a:r>
            <a:r>
              <a:rPr lang="en-US" sz="2400" dirty="0" smtClean="0"/>
              <a:t> in </a:t>
            </a:r>
            <a:r>
              <a:rPr lang="en-US" sz="2400" b="1" dirty="0" smtClean="0"/>
              <a:t>C</a:t>
            </a:r>
            <a:endParaRPr lang="en-US" sz="2400" dirty="0" smtClean="0"/>
          </a:p>
          <a:p>
            <a:pPr lvl="2"/>
            <a:r>
              <a:rPr lang="en-US" sz="2000" dirty="0" smtClean="0"/>
              <a:t>remove </a:t>
            </a:r>
            <a:r>
              <a:rPr lang="en-US" sz="2000" i="1" dirty="0" err="1" smtClean="0"/>
              <a:t>c</a:t>
            </a:r>
            <a:r>
              <a:rPr lang="en-US" sz="2000" dirty="0" smtClean="0"/>
              <a:t> from </a:t>
            </a:r>
            <a:r>
              <a:rPr lang="en-US" sz="2000" b="1" dirty="0" smtClean="0"/>
              <a:t>C</a:t>
            </a:r>
            <a:endParaRPr lang="en-US" sz="2000" dirty="0" smtClean="0"/>
          </a:p>
          <a:p>
            <a:pPr lvl="2"/>
            <a:r>
              <a:rPr lang="en-US" sz="2000" dirty="0" smtClean="0"/>
              <a:t>partition </a:t>
            </a:r>
            <a:r>
              <a:rPr lang="en-US" sz="2000" i="1" dirty="0" err="1" smtClean="0"/>
              <a:t>c</a:t>
            </a:r>
            <a:r>
              <a:rPr lang="en-US" sz="2000" dirty="0" smtClean="0"/>
              <a:t> into 2 clusters using a flat clustering algorithm, </a:t>
            </a:r>
            <a:r>
              <a:rPr lang="en-US" sz="2000" i="1" dirty="0" smtClean="0"/>
              <a:t>c</a:t>
            </a:r>
            <a:r>
              <a:rPr lang="en-US" sz="2000" i="1" baseline="-25000" dirty="0" smtClean="0"/>
              <a:t>1</a:t>
            </a:r>
            <a:r>
              <a:rPr lang="en-US" sz="2000" dirty="0" smtClean="0"/>
              <a:t> and </a:t>
            </a:r>
            <a:r>
              <a:rPr lang="en-US" sz="2000" i="1" dirty="0" smtClean="0"/>
              <a:t>c</a:t>
            </a:r>
            <a:r>
              <a:rPr lang="en-US" sz="2000" i="1" baseline="-25000" dirty="0" smtClean="0"/>
              <a:t>2</a:t>
            </a:r>
            <a:endParaRPr lang="en-US" sz="2000" dirty="0" smtClean="0"/>
          </a:p>
          <a:p>
            <a:pPr lvl="2"/>
            <a:r>
              <a:rPr lang="en-US" sz="2000" dirty="0" smtClean="0"/>
              <a:t>Add to </a:t>
            </a:r>
            <a:r>
              <a:rPr lang="en-US" sz="2000" i="1" dirty="0" smtClean="0"/>
              <a:t>c</a:t>
            </a:r>
            <a:r>
              <a:rPr lang="en-US" sz="2000" i="1" baseline="-25000" dirty="0" smtClean="0"/>
              <a:t>1</a:t>
            </a:r>
            <a:r>
              <a:rPr lang="en-US" sz="2000" dirty="0" smtClean="0"/>
              <a:t> and </a:t>
            </a:r>
            <a:r>
              <a:rPr lang="en-US" sz="2000" i="1" dirty="0" smtClean="0"/>
              <a:t>c</a:t>
            </a:r>
            <a:r>
              <a:rPr lang="en-US" sz="2000" i="1" baseline="-25000" dirty="0" smtClean="0"/>
              <a:t>2</a:t>
            </a:r>
            <a:r>
              <a:rPr lang="en-US" sz="2000" dirty="0" smtClean="0"/>
              <a:t> </a:t>
            </a:r>
            <a:r>
              <a:rPr lang="en-US" sz="2000" b="1" dirty="0" smtClean="0"/>
              <a:t>C</a:t>
            </a:r>
          </a:p>
          <a:p>
            <a:r>
              <a:rPr lang="en-US" sz="2800" dirty="0" smtClean="0"/>
              <a:t>Bisecting </a:t>
            </a:r>
            <a:r>
              <a:rPr lang="en-US" sz="2800" dirty="0" err="1" smtClean="0"/>
              <a:t>k</a:t>
            </a:r>
            <a:r>
              <a:rPr lang="en-US" sz="2800" dirty="0" smtClean="0"/>
              <a:t>-means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582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38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Unsupervised Learning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3" y="1600200"/>
            <a:ext cx="8212137" cy="4859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Supervised learning used labeled data pairs (x, y) to learn a function f : X→Y.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But, what if we don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000" dirty="0">
                <a:ea typeface="ＭＳ Ｐゴシック" charset="0"/>
                <a:cs typeface="ＭＳ Ｐゴシック" charset="0"/>
              </a:rPr>
              <a:t>t have labels?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No labels = </a:t>
            </a:r>
            <a:r>
              <a:rPr lang="en-US" sz="3000" b="1" dirty="0">
                <a:ea typeface="ＭＳ Ｐゴシック" charset="0"/>
                <a:cs typeface="ＭＳ Ｐゴシック" charset="0"/>
              </a:rPr>
              <a:t>unsupervised learning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Only some points are labeled = </a:t>
            </a:r>
            <a:r>
              <a:rPr lang="en-US" sz="3000" b="1" dirty="0">
                <a:ea typeface="ＭＳ Ｐゴシック" charset="0"/>
                <a:cs typeface="ＭＳ Ｐゴシック" charset="0"/>
              </a:rPr>
              <a:t>semi-supervised learning</a:t>
            </a:r>
          </a:p>
          <a:p>
            <a:pPr lvl="1">
              <a:lnSpc>
                <a:spcPct val="90000"/>
              </a:lnSpc>
            </a:pPr>
            <a:r>
              <a:rPr lang="en-US" sz="3000" dirty="0">
                <a:ea typeface="ＭＳ Ｐゴシック" charset="0"/>
              </a:rPr>
              <a:t>Getting labels may be expensive, so we only get a few</a:t>
            </a:r>
          </a:p>
          <a:p>
            <a:pPr>
              <a:lnSpc>
                <a:spcPct val="90000"/>
              </a:lnSpc>
            </a:pPr>
            <a:r>
              <a:rPr lang="en-US" sz="3000" b="1" dirty="0">
                <a:ea typeface="ＭＳ Ｐゴシック" charset="0"/>
                <a:cs typeface="ＭＳ Ｐゴシック" charset="0"/>
              </a:rPr>
              <a:t>Clustering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 is the unsupervised grouping of data points.  It can be used for </a:t>
            </a:r>
            <a:r>
              <a:rPr lang="en-US" sz="3000" b="1" dirty="0">
                <a:ea typeface="ＭＳ Ｐゴシック" charset="0"/>
                <a:cs typeface="ＭＳ Ｐゴシック" charset="0"/>
              </a:rPr>
              <a:t>knowledge </a:t>
            </a:r>
            <a:r>
              <a:rPr lang="en-US" sz="3000" b="1" dirty="0" smtClean="0">
                <a:ea typeface="ＭＳ Ｐゴシック" charset="0"/>
                <a:cs typeface="ＭＳ Ｐゴシック" charset="0"/>
              </a:rPr>
              <a:t>discovery</a:t>
            </a:r>
            <a:endParaRPr lang="en-US" sz="30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1905000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start with one cluster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92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447800" y="2286000"/>
            <a:ext cx="2286000" cy="35052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16002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split using flat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clustering, e.g.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Kmeans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886200" y="2438400"/>
            <a:ext cx="2057400" cy="3276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3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5421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22" idx="2"/>
          </p:cNvCxnSpPr>
          <p:nvPr/>
        </p:nvCxnSpPr>
        <p:spPr bwMode="auto">
          <a:xfrm rot="10800000" flipH="1" flipV="1">
            <a:off x="838200" y="4076700"/>
            <a:ext cx="3124200" cy="381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953000" y="1600200"/>
            <a:ext cx="3216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split using flat clustering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67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22" idx="2"/>
          </p:cNvCxnSpPr>
          <p:nvPr/>
        </p:nvCxnSpPr>
        <p:spPr bwMode="auto">
          <a:xfrm rot="10800000" flipH="1" flipV="1">
            <a:off x="838200" y="4076700"/>
            <a:ext cx="3124200" cy="381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953000" y="1600200"/>
            <a:ext cx="3216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split using flat clustering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4114800" y="3048000"/>
            <a:ext cx="2057400" cy="16764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392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22" idx="2"/>
          </p:cNvCxnSpPr>
          <p:nvPr/>
        </p:nvCxnSpPr>
        <p:spPr bwMode="auto">
          <a:xfrm rot="10800000" flipH="1" flipV="1">
            <a:off x="838200" y="4076700"/>
            <a:ext cx="3124200" cy="381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4114800" y="3048000"/>
            <a:ext cx="2057400" cy="16764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057400" y="5029200"/>
            <a:ext cx="1905000" cy="76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5400000">
            <a:off x="1752600" y="4343399"/>
            <a:ext cx="1371601" cy="1219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3048000" y="4800600"/>
            <a:ext cx="12192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 flipH="1" flipV="1">
            <a:off x="1562100" y="2781300"/>
            <a:ext cx="1981200" cy="6858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10800000">
            <a:off x="1447800" y="2819400"/>
            <a:ext cx="10668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16200000" flipH="1">
            <a:off x="2247900" y="3390900"/>
            <a:ext cx="10668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2743200" y="3124200"/>
            <a:ext cx="9144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rot="5400000" flipH="1" flipV="1">
            <a:off x="3505200" y="3124200"/>
            <a:ext cx="2286000" cy="457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4648200" y="3276600"/>
            <a:ext cx="9906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rot="10800000">
            <a:off x="3581400" y="2819400"/>
            <a:ext cx="1066800" cy="457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9597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458200" cy="990600"/>
          </a:xfrm>
        </p:spPr>
        <p:txBody>
          <a:bodyPr/>
          <a:lstStyle/>
          <a:p>
            <a:pPr eaLnBrk="1" hangingPunct="1"/>
            <a:r>
              <a:rPr lang="en-US" sz="3600" dirty="0"/>
              <a:t>Hierarchical Agglomerative </a:t>
            </a:r>
            <a:r>
              <a:rPr lang="en-US" sz="3600" dirty="0" smtClean="0"/>
              <a:t>Clustering</a:t>
            </a:r>
            <a:endParaRPr lang="en-US" sz="3600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458200" cy="4876800"/>
          </a:xfrm>
        </p:spPr>
        <p:txBody>
          <a:bodyPr/>
          <a:lstStyle/>
          <a:p>
            <a:r>
              <a:rPr lang="en-US" sz="3200" dirty="0" smtClean="0"/>
              <a:t>Let </a:t>
            </a:r>
            <a:r>
              <a:rPr lang="en-US" sz="3200" b="1" dirty="0" smtClean="0"/>
              <a:t>C</a:t>
            </a:r>
            <a:r>
              <a:rPr lang="en-US" sz="3200" dirty="0" smtClean="0"/>
              <a:t> be a set of clusters</a:t>
            </a:r>
          </a:p>
          <a:p>
            <a:r>
              <a:rPr lang="en-US" sz="3200" dirty="0" smtClean="0"/>
              <a:t>Initialize </a:t>
            </a:r>
            <a:r>
              <a:rPr lang="en-US" sz="3200" b="1" dirty="0" smtClean="0"/>
              <a:t>C</a:t>
            </a:r>
            <a:r>
              <a:rPr lang="en-US" sz="3200" dirty="0" smtClean="0"/>
              <a:t> </a:t>
            </a:r>
            <a:r>
              <a:rPr lang="en-US" sz="3200" dirty="0" smtClean="0"/>
              <a:t>to </a:t>
            </a:r>
            <a:r>
              <a:rPr lang="en-US" sz="3200" dirty="0" smtClean="0"/>
              <a:t>all points/docs as separate clusters</a:t>
            </a:r>
          </a:p>
          <a:p>
            <a:r>
              <a:rPr lang="en-US" sz="3200" dirty="0" smtClean="0"/>
              <a:t>While </a:t>
            </a:r>
            <a:r>
              <a:rPr lang="en-US" sz="3200" b="1" dirty="0" smtClean="0"/>
              <a:t>C</a:t>
            </a:r>
            <a:r>
              <a:rPr lang="en-US" sz="3200" dirty="0" smtClean="0"/>
              <a:t> contains more than one cluster</a:t>
            </a:r>
          </a:p>
          <a:p>
            <a:pPr lvl="1"/>
            <a:r>
              <a:rPr lang="en-US" sz="2800" dirty="0" smtClean="0"/>
              <a:t>find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1</a:t>
            </a:r>
            <a:r>
              <a:rPr lang="en-US" sz="2800" dirty="0" smtClean="0"/>
              <a:t> and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2</a:t>
            </a:r>
            <a:r>
              <a:rPr lang="en-US" sz="2800" dirty="0" smtClean="0"/>
              <a:t> in </a:t>
            </a:r>
            <a:r>
              <a:rPr lang="en-US" sz="2800" b="1" dirty="0" smtClean="0"/>
              <a:t>C</a:t>
            </a:r>
            <a:r>
              <a:rPr lang="en-US" sz="2800" dirty="0" smtClean="0"/>
              <a:t> that are </a:t>
            </a:r>
            <a:r>
              <a:rPr lang="en-US" sz="2800" dirty="0" smtClean="0">
                <a:solidFill>
                  <a:srgbClr val="FF0000"/>
                </a:solidFill>
              </a:rPr>
              <a:t>closest together</a:t>
            </a:r>
          </a:p>
          <a:p>
            <a:pPr lvl="1"/>
            <a:r>
              <a:rPr lang="en-US" sz="2800" dirty="0" smtClean="0"/>
              <a:t>remove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1</a:t>
            </a:r>
            <a:r>
              <a:rPr lang="en-US" sz="2800" dirty="0" smtClean="0"/>
              <a:t> and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2</a:t>
            </a:r>
            <a:r>
              <a:rPr lang="en-US" sz="2800" dirty="0" smtClean="0"/>
              <a:t> from </a:t>
            </a:r>
            <a:r>
              <a:rPr lang="en-US" sz="2800" b="1" dirty="0" smtClean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merge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1</a:t>
            </a:r>
            <a:r>
              <a:rPr lang="en-US" sz="2800" dirty="0" smtClean="0"/>
              <a:t> and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2</a:t>
            </a:r>
            <a:r>
              <a:rPr lang="en-US" sz="2800" dirty="0" smtClean="0"/>
              <a:t> and add resulting cluster to </a:t>
            </a:r>
            <a:r>
              <a:rPr lang="en-US" sz="2800" b="1" dirty="0" smtClean="0"/>
              <a:t>C</a:t>
            </a:r>
            <a:endParaRPr lang="en-US" sz="4400" dirty="0" smtClean="0"/>
          </a:p>
          <a:p>
            <a:pPr eaLnBrk="1" hangingPunct="1"/>
            <a:r>
              <a:rPr lang="en-US" sz="3200" dirty="0"/>
              <a:t>H</a:t>
            </a:r>
            <a:r>
              <a:rPr lang="en-US" sz="3200" dirty="0" smtClean="0"/>
              <a:t>istory </a:t>
            </a:r>
            <a:r>
              <a:rPr lang="en-US" sz="3200" dirty="0"/>
              <a:t>of merging forms a binary tree or </a:t>
            </a:r>
            <a:r>
              <a:rPr lang="en-US" sz="3200" dirty="0" smtClean="0"/>
              <a:t>hierarchy</a:t>
            </a:r>
            <a:endParaRPr lang="en-US" sz="3200" dirty="0" smtClean="0"/>
          </a:p>
          <a:p>
            <a:pPr eaLnBrk="1" hangingPunct="1"/>
            <a:r>
              <a:rPr lang="en-US" sz="3200" dirty="0" smtClean="0">
                <a:solidFill>
                  <a:srgbClr val="FF0000"/>
                </a:solidFill>
              </a:rPr>
              <a:t>Q: How to measure </a:t>
            </a:r>
            <a:r>
              <a:rPr lang="en-US" sz="3200" dirty="0" smtClean="0">
                <a:solidFill>
                  <a:srgbClr val="FF0000"/>
                </a:solidFill>
              </a:rPr>
              <a:t>distance between clusters?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8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Distance between clusters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21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ym typeface="Symbol" charset="2"/>
              </a:rPr>
              <a:t>Single</a:t>
            </a:r>
            <a:r>
              <a:rPr lang="en-US" b="1" dirty="0">
                <a:sym typeface="Symbol" charset="2"/>
              </a:rPr>
              <a:t>-link</a:t>
            </a:r>
          </a:p>
          <a:p>
            <a:pPr lvl="1" eaLnBrk="1" hangingPunct="1"/>
            <a:r>
              <a:rPr lang="en-US" dirty="0">
                <a:ea typeface="ＭＳ Ｐゴシック" charset="-128"/>
                <a:sym typeface="Symbol" charset="2"/>
              </a:rPr>
              <a:t>Similarity of the </a:t>
            </a:r>
            <a:r>
              <a:rPr lang="en-US" i="1" dirty="0">
                <a:ea typeface="ＭＳ Ｐゴシック" charset="-128"/>
                <a:sym typeface="Symbol" charset="2"/>
              </a:rPr>
              <a:t>most</a:t>
            </a:r>
            <a:r>
              <a:rPr lang="en-US" dirty="0" smtClean="0">
                <a:ea typeface="ＭＳ Ｐゴシック" charset="-128"/>
                <a:sym typeface="Symbol" charset="2"/>
              </a:rPr>
              <a:t> similar </a:t>
            </a:r>
            <a:r>
              <a:rPr lang="en-US" dirty="0">
                <a:ea typeface="ＭＳ Ｐゴシック" charset="-128"/>
                <a:sym typeface="Symbol" charset="2"/>
              </a:rPr>
              <a:t>(single-link</a:t>
            </a:r>
            <a:r>
              <a:rPr lang="en-US" dirty="0" smtClean="0">
                <a:ea typeface="ＭＳ Ｐゴシック" charset="-128"/>
                <a:sym typeface="Symbol" charset="2"/>
              </a:rPr>
              <a:t>)</a:t>
            </a:r>
            <a:endParaRPr lang="en-US" dirty="0">
              <a:ea typeface="ＭＳ Ｐゴシック" charset="-128"/>
              <a:sym typeface="Symbol" charset="2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6" name="Straight Connector 15"/>
          <p:cNvCxnSpPr>
            <a:stCxn id="7" idx="6"/>
            <a:endCxn id="10" idx="2"/>
          </p:cNvCxnSpPr>
          <p:nvPr/>
        </p:nvCxnSpPr>
        <p:spPr bwMode="auto">
          <a:xfrm flipV="1">
            <a:off x="3048000" y="4152900"/>
            <a:ext cx="2362200" cy="3048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2971800" y="5943600"/>
          <a:ext cx="243046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901700" imgH="241300" progId="Equation.3">
                  <p:embed/>
                </p:oleObj>
              </mc:Choice>
              <mc:Fallback>
                <p:oleObj name="Equation" r:id="rId3" imgW="901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943600"/>
                        <a:ext cx="2430463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186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Distance between clusters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21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ym typeface="Symbol" charset="2"/>
              </a:rPr>
              <a:t>Complete-link</a:t>
            </a:r>
          </a:p>
          <a:p>
            <a:pPr lvl="1" eaLnBrk="1" hangingPunct="1"/>
            <a:r>
              <a:rPr lang="en-US" dirty="0" smtClean="0">
                <a:ea typeface="ＭＳ Ｐゴシック" charset="-128"/>
                <a:sym typeface="Symbol" charset="2"/>
              </a:rPr>
              <a:t>Similarity of the “furthest” points, the </a:t>
            </a:r>
            <a:r>
              <a:rPr lang="en-US" i="1" dirty="0" smtClean="0">
                <a:ea typeface="ＭＳ Ｐゴシック" charset="-128"/>
                <a:sym typeface="Symbol" charset="2"/>
              </a:rPr>
              <a:t>least</a:t>
            </a:r>
            <a:r>
              <a:rPr lang="en-US" dirty="0" smtClean="0">
                <a:ea typeface="ＭＳ Ｐゴシック" charset="-128"/>
                <a:sym typeface="Symbol" charset="2"/>
              </a:rPr>
              <a:t> similar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6" name="Straight Connector 15"/>
          <p:cNvCxnSpPr>
            <a:endCxn id="11" idx="2"/>
          </p:cNvCxnSpPr>
          <p:nvPr/>
        </p:nvCxnSpPr>
        <p:spPr bwMode="auto">
          <a:xfrm flipV="1">
            <a:off x="2057400" y="4229100"/>
            <a:ext cx="4495800" cy="8001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57200" y="6096000"/>
            <a:ext cx="489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Why are these “local” methods used?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34200" y="6096000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efficiency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graphicFrame>
        <p:nvGraphicFramePr>
          <p:cNvPr id="215042" name="Object 2"/>
          <p:cNvGraphicFramePr>
            <a:graphicFrameLocks noChangeAspect="1"/>
          </p:cNvGraphicFramePr>
          <p:nvPr/>
        </p:nvGraphicFramePr>
        <p:xfrm>
          <a:off x="2971800" y="2819400"/>
          <a:ext cx="243046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901700" imgH="241300" progId="Equation.3">
                  <p:embed/>
                </p:oleObj>
              </mc:Choice>
              <mc:Fallback>
                <p:oleObj name="Equation" r:id="rId3" imgW="901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819400"/>
                        <a:ext cx="2430463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503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Distance between clusters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219200"/>
          </a:xfrm>
        </p:spPr>
        <p:txBody>
          <a:bodyPr/>
          <a:lstStyle/>
          <a:p>
            <a:pPr eaLnBrk="1" hangingPunct="1"/>
            <a:r>
              <a:rPr lang="en-US" b="1" dirty="0" err="1" smtClean="0"/>
              <a:t>Centroid</a:t>
            </a:r>
            <a:endParaRPr lang="en-US" b="1" dirty="0" smtClean="0"/>
          </a:p>
          <a:p>
            <a:pPr lvl="1" eaLnBrk="1" hangingPunct="1"/>
            <a:r>
              <a:rPr lang="en-US" dirty="0" smtClean="0">
                <a:ea typeface="ＭＳ Ｐゴシック" charset="-128"/>
                <a:sym typeface="Symbol" charset="2"/>
              </a:rPr>
              <a:t>Clusters whose </a:t>
            </a:r>
            <a:r>
              <a:rPr lang="en-US" dirty="0" err="1" smtClean="0">
                <a:ea typeface="ＭＳ Ｐゴシック" charset="-128"/>
                <a:sym typeface="Symbol" charset="2"/>
              </a:rPr>
              <a:t>centroids</a:t>
            </a:r>
            <a:r>
              <a:rPr lang="en-US" dirty="0" smtClean="0">
                <a:ea typeface="ＭＳ Ｐゴシック" charset="-128"/>
                <a:sym typeface="Symbol" charset="2"/>
              </a:rPr>
              <a:t> (centers of gravity) are the most similar</a:t>
            </a:r>
            <a:endParaRPr lang="en-US" dirty="0">
              <a:ea typeface="ＭＳ Ｐゴシック" charset="-128"/>
              <a:sym typeface="Symbol" charset="2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2200" y="4343400"/>
            <a:ext cx="3733800" cy="533400"/>
            <a:chOff x="2362200" y="4343400"/>
            <a:chExt cx="3733800" cy="533400"/>
          </a:xfrm>
        </p:grpSpPr>
        <p:cxnSp>
          <p:nvCxnSpPr>
            <p:cNvPr id="16" name="Straight Connector 15"/>
            <p:cNvCxnSpPr>
              <a:endCxn id="17" idx="2"/>
            </p:cNvCxnSpPr>
            <p:nvPr/>
          </p:nvCxnSpPr>
          <p:spPr bwMode="auto">
            <a:xfrm flipV="1">
              <a:off x="2590800" y="4457700"/>
              <a:ext cx="3276600" cy="2667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2362200" y="4648200"/>
              <a:ext cx="228600" cy="228600"/>
            </a:xfrm>
            <a:prstGeom prst="ellipse">
              <a:avLst/>
            </a:prstGeom>
            <a:solidFill>
              <a:srgbClr val="CC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867400" y="4343400"/>
              <a:ext cx="228600" cy="228600"/>
            </a:xfrm>
            <a:prstGeom prst="ellipse">
              <a:avLst/>
            </a:prstGeom>
            <a:solidFill>
              <a:srgbClr val="CC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graphicFrame>
        <p:nvGraphicFramePr>
          <p:cNvPr id="217090" name="Object 2"/>
          <p:cNvGraphicFramePr>
            <a:graphicFrameLocks noChangeAspect="1"/>
          </p:cNvGraphicFramePr>
          <p:nvPr/>
        </p:nvGraphicFramePr>
        <p:xfrm>
          <a:off x="3200400" y="6096000"/>
          <a:ext cx="1981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660240" imgH="228600" progId="Equation.3">
                  <p:embed/>
                </p:oleObj>
              </mc:Choice>
              <mc:Fallback>
                <p:oleObj name="Equation" r:id="rId3" imgW="660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6096000"/>
                        <a:ext cx="19812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728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Clustering algorithms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115300" cy="4724400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  <a:cs typeface="ＭＳ Ｐゴシック" charset="0"/>
              </a:rPr>
              <a:t>There are many clustering algorithms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Clustering is typically done using a distance measure defined between instances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The distance is defined in the instance feature space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Agglomerative approach works bottom up:</a:t>
            </a:r>
          </a:p>
          <a:p>
            <a:pPr lvl="1"/>
            <a:r>
              <a:rPr lang="en-US" sz="2400" dirty="0">
                <a:ea typeface="ＭＳ Ｐゴシック" charset="0"/>
              </a:rPr>
              <a:t>Treat each instance as a cluster</a:t>
            </a:r>
          </a:p>
          <a:p>
            <a:pPr lvl="1"/>
            <a:r>
              <a:rPr lang="en-US" sz="2400" dirty="0">
                <a:ea typeface="ＭＳ Ｐゴシック" charset="0"/>
              </a:rPr>
              <a:t>Merge the two closest clusters</a:t>
            </a:r>
          </a:p>
          <a:p>
            <a:pPr lvl="1"/>
            <a:r>
              <a:rPr lang="en-US" sz="2400" dirty="0">
                <a:ea typeface="ＭＳ Ｐゴシック" charset="0"/>
              </a:rPr>
              <a:t>Repeat until the stop condition is met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Top-down approach starts a cluster with all instances</a:t>
            </a:r>
          </a:p>
          <a:p>
            <a:pPr lvl="1"/>
            <a:r>
              <a:rPr lang="en-US" sz="2400" dirty="0">
                <a:ea typeface="ＭＳ Ｐゴシック" charset="0"/>
              </a:rPr>
              <a:t>Find a cluster to split into two or more smaller clusters</a:t>
            </a:r>
          </a:p>
          <a:p>
            <a:pPr lvl="1"/>
            <a:r>
              <a:rPr lang="en-US" sz="2400" dirty="0">
                <a:ea typeface="ＭＳ Ｐゴシック" charset="0"/>
              </a:rPr>
              <a:t>Repeat until stop condition met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Distance between clusters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219200"/>
          </a:xfrm>
        </p:spPr>
        <p:txBody>
          <a:bodyPr/>
          <a:lstStyle/>
          <a:p>
            <a:pPr eaLnBrk="1" hangingPunct="1"/>
            <a:r>
              <a:rPr lang="en-US" b="1" dirty="0" smtClean="0">
                <a:sym typeface="Symbol" charset="2"/>
              </a:rPr>
              <a:t>Average-link</a:t>
            </a:r>
          </a:p>
          <a:p>
            <a:pPr lvl="1" eaLnBrk="1" hangingPunct="1"/>
            <a:r>
              <a:rPr lang="en-US" dirty="0" smtClean="0">
                <a:ea typeface="ＭＳ Ｐゴシック" charset="-128"/>
                <a:sym typeface="Symbol" charset="2"/>
              </a:rPr>
              <a:t>Average similarity between all pairs of elements</a:t>
            </a:r>
            <a:endParaRPr lang="en-US" dirty="0">
              <a:ea typeface="ＭＳ Ｐゴシック" charset="-128"/>
              <a:sym typeface="Symbol" charset="2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6" name="Straight Connector 15"/>
          <p:cNvCxnSpPr>
            <a:stCxn id="7" idx="6"/>
            <a:endCxn id="10" idx="2"/>
          </p:cNvCxnSpPr>
          <p:nvPr/>
        </p:nvCxnSpPr>
        <p:spPr bwMode="auto">
          <a:xfrm flipV="1">
            <a:off x="3048000" y="4152900"/>
            <a:ext cx="2362200" cy="3048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7" idx="5"/>
            <a:endCxn id="9" idx="2"/>
          </p:cNvCxnSpPr>
          <p:nvPr/>
        </p:nvCxnSpPr>
        <p:spPr bwMode="auto">
          <a:xfrm rot="16200000" flipH="1">
            <a:off x="4062272" y="3490772"/>
            <a:ext cx="452578" cy="25480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1" idx="2"/>
          </p:cNvCxnSpPr>
          <p:nvPr/>
        </p:nvCxnSpPr>
        <p:spPr bwMode="auto">
          <a:xfrm flipV="1">
            <a:off x="3048000" y="4229100"/>
            <a:ext cx="3505200" cy="26670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endCxn id="9" idx="3"/>
          </p:cNvCxnSpPr>
          <p:nvPr/>
        </p:nvCxnSpPr>
        <p:spPr bwMode="auto">
          <a:xfrm flipV="1">
            <a:off x="3124200" y="5071922"/>
            <a:ext cx="2471878" cy="1096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5" idx="6"/>
            <a:endCxn id="9" idx="3"/>
          </p:cNvCxnSpPr>
          <p:nvPr/>
        </p:nvCxnSpPr>
        <p:spPr bwMode="auto">
          <a:xfrm>
            <a:off x="2057400" y="5067300"/>
            <a:ext cx="3538678" cy="462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4" idx="5"/>
          </p:cNvCxnSpPr>
          <p:nvPr/>
        </p:nvCxnSpPr>
        <p:spPr bwMode="auto">
          <a:xfrm rot="16200000" flipH="1">
            <a:off x="3490772" y="2919272"/>
            <a:ext cx="757378" cy="33862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5" idx="7"/>
            <a:endCxn id="11" idx="3"/>
          </p:cNvCxnSpPr>
          <p:nvPr/>
        </p:nvCxnSpPr>
        <p:spPr bwMode="auto">
          <a:xfrm rot="5400000" flipH="1" flipV="1">
            <a:off x="3967022" y="2366822"/>
            <a:ext cx="676556" cy="456275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5" idx="7"/>
            <a:endCxn id="10" idx="3"/>
          </p:cNvCxnSpPr>
          <p:nvPr/>
        </p:nvCxnSpPr>
        <p:spPr bwMode="auto">
          <a:xfrm rot="5400000" flipH="1" flipV="1">
            <a:off x="3357422" y="2900222"/>
            <a:ext cx="752756" cy="341975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4" idx="7"/>
            <a:endCxn id="10" idx="1"/>
          </p:cNvCxnSpPr>
          <p:nvPr/>
        </p:nvCxnSpPr>
        <p:spPr bwMode="auto">
          <a:xfrm rot="5400000" flipH="1" flipV="1">
            <a:off x="3810000" y="2438400"/>
            <a:ext cx="1588" cy="326735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endCxn id="11" idx="1"/>
          </p:cNvCxnSpPr>
          <p:nvPr/>
        </p:nvCxnSpPr>
        <p:spPr bwMode="auto">
          <a:xfrm flipV="1">
            <a:off x="2219044" y="4148278"/>
            <a:ext cx="4367634" cy="4272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aphicFrame>
        <p:nvGraphicFramePr>
          <p:cNvPr id="218114" name="Object 2"/>
          <p:cNvGraphicFramePr>
            <a:graphicFrameLocks noChangeAspect="1"/>
          </p:cNvGraphicFramePr>
          <p:nvPr/>
        </p:nvGraphicFramePr>
        <p:xfrm>
          <a:off x="2743200" y="6000750"/>
          <a:ext cx="29718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3" imgW="1143000" imgH="330120" progId="Equation.3">
                  <p:embed/>
                </p:oleObj>
              </mc:Choice>
              <mc:Fallback>
                <p:oleObj name="Equation" r:id="rId3" imgW="114300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6000750"/>
                        <a:ext cx="2971800" cy="85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236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081088"/>
            <a:ext cx="5197475" cy="533082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06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Clustering 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9688" y="1538288"/>
            <a:ext cx="3698875" cy="379253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347" name="Oval 3"/>
          <p:cNvSpPr>
            <a:spLocks noChangeArrowheads="1"/>
          </p:cNvSpPr>
          <p:nvPr/>
        </p:nvSpPr>
        <p:spPr bwMode="auto">
          <a:xfrm>
            <a:off x="6892925" y="4149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48" name="Oval 4"/>
          <p:cNvSpPr>
            <a:spLocks noChangeArrowheads="1"/>
          </p:cNvSpPr>
          <p:nvPr/>
        </p:nvSpPr>
        <p:spPr bwMode="auto">
          <a:xfrm>
            <a:off x="6802438" y="446881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49" name="Oval 5"/>
          <p:cNvSpPr>
            <a:spLocks noChangeArrowheads="1"/>
          </p:cNvSpPr>
          <p:nvPr/>
        </p:nvSpPr>
        <p:spPr bwMode="auto">
          <a:xfrm>
            <a:off x="7075488" y="4530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50" name="Oval 6"/>
          <p:cNvSpPr>
            <a:spLocks noChangeArrowheads="1"/>
          </p:cNvSpPr>
          <p:nvPr/>
        </p:nvSpPr>
        <p:spPr bwMode="auto">
          <a:xfrm>
            <a:off x="7434263" y="404336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6640513" y="26638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23559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573088" y="1309688"/>
            <a:ext cx="4156075" cy="520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0513" indent="-290513">
              <a:defRPr/>
            </a:pPr>
            <a:r>
              <a:rPr lang="en-US" sz="2800" dirty="0">
                <a:latin typeface="Garamond" charset="0"/>
              </a:rPr>
              <a:t>K-Means ( k , data 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latin typeface="Garamond" charset="0"/>
              </a:rPr>
              <a:t>Randomly choose k cluster center locations (centroids</a:t>
            </a:r>
            <a:r>
              <a:rPr lang="en-US" sz="2800" dirty="0" smtClean="0">
                <a:latin typeface="Garamond" charset="0"/>
              </a:rPr>
              <a:t>)</a:t>
            </a:r>
            <a:endParaRPr lang="en-US" sz="2800" dirty="0">
              <a:latin typeface="Garamond" charset="0"/>
            </a:endParaRP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Loop until convergence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Assign each point to the cluster of the closest </a:t>
            </a: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centroid</a:t>
            </a:r>
            <a:endParaRPr lang="en-US" dirty="0">
              <a:solidFill>
                <a:srgbClr val="7F7F7F"/>
              </a:solidFill>
              <a:latin typeface="Garamond" charset="0"/>
            </a:endParaRPr>
          </a:p>
          <a:p>
            <a:pPr marL="800100" lvl="1" indent="-280988">
              <a:buFontTx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Re-estimate </a:t>
            </a:r>
            <a:r>
              <a:rPr lang="en-US" dirty="0">
                <a:solidFill>
                  <a:srgbClr val="7F7F7F"/>
                </a:solidFill>
                <a:latin typeface="Garamond" charset="0"/>
              </a:rPr>
              <a:t>the cluster centroids based on the data assigned to </a:t>
            </a: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each</a:t>
            </a:r>
            <a:endParaRPr lang="en-US" dirty="0">
              <a:solidFill>
                <a:srgbClr val="7F7F7F"/>
              </a:solidFill>
              <a:latin typeface="Garamond" charset="0"/>
            </a:endParaRPr>
          </a:p>
          <a:p>
            <a:pPr marL="342900" indent="-280988">
              <a:buFontTx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Convergence: no point is assigned to a different cluster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9688" y="1538288"/>
            <a:ext cx="3698875" cy="3792537"/>
          </a:xfrm>
          <a:noFill/>
        </p:spPr>
      </p:pic>
      <p:sp>
        <p:nvSpPr>
          <p:cNvPr id="59395" name="Oval 3"/>
          <p:cNvSpPr>
            <a:spLocks noChangeArrowheads="1"/>
          </p:cNvSpPr>
          <p:nvPr/>
        </p:nvSpPr>
        <p:spPr bwMode="auto">
          <a:xfrm>
            <a:off x="6892925" y="4149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6802438" y="446881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>
            <a:off x="7075488" y="4530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>
            <a:off x="7434263" y="404336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6640513" y="26638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25607" name="Group 8"/>
          <p:cNvGrpSpPr>
            <a:grpSpLocks/>
          </p:cNvGrpSpPr>
          <p:nvPr/>
        </p:nvGrpSpPr>
        <p:grpSpPr bwMode="auto">
          <a:xfrm>
            <a:off x="5803900" y="2328863"/>
            <a:ext cx="2914650" cy="2605087"/>
            <a:chOff x="3656" y="1467"/>
            <a:chExt cx="1836" cy="1641"/>
          </a:xfrm>
        </p:grpSpPr>
        <p:sp>
          <p:nvSpPr>
            <p:cNvPr id="59401" name="Line 9"/>
            <p:cNvSpPr>
              <a:spLocks noChangeShapeType="1"/>
            </p:cNvSpPr>
            <p:nvPr/>
          </p:nvSpPr>
          <p:spPr bwMode="auto">
            <a:xfrm flipV="1">
              <a:off x="4433" y="2719"/>
              <a:ext cx="123" cy="6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2" name="Line 10"/>
            <p:cNvSpPr>
              <a:spLocks noChangeShapeType="1"/>
            </p:cNvSpPr>
            <p:nvPr/>
          </p:nvSpPr>
          <p:spPr bwMode="auto">
            <a:xfrm flipH="1" flipV="1">
              <a:off x="4513" y="2158"/>
              <a:ext cx="36" cy="55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3" name="Line 11"/>
            <p:cNvSpPr>
              <a:spLocks noChangeShapeType="1"/>
            </p:cNvSpPr>
            <p:nvPr/>
          </p:nvSpPr>
          <p:spPr bwMode="auto">
            <a:xfrm flipH="1">
              <a:off x="3656" y="2163"/>
              <a:ext cx="855" cy="3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4" name="Line 12"/>
            <p:cNvSpPr>
              <a:spLocks noChangeShapeType="1"/>
            </p:cNvSpPr>
            <p:nvPr/>
          </p:nvSpPr>
          <p:spPr bwMode="auto">
            <a:xfrm flipV="1">
              <a:off x="4513" y="1467"/>
              <a:ext cx="979" cy="69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5" name="Line 13"/>
            <p:cNvSpPr>
              <a:spLocks noChangeShapeType="1"/>
            </p:cNvSpPr>
            <p:nvPr/>
          </p:nvSpPr>
          <p:spPr bwMode="auto">
            <a:xfrm>
              <a:off x="4549" y="2722"/>
              <a:ext cx="446" cy="23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6" name="Line 14"/>
            <p:cNvSpPr>
              <a:spLocks noChangeShapeType="1"/>
            </p:cNvSpPr>
            <p:nvPr/>
          </p:nvSpPr>
          <p:spPr bwMode="auto">
            <a:xfrm flipH="1">
              <a:off x="4376" y="2782"/>
              <a:ext cx="64" cy="32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7" name="Line 15"/>
            <p:cNvSpPr>
              <a:spLocks noChangeShapeType="1"/>
            </p:cNvSpPr>
            <p:nvPr/>
          </p:nvSpPr>
          <p:spPr bwMode="auto">
            <a:xfrm flipH="1" flipV="1">
              <a:off x="3677" y="2568"/>
              <a:ext cx="756" cy="21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sp>
        <p:nvSpPr>
          <p:cNvPr id="25608" name="Rectangle 16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573088" y="1309688"/>
            <a:ext cx="4156075" cy="557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0513" indent="-290513"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K-Means ( k , data 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Randomly choose k cluster center locations (centroids</a:t>
            </a:r>
            <a:r>
              <a:rPr lang="en-US" sz="2800" dirty="0" smtClean="0">
                <a:solidFill>
                  <a:srgbClr val="7F7F7F"/>
                </a:solidFill>
                <a:latin typeface="Garamond" charset="0"/>
              </a:rPr>
              <a:t>)</a:t>
            </a:r>
            <a:endParaRPr lang="en-US" sz="2800" dirty="0">
              <a:solidFill>
                <a:srgbClr val="7F7F7F"/>
              </a:solidFill>
              <a:latin typeface="Garamond" charset="0"/>
            </a:endParaRP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latin typeface="Garamond" charset="0"/>
              </a:rPr>
              <a:t>Loop until convergence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latin typeface="Garamond" charset="0"/>
              </a:rPr>
              <a:t>Assign each point to the cluster of the closest centroid.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Re-estimate </a:t>
            </a:r>
            <a:r>
              <a:rPr lang="en-US" dirty="0">
                <a:solidFill>
                  <a:srgbClr val="7F7F7F"/>
                </a:solidFill>
                <a:latin typeface="Garamond" charset="0"/>
              </a:rPr>
              <a:t>the cluster centroids based on the data assigned to </a:t>
            </a: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each</a:t>
            </a:r>
            <a:endParaRPr lang="en-US" dirty="0">
              <a:solidFill>
                <a:srgbClr val="7F7F7F"/>
              </a:solidFill>
              <a:latin typeface="Garamond" charset="0"/>
            </a:endParaRPr>
          </a:p>
          <a:p>
            <a:pPr marL="342900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Convergence: no point is assigned to a different cluster</a:t>
            </a:r>
          </a:p>
          <a:p>
            <a:pPr marL="800100" lvl="1" indent="-280988">
              <a:buFontTx/>
              <a:buChar char="•"/>
              <a:defRPr/>
            </a:pPr>
            <a:endParaRPr lang="en-US" dirty="0" smtClean="0">
              <a:solidFill>
                <a:srgbClr val="7F7F7F"/>
              </a:solidFill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5119688" y="1538288"/>
            <a:ext cx="3698875" cy="3792537"/>
            <a:chOff x="4089" y="1276"/>
            <a:chExt cx="2330" cy="2389"/>
          </a:xfrm>
        </p:grpSpPr>
        <p:grpSp>
          <p:nvGrpSpPr>
            <p:cNvPr id="27652" name="Group 3"/>
            <p:cNvGrpSpPr>
              <a:grpSpLocks/>
            </p:cNvGrpSpPr>
            <p:nvPr/>
          </p:nvGrpSpPr>
          <p:grpSpPr bwMode="auto">
            <a:xfrm>
              <a:off x="4089" y="1276"/>
              <a:ext cx="2330" cy="2389"/>
              <a:chOff x="4089" y="1276"/>
              <a:chExt cx="2330" cy="2389"/>
            </a:xfrm>
          </p:grpSpPr>
          <p:pic>
            <p:nvPicPr>
              <p:cNvPr id="6144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9" y="1276"/>
                <a:ext cx="2330" cy="2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1445" name="Oval 5"/>
              <p:cNvSpPr>
                <a:spLocks noChangeArrowheads="1"/>
              </p:cNvSpPr>
              <p:nvPr/>
            </p:nvSpPr>
            <p:spPr bwMode="auto">
              <a:xfrm>
                <a:off x="5206" y="292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6" name="Oval 6"/>
              <p:cNvSpPr>
                <a:spLocks noChangeArrowheads="1"/>
              </p:cNvSpPr>
              <p:nvPr/>
            </p:nvSpPr>
            <p:spPr bwMode="auto">
              <a:xfrm>
                <a:off x="5149" y="312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7" name="Oval 7"/>
              <p:cNvSpPr>
                <a:spLocks noChangeArrowheads="1"/>
              </p:cNvSpPr>
              <p:nvPr/>
            </p:nvSpPr>
            <p:spPr bwMode="auto">
              <a:xfrm>
                <a:off x="5321" y="316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8" name="Oval 8"/>
              <p:cNvSpPr>
                <a:spLocks noChangeArrowheads="1"/>
              </p:cNvSpPr>
              <p:nvPr/>
            </p:nvSpPr>
            <p:spPr bwMode="auto">
              <a:xfrm>
                <a:off x="5547" y="285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9" name="Oval 9"/>
              <p:cNvSpPr>
                <a:spLocks noChangeArrowheads="1"/>
              </p:cNvSpPr>
              <p:nvPr/>
            </p:nvSpPr>
            <p:spPr bwMode="auto">
              <a:xfrm>
                <a:off x="5047" y="1985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0" name="Line 10"/>
              <p:cNvSpPr>
                <a:spLocks noChangeShapeType="1"/>
              </p:cNvSpPr>
              <p:nvPr/>
            </p:nvSpPr>
            <p:spPr bwMode="auto">
              <a:xfrm flipH="1" flipV="1">
                <a:off x="5043" y="2907"/>
                <a:ext cx="205" cy="4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1" name="Line 11"/>
              <p:cNvSpPr>
                <a:spLocks noChangeShapeType="1"/>
              </p:cNvSpPr>
              <p:nvPr/>
            </p:nvSpPr>
            <p:spPr bwMode="auto">
              <a:xfrm flipH="1" flipV="1">
                <a:off x="5024" y="3101"/>
                <a:ext cx="171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2" name="Line 12"/>
              <p:cNvSpPr>
                <a:spLocks noChangeShapeType="1"/>
              </p:cNvSpPr>
              <p:nvPr/>
            </p:nvSpPr>
            <p:spPr bwMode="auto">
              <a:xfrm flipV="1">
                <a:off x="5387" y="3157"/>
                <a:ext cx="46" cy="4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3" name="Line 13"/>
              <p:cNvSpPr>
                <a:spLocks noChangeShapeType="1"/>
              </p:cNvSpPr>
              <p:nvPr/>
            </p:nvSpPr>
            <p:spPr bwMode="auto">
              <a:xfrm flipV="1">
                <a:off x="5603" y="2463"/>
                <a:ext cx="161" cy="429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4" name="Line 14"/>
              <p:cNvSpPr>
                <a:spLocks noChangeShapeType="1"/>
              </p:cNvSpPr>
              <p:nvPr/>
            </p:nvSpPr>
            <p:spPr bwMode="auto">
              <a:xfrm flipV="1">
                <a:off x="5104" y="1938"/>
                <a:ext cx="162" cy="8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5" name="Oval 15"/>
              <p:cNvSpPr>
                <a:spLocks noChangeArrowheads="1"/>
              </p:cNvSpPr>
              <p:nvPr/>
            </p:nvSpPr>
            <p:spPr bwMode="auto">
              <a:xfrm>
                <a:off x="4919" y="3032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6" name="Oval 16"/>
              <p:cNvSpPr>
                <a:spLocks noChangeArrowheads="1"/>
              </p:cNvSpPr>
              <p:nvPr/>
            </p:nvSpPr>
            <p:spPr bwMode="auto">
              <a:xfrm>
                <a:off x="4934" y="2845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7" name="Oval 17"/>
              <p:cNvSpPr>
                <a:spLocks noChangeArrowheads="1"/>
              </p:cNvSpPr>
              <p:nvPr/>
            </p:nvSpPr>
            <p:spPr bwMode="auto">
              <a:xfrm>
                <a:off x="5385" y="3103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8" name="Oval 18"/>
              <p:cNvSpPr>
                <a:spLocks noChangeArrowheads="1"/>
              </p:cNvSpPr>
              <p:nvPr/>
            </p:nvSpPr>
            <p:spPr bwMode="auto">
              <a:xfrm>
                <a:off x="5279" y="1861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9" name="Oval 19"/>
              <p:cNvSpPr>
                <a:spLocks noChangeArrowheads="1"/>
              </p:cNvSpPr>
              <p:nvPr/>
            </p:nvSpPr>
            <p:spPr bwMode="auto">
              <a:xfrm>
                <a:off x="5745" y="2356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7653" name="Group 20"/>
            <p:cNvGrpSpPr>
              <a:grpSpLocks/>
            </p:cNvGrpSpPr>
            <p:nvPr/>
          </p:nvGrpSpPr>
          <p:grpSpPr bwMode="auto">
            <a:xfrm>
              <a:off x="4520" y="1774"/>
              <a:ext cx="1836" cy="1641"/>
              <a:chOff x="1505" y="1750"/>
              <a:chExt cx="1836" cy="1641"/>
            </a:xfrm>
          </p:grpSpPr>
          <p:sp>
            <p:nvSpPr>
              <p:cNvPr id="61461" name="Line 21"/>
              <p:cNvSpPr>
                <a:spLocks noChangeShapeType="1"/>
              </p:cNvSpPr>
              <p:nvPr/>
            </p:nvSpPr>
            <p:spPr bwMode="auto">
              <a:xfrm flipV="1">
                <a:off x="2282" y="3002"/>
                <a:ext cx="123" cy="6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2" name="Line 22"/>
              <p:cNvSpPr>
                <a:spLocks noChangeShapeType="1"/>
              </p:cNvSpPr>
              <p:nvPr/>
            </p:nvSpPr>
            <p:spPr bwMode="auto">
              <a:xfrm flipH="1" flipV="1">
                <a:off x="2362" y="2441"/>
                <a:ext cx="36" cy="554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3" name="Line 23"/>
              <p:cNvSpPr>
                <a:spLocks noChangeShapeType="1"/>
              </p:cNvSpPr>
              <p:nvPr/>
            </p:nvSpPr>
            <p:spPr bwMode="auto">
              <a:xfrm flipH="1">
                <a:off x="1505" y="2446"/>
                <a:ext cx="855" cy="3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4" name="Line 24"/>
              <p:cNvSpPr>
                <a:spLocks noChangeShapeType="1"/>
              </p:cNvSpPr>
              <p:nvPr/>
            </p:nvSpPr>
            <p:spPr bwMode="auto">
              <a:xfrm flipV="1">
                <a:off x="2362" y="1750"/>
                <a:ext cx="979" cy="69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5" name="Line 25"/>
              <p:cNvSpPr>
                <a:spLocks noChangeShapeType="1"/>
              </p:cNvSpPr>
              <p:nvPr/>
            </p:nvSpPr>
            <p:spPr bwMode="auto">
              <a:xfrm>
                <a:off x="2398" y="3005"/>
                <a:ext cx="446" cy="23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6" name="Line 26"/>
              <p:cNvSpPr>
                <a:spLocks noChangeShapeType="1"/>
              </p:cNvSpPr>
              <p:nvPr/>
            </p:nvSpPr>
            <p:spPr bwMode="auto">
              <a:xfrm flipH="1">
                <a:off x="2225" y="3065"/>
                <a:ext cx="64" cy="32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7" name="Line 27"/>
              <p:cNvSpPr>
                <a:spLocks noChangeShapeType="1"/>
              </p:cNvSpPr>
              <p:nvPr/>
            </p:nvSpPr>
            <p:spPr bwMode="auto">
              <a:xfrm flipH="1" flipV="1">
                <a:off x="1526" y="2851"/>
                <a:ext cx="756" cy="2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27650" name="Rectangle 28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573088" y="1309688"/>
            <a:ext cx="4156075" cy="557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0513" indent="-290513"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K-Means ( k , data 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Randomly choose k cluster center locations (centroids</a:t>
            </a:r>
            <a:r>
              <a:rPr lang="en-US" sz="2800" dirty="0" smtClean="0">
                <a:solidFill>
                  <a:srgbClr val="7F7F7F"/>
                </a:solidFill>
                <a:latin typeface="Garamond" charset="0"/>
              </a:rPr>
              <a:t>)</a:t>
            </a:r>
            <a:endParaRPr lang="en-US" sz="2800" dirty="0">
              <a:solidFill>
                <a:srgbClr val="7F7F7F"/>
              </a:solidFill>
              <a:latin typeface="Garamond" charset="0"/>
            </a:endParaRP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latin typeface="Garamond" charset="0"/>
              </a:rPr>
              <a:t>Loop until convergence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Assign each point to the cluster of the closest </a:t>
            </a: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centroid</a:t>
            </a:r>
            <a:endParaRPr lang="en-US" dirty="0">
              <a:solidFill>
                <a:srgbClr val="7F7F7F"/>
              </a:solidFill>
              <a:latin typeface="Garamond" charset="0"/>
            </a:endParaRPr>
          </a:p>
          <a:p>
            <a:pPr marL="800100" lvl="1" indent="-280988">
              <a:buFontTx/>
              <a:buChar char="•"/>
              <a:defRPr/>
            </a:pPr>
            <a:r>
              <a:rPr lang="en-US" dirty="0" smtClean="0">
                <a:latin typeface="Garamond" charset="0"/>
              </a:rPr>
              <a:t>Re-estimate </a:t>
            </a:r>
            <a:r>
              <a:rPr lang="en-US" dirty="0">
                <a:latin typeface="Garamond" charset="0"/>
              </a:rPr>
              <a:t>the cluster centroids based on the data assigned to </a:t>
            </a:r>
            <a:r>
              <a:rPr lang="en-US" dirty="0" smtClean="0">
                <a:latin typeface="Garamond" charset="0"/>
              </a:rPr>
              <a:t>each</a:t>
            </a:r>
          </a:p>
          <a:p>
            <a:pPr marL="342900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Convergence: no point is assigned to a different cluster</a:t>
            </a:r>
          </a:p>
          <a:p>
            <a:pPr marL="61912">
              <a:defRPr/>
            </a:pPr>
            <a:endParaRPr lang="en-US" dirty="0">
              <a:solidFill>
                <a:srgbClr val="7F7F7F"/>
              </a:solidFill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5119688" y="1538288"/>
            <a:ext cx="3698875" cy="3792537"/>
            <a:chOff x="4089" y="1276"/>
            <a:chExt cx="2330" cy="2389"/>
          </a:xfrm>
        </p:grpSpPr>
        <p:grpSp>
          <p:nvGrpSpPr>
            <p:cNvPr id="27652" name="Group 3"/>
            <p:cNvGrpSpPr>
              <a:grpSpLocks/>
            </p:cNvGrpSpPr>
            <p:nvPr/>
          </p:nvGrpSpPr>
          <p:grpSpPr bwMode="auto">
            <a:xfrm>
              <a:off x="4089" y="1276"/>
              <a:ext cx="2330" cy="2389"/>
              <a:chOff x="4089" y="1276"/>
              <a:chExt cx="2330" cy="2389"/>
            </a:xfrm>
          </p:grpSpPr>
          <p:pic>
            <p:nvPicPr>
              <p:cNvPr id="6144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9" y="1276"/>
                <a:ext cx="2330" cy="2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1445" name="Oval 5"/>
              <p:cNvSpPr>
                <a:spLocks noChangeArrowheads="1"/>
              </p:cNvSpPr>
              <p:nvPr/>
            </p:nvSpPr>
            <p:spPr bwMode="auto">
              <a:xfrm>
                <a:off x="5206" y="292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6" name="Oval 6"/>
              <p:cNvSpPr>
                <a:spLocks noChangeArrowheads="1"/>
              </p:cNvSpPr>
              <p:nvPr/>
            </p:nvSpPr>
            <p:spPr bwMode="auto">
              <a:xfrm>
                <a:off x="5149" y="312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7" name="Oval 7"/>
              <p:cNvSpPr>
                <a:spLocks noChangeArrowheads="1"/>
              </p:cNvSpPr>
              <p:nvPr/>
            </p:nvSpPr>
            <p:spPr bwMode="auto">
              <a:xfrm>
                <a:off x="5321" y="316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8" name="Oval 8"/>
              <p:cNvSpPr>
                <a:spLocks noChangeArrowheads="1"/>
              </p:cNvSpPr>
              <p:nvPr/>
            </p:nvSpPr>
            <p:spPr bwMode="auto">
              <a:xfrm>
                <a:off x="5547" y="285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9" name="Oval 9"/>
              <p:cNvSpPr>
                <a:spLocks noChangeArrowheads="1"/>
              </p:cNvSpPr>
              <p:nvPr/>
            </p:nvSpPr>
            <p:spPr bwMode="auto">
              <a:xfrm>
                <a:off x="5047" y="1985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0" name="Line 10"/>
              <p:cNvSpPr>
                <a:spLocks noChangeShapeType="1"/>
              </p:cNvSpPr>
              <p:nvPr/>
            </p:nvSpPr>
            <p:spPr bwMode="auto">
              <a:xfrm flipH="1" flipV="1">
                <a:off x="5043" y="2907"/>
                <a:ext cx="205" cy="4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1" name="Line 11"/>
              <p:cNvSpPr>
                <a:spLocks noChangeShapeType="1"/>
              </p:cNvSpPr>
              <p:nvPr/>
            </p:nvSpPr>
            <p:spPr bwMode="auto">
              <a:xfrm flipH="1" flipV="1">
                <a:off x="5024" y="3101"/>
                <a:ext cx="171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2" name="Line 12"/>
              <p:cNvSpPr>
                <a:spLocks noChangeShapeType="1"/>
              </p:cNvSpPr>
              <p:nvPr/>
            </p:nvSpPr>
            <p:spPr bwMode="auto">
              <a:xfrm flipV="1">
                <a:off x="5387" y="3157"/>
                <a:ext cx="46" cy="4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3" name="Line 13"/>
              <p:cNvSpPr>
                <a:spLocks noChangeShapeType="1"/>
              </p:cNvSpPr>
              <p:nvPr/>
            </p:nvSpPr>
            <p:spPr bwMode="auto">
              <a:xfrm flipV="1">
                <a:off x="5603" y="2463"/>
                <a:ext cx="161" cy="429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4" name="Line 14"/>
              <p:cNvSpPr>
                <a:spLocks noChangeShapeType="1"/>
              </p:cNvSpPr>
              <p:nvPr/>
            </p:nvSpPr>
            <p:spPr bwMode="auto">
              <a:xfrm flipV="1">
                <a:off x="5104" y="1938"/>
                <a:ext cx="162" cy="8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5" name="Oval 15"/>
              <p:cNvSpPr>
                <a:spLocks noChangeArrowheads="1"/>
              </p:cNvSpPr>
              <p:nvPr/>
            </p:nvSpPr>
            <p:spPr bwMode="auto">
              <a:xfrm>
                <a:off x="4919" y="3032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6" name="Oval 16"/>
              <p:cNvSpPr>
                <a:spLocks noChangeArrowheads="1"/>
              </p:cNvSpPr>
              <p:nvPr/>
            </p:nvSpPr>
            <p:spPr bwMode="auto">
              <a:xfrm>
                <a:off x="4934" y="2845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7" name="Oval 17"/>
              <p:cNvSpPr>
                <a:spLocks noChangeArrowheads="1"/>
              </p:cNvSpPr>
              <p:nvPr/>
            </p:nvSpPr>
            <p:spPr bwMode="auto">
              <a:xfrm>
                <a:off x="5385" y="3103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8" name="Oval 18"/>
              <p:cNvSpPr>
                <a:spLocks noChangeArrowheads="1"/>
              </p:cNvSpPr>
              <p:nvPr/>
            </p:nvSpPr>
            <p:spPr bwMode="auto">
              <a:xfrm>
                <a:off x="5279" y="1861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9" name="Oval 19"/>
              <p:cNvSpPr>
                <a:spLocks noChangeArrowheads="1"/>
              </p:cNvSpPr>
              <p:nvPr/>
            </p:nvSpPr>
            <p:spPr bwMode="auto">
              <a:xfrm>
                <a:off x="5745" y="2356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7653" name="Group 20"/>
            <p:cNvGrpSpPr>
              <a:grpSpLocks/>
            </p:cNvGrpSpPr>
            <p:nvPr/>
          </p:nvGrpSpPr>
          <p:grpSpPr bwMode="auto">
            <a:xfrm>
              <a:off x="4520" y="1774"/>
              <a:ext cx="1836" cy="1641"/>
              <a:chOff x="1505" y="1750"/>
              <a:chExt cx="1836" cy="1641"/>
            </a:xfrm>
          </p:grpSpPr>
          <p:sp>
            <p:nvSpPr>
              <p:cNvPr id="61461" name="Line 21"/>
              <p:cNvSpPr>
                <a:spLocks noChangeShapeType="1"/>
              </p:cNvSpPr>
              <p:nvPr/>
            </p:nvSpPr>
            <p:spPr bwMode="auto">
              <a:xfrm flipV="1">
                <a:off x="2282" y="3002"/>
                <a:ext cx="123" cy="6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2" name="Line 22"/>
              <p:cNvSpPr>
                <a:spLocks noChangeShapeType="1"/>
              </p:cNvSpPr>
              <p:nvPr/>
            </p:nvSpPr>
            <p:spPr bwMode="auto">
              <a:xfrm flipH="1" flipV="1">
                <a:off x="2362" y="2441"/>
                <a:ext cx="36" cy="554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3" name="Line 23"/>
              <p:cNvSpPr>
                <a:spLocks noChangeShapeType="1"/>
              </p:cNvSpPr>
              <p:nvPr/>
            </p:nvSpPr>
            <p:spPr bwMode="auto">
              <a:xfrm flipH="1">
                <a:off x="1505" y="2446"/>
                <a:ext cx="855" cy="3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4" name="Line 24"/>
              <p:cNvSpPr>
                <a:spLocks noChangeShapeType="1"/>
              </p:cNvSpPr>
              <p:nvPr/>
            </p:nvSpPr>
            <p:spPr bwMode="auto">
              <a:xfrm flipV="1">
                <a:off x="2362" y="1750"/>
                <a:ext cx="979" cy="69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5" name="Line 25"/>
              <p:cNvSpPr>
                <a:spLocks noChangeShapeType="1"/>
              </p:cNvSpPr>
              <p:nvPr/>
            </p:nvSpPr>
            <p:spPr bwMode="auto">
              <a:xfrm>
                <a:off x="2398" y="3005"/>
                <a:ext cx="446" cy="23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6" name="Line 26"/>
              <p:cNvSpPr>
                <a:spLocks noChangeShapeType="1"/>
              </p:cNvSpPr>
              <p:nvPr/>
            </p:nvSpPr>
            <p:spPr bwMode="auto">
              <a:xfrm flipH="1">
                <a:off x="2225" y="3065"/>
                <a:ext cx="64" cy="32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7" name="Line 27"/>
              <p:cNvSpPr>
                <a:spLocks noChangeShapeType="1"/>
              </p:cNvSpPr>
              <p:nvPr/>
            </p:nvSpPr>
            <p:spPr bwMode="auto">
              <a:xfrm flipH="1" flipV="1">
                <a:off x="1526" y="2851"/>
                <a:ext cx="756" cy="2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27650" name="Rectangle 28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573088" y="1309688"/>
            <a:ext cx="4156075" cy="557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0513" indent="-290513"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K-Means ( k , data 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Randomly choose k cluster center locations (centroids</a:t>
            </a:r>
            <a:r>
              <a:rPr lang="en-US" sz="2800" dirty="0" smtClean="0">
                <a:solidFill>
                  <a:srgbClr val="7F7F7F"/>
                </a:solidFill>
                <a:latin typeface="Garamond" charset="0"/>
              </a:rPr>
              <a:t>)</a:t>
            </a:r>
            <a:endParaRPr lang="en-US" sz="2800" dirty="0">
              <a:solidFill>
                <a:srgbClr val="7F7F7F"/>
              </a:solidFill>
              <a:latin typeface="Garamond" charset="0"/>
            </a:endParaRP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Loop until convergence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Assign each point to the cluster of the closest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centroid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Garamond" charset="0"/>
            </a:endParaRPr>
          </a:p>
          <a:p>
            <a:pPr marL="800100" lvl="1" indent="-280988">
              <a:buFontTx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Re-estimate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the cluster centroids based on the data assigned to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each</a:t>
            </a:r>
          </a:p>
          <a:p>
            <a:pPr marL="342900" indent="-280988">
              <a:buFontTx/>
              <a:buChar char="•"/>
              <a:defRPr/>
            </a:pPr>
            <a:r>
              <a:rPr lang="en-US" dirty="0">
                <a:latin typeface="Garamond" charset="0"/>
              </a:rPr>
              <a:t>Convergence: no point is assigned to a different cluster</a:t>
            </a:r>
          </a:p>
          <a:p>
            <a:pPr marL="61912">
              <a:defRPr/>
            </a:pPr>
            <a:endParaRPr lang="en-US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97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5-09 at 2.5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499600" cy="73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2178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7596</TotalTime>
  <Words>943</Words>
  <Application>Microsoft Macintosh PowerPoint</Application>
  <PresentationFormat>On-screen Show (4:3)</PresentationFormat>
  <Paragraphs>164</Paragraphs>
  <Slides>30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Blank Presentation</vt:lpstr>
      <vt:lpstr>Microsoft Equation</vt:lpstr>
      <vt:lpstr>Unsupervised Learning: Clustering</vt:lpstr>
      <vt:lpstr>Unsupervised Learning</vt:lpstr>
      <vt:lpstr>Clustering algorithms</vt:lpstr>
      <vt:lpstr>Clustering Data</vt:lpstr>
      <vt:lpstr>K-Means Clustering</vt:lpstr>
      <vt:lpstr>K-Means Clustering</vt:lpstr>
      <vt:lpstr>K-Means Clustering</vt:lpstr>
      <vt:lpstr>K-Means Clustering</vt:lpstr>
      <vt:lpstr>PowerPoint Presentation</vt:lpstr>
      <vt:lpstr>PowerPoint Presentation</vt:lpstr>
      <vt:lpstr>PowerPoint Presentation</vt:lpstr>
      <vt:lpstr>Problems with K-Means</vt:lpstr>
      <vt:lpstr>Problems with K-Means</vt:lpstr>
      <vt:lpstr>Hierarchical Clustering</vt:lpstr>
      <vt:lpstr>PowerPoint Presentation</vt:lpstr>
      <vt:lpstr>Advantages of hierarchical clustering</vt:lpstr>
      <vt:lpstr>Hierarchical Clustering</vt:lpstr>
      <vt:lpstr>Divisive hierarchical clustering</vt:lpstr>
      <vt:lpstr>Divisive clustering</vt:lpstr>
      <vt:lpstr>Divisive clustering</vt:lpstr>
      <vt:lpstr>Divisive clustering</vt:lpstr>
      <vt:lpstr>Divisive clustering</vt:lpstr>
      <vt:lpstr>Divisive clustering</vt:lpstr>
      <vt:lpstr>Divisive clustering</vt:lpstr>
      <vt:lpstr>Divisive clustering</vt:lpstr>
      <vt:lpstr>Hierarchical Agglomerative Clustering</vt:lpstr>
      <vt:lpstr>Distance between clusters</vt:lpstr>
      <vt:lpstr>Distance between clusters</vt:lpstr>
      <vt:lpstr>Distance between clusters</vt:lpstr>
      <vt:lpstr>Distance between clusters</vt:lpstr>
    </vt:vector>
  </TitlesOfParts>
  <Manager/>
  <Company>UMBC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470</cp:revision>
  <cp:lastPrinted>2012-12-05T20:53:30Z</cp:lastPrinted>
  <dcterms:created xsi:type="dcterms:W3CDTF">2009-12-09T21:37:40Z</dcterms:created>
  <dcterms:modified xsi:type="dcterms:W3CDTF">2016-05-09T19:32:12Z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