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1.bin" ContentType="application/vnd.openxmlformats-officedocument.oleObject"/>
  <Override PartName="/ppt/notesSlides/notesSlide14.xml" ContentType="application/vnd.openxmlformats-officedocument.presentationml.notesSlide+xml"/>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6" r:id="rId2"/>
    <p:sldId id="400" r:id="rId3"/>
    <p:sldId id="334" r:id="rId4"/>
    <p:sldId id="335" r:id="rId5"/>
    <p:sldId id="336" r:id="rId6"/>
    <p:sldId id="337" r:id="rId7"/>
    <p:sldId id="338" r:id="rId8"/>
    <p:sldId id="339" r:id="rId9"/>
    <p:sldId id="340" r:id="rId10"/>
    <p:sldId id="341" r:id="rId11"/>
    <p:sldId id="342" r:id="rId12"/>
    <p:sldId id="343" r:id="rId13"/>
    <p:sldId id="344" r:id="rId14"/>
    <p:sldId id="353" r:id="rId15"/>
    <p:sldId id="398" r:id="rId16"/>
    <p:sldId id="394" r:id="rId17"/>
    <p:sldId id="402" r:id="rId18"/>
    <p:sldId id="408" r:id="rId19"/>
    <p:sldId id="409" r:id="rId20"/>
    <p:sldId id="410" r:id="rId21"/>
    <p:sldId id="411" r:id="rId22"/>
    <p:sldId id="412" r:id="rId23"/>
    <p:sldId id="404" r:id="rId24"/>
    <p:sldId id="405" r:id="rId25"/>
    <p:sldId id="406" r:id="rId26"/>
    <p:sldId id="407" r:id="rId27"/>
  </p:sldIdLst>
  <p:sldSz cx="9144000" cy="6858000" type="screen4x3"/>
  <p:notesSz cx="9282113" cy="699135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00CC00"/>
    <a:srgbClr val="EAEAEA"/>
    <a:srgbClr val="DDDDD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6" d="100"/>
          <a:sy n="116" d="100"/>
        </p:scale>
        <p:origin x="-35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12" charset="0"/>
                <a:ea typeface="+mn-ea"/>
                <a:cs typeface="+mn-cs"/>
              </a:defRPr>
            </a:lvl1pPr>
          </a:lstStyle>
          <a:p>
            <a:pPr>
              <a:defRPr/>
            </a:pPr>
            <a:endParaRPr lang="en-US"/>
          </a:p>
        </p:txBody>
      </p:sp>
      <p:sp>
        <p:nvSpPr>
          <p:cNvPr id="309251"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12" charset="0"/>
                <a:ea typeface="+mn-ea"/>
                <a:cs typeface="+mn-cs"/>
              </a:defRPr>
            </a:lvl1pPr>
          </a:lstStyle>
          <a:p>
            <a:pPr>
              <a:defRPr/>
            </a:pPr>
            <a:endParaRPr lang="en-US"/>
          </a:p>
        </p:txBody>
      </p:sp>
      <p:sp>
        <p:nvSpPr>
          <p:cNvPr id="309252"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12" charset="0"/>
                <a:ea typeface="+mn-ea"/>
                <a:cs typeface="+mn-cs"/>
              </a:defRPr>
            </a:lvl1pPr>
          </a:lstStyle>
          <a:p>
            <a:pPr>
              <a:defRPr/>
            </a:pPr>
            <a:endParaRPr lang="en-US"/>
          </a:p>
        </p:txBody>
      </p:sp>
      <p:sp>
        <p:nvSpPr>
          <p:cNvPr id="309253"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23063C2-7FB8-9043-B863-3EC6DFAE0F5E}" type="slidenum">
              <a:rPr lang="en-US"/>
              <a:pPr>
                <a:defRPr/>
              </a:pPr>
              <a:t>‹#›</a:t>
            </a:fld>
            <a:endParaRPr lang="en-US"/>
          </a:p>
        </p:txBody>
      </p:sp>
    </p:spTree>
    <p:extLst>
      <p:ext uri="{BB962C8B-B14F-4D97-AF65-F5344CB8AC3E}">
        <p14:creationId xmlns:p14="http://schemas.microsoft.com/office/powerpoint/2010/main" val="3405769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12" charset="0"/>
                <a:ea typeface="+mn-ea"/>
                <a:cs typeface="+mn-cs"/>
              </a:defRPr>
            </a:lvl1pPr>
          </a:lstStyle>
          <a:p>
            <a:pPr>
              <a:defRPr/>
            </a:pPr>
            <a:endParaRPr lang="en-US"/>
          </a:p>
        </p:txBody>
      </p:sp>
      <p:sp>
        <p:nvSpPr>
          <p:cNvPr id="212995" name="Rectangle 3"/>
          <p:cNvSpPr>
            <a:spLocks noGrp="1" noChangeArrowheads="1"/>
          </p:cNvSpPr>
          <p:nvPr>
            <p:ph type="dt"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12"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843213" y="515938"/>
            <a:ext cx="3519487" cy="26400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2997" name="Rectangle 5"/>
          <p:cNvSpPr>
            <a:spLocks noGrp="1" noChangeArrowheads="1"/>
          </p:cNvSpPr>
          <p:nvPr>
            <p:ph type="body" sz="quarter" idx="3"/>
          </p:nvPr>
        </p:nvSpPr>
        <p:spPr bwMode="auto">
          <a:xfrm>
            <a:off x="1214438" y="3328988"/>
            <a:ext cx="6878637" cy="315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2998" name="Rectangle 6"/>
          <p:cNvSpPr>
            <a:spLocks noGrp="1" noChangeArrowheads="1"/>
          </p:cNvSpPr>
          <p:nvPr>
            <p:ph type="ftr" sz="quarter" idx="4"/>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12" charset="0"/>
                <a:ea typeface="+mn-ea"/>
                <a:cs typeface="+mn-cs"/>
              </a:defRPr>
            </a:lvl1pPr>
          </a:lstStyle>
          <a:p>
            <a:pPr>
              <a:defRPr/>
            </a:pPr>
            <a:endParaRPr lang="en-US"/>
          </a:p>
        </p:txBody>
      </p:sp>
      <p:sp>
        <p:nvSpPr>
          <p:cNvPr id="212999" name="Rectangle 7"/>
          <p:cNvSpPr>
            <a:spLocks noGrp="1" noChangeArrowheads="1"/>
          </p:cNvSpPr>
          <p:nvPr>
            <p:ph type="sldNum" sz="quarter" idx="5"/>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5F2CAAE-8D7E-3049-AA7B-5E6F80170752}" type="slidenum">
              <a:rPr lang="en-US"/>
              <a:pPr>
                <a:defRPr/>
              </a:pPr>
              <a:t>‹#›</a:t>
            </a:fld>
            <a:endParaRPr lang="en-US"/>
          </a:p>
        </p:txBody>
      </p:sp>
    </p:spTree>
    <p:extLst>
      <p:ext uri="{BB962C8B-B14F-4D97-AF65-F5344CB8AC3E}">
        <p14:creationId xmlns:p14="http://schemas.microsoft.com/office/powerpoint/2010/main" val="4200741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ea typeface="ＭＳ Ｐゴシック" charset="0"/>
              <a:cs typeface="ＭＳ Ｐゴシック" charset="0"/>
            </a:endParaRPr>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EB19FA3-FA18-BF43-B243-44C51E6CB063}" type="slidenum">
              <a:rPr lang="en-US" sz="1200"/>
              <a:pPr/>
              <a:t>2</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044F7CB-B480-7149-8EE6-39ABE2E949D9}" type="slidenum">
              <a:rPr lang="en-US" sz="1200"/>
              <a:pPr/>
              <a:t>11</a:t>
            </a:fld>
            <a:endParaRPr lang="en-US" sz="1200"/>
          </a:p>
        </p:txBody>
      </p:sp>
      <p:sp>
        <p:nvSpPr>
          <p:cNvPr id="36867" name="Text Box 1"/>
          <p:cNvSpPr>
            <a:spLocks noGrp="1" noRot="1" noChangeAspect="1" noChangeArrowheads="1"/>
          </p:cNvSpPr>
          <p:nvPr>
            <p:ph type="sldImg"/>
          </p:nvPr>
        </p:nvSpPr>
        <p:spPr>
          <a:xfrm>
            <a:off x="2894013" y="525463"/>
            <a:ext cx="3495675" cy="2620962"/>
          </a:xfrm>
          <a:solidFill>
            <a:srgbClr val="FFFFFF"/>
          </a:solidFill>
          <a:ln/>
        </p:spPr>
      </p:sp>
      <p:sp>
        <p:nvSpPr>
          <p:cNvPr id="36868"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B102EE8-7068-1046-A28A-8FBDB471B3BF}" type="slidenum">
              <a:rPr lang="en-US" sz="1200"/>
              <a:pPr/>
              <a:t>12</a:t>
            </a:fld>
            <a:endParaRPr lang="en-US" sz="1200"/>
          </a:p>
        </p:txBody>
      </p:sp>
      <p:sp>
        <p:nvSpPr>
          <p:cNvPr id="38915" name="Text Box 1"/>
          <p:cNvSpPr>
            <a:spLocks noGrp="1" noRot="1" noChangeAspect="1" noChangeArrowheads="1"/>
          </p:cNvSpPr>
          <p:nvPr>
            <p:ph type="sldImg"/>
          </p:nvPr>
        </p:nvSpPr>
        <p:spPr>
          <a:xfrm>
            <a:off x="2894013" y="525463"/>
            <a:ext cx="3495675" cy="2620962"/>
          </a:xfrm>
          <a:solidFill>
            <a:srgbClr val="FFFFFF"/>
          </a:solidFill>
          <a:ln/>
        </p:spPr>
      </p:sp>
      <p:sp>
        <p:nvSpPr>
          <p:cNvPr id="38916"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71FD521-F32E-E04B-9E79-B6B9FAAD7E4C}" type="slidenum">
              <a:rPr lang="en-US" sz="1200"/>
              <a:pPr/>
              <a:t>13</a:t>
            </a:fld>
            <a:endParaRPr lang="en-US" sz="1200"/>
          </a:p>
        </p:txBody>
      </p:sp>
      <p:sp>
        <p:nvSpPr>
          <p:cNvPr id="40963" name="Text Box 1"/>
          <p:cNvSpPr>
            <a:spLocks noGrp="1" noRot="1" noChangeAspect="1" noChangeArrowheads="1"/>
          </p:cNvSpPr>
          <p:nvPr>
            <p:ph type="sldImg"/>
          </p:nvPr>
        </p:nvSpPr>
        <p:spPr>
          <a:xfrm>
            <a:off x="2894013" y="525463"/>
            <a:ext cx="3495675" cy="2620962"/>
          </a:xfrm>
          <a:solidFill>
            <a:srgbClr val="FFFFFF"/>
          </a:solidFill>
          <a:ln/>
        </p:spPr>
      </p:sp>
      <p:sp>
        <p:nvSpPr>
          <p:cNvPr id="4096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D4C1CBF-05AB-3346-9A6C-0A80D3A5C04A}" type="slidenum">
              <a:rPr lang="en-US" sz="1200"/>
              <a:pPr/>
              <a:t>14</a:t>
            </a:fld>
            <a:endParaRPr lang="en-US" sz="1200"/>
          </a:p>
        </p:txBody>
      </p:sp>
      <p:sp>
        <p:nvSpPr>
          <p:cNvPr id="43011" name="Text Box 1"/>
          <p:cNvSpPr>
            <a:spLocks noGrp="1" noRot="1" noChangeAspect="1" noChangeArrowheads="1"/>
          </p:cNvSpPr>
          <p:nvPr>
            <p:ph type="sldImg"/>
          </p:nvPr>
        </p:nvSpPr>
        <p:spPr>
          <a:xfrm>
            <a:off x="2894013" y="525463"/>
            <a:ext cx="3495675" cy="2620962"/>
          </a:xfrm>
          <a:solidFill>
            <a:srgbClr val="FFFFFF"/>
          </a:solidFill>
          <a:ln/>
        </p:spPr>
      </p:sp>
      <p:sp>
        <p:nvSpPr>
          <p:cNvPr id="4301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0859863-ED4D-FB4C-8011-781CF3F55143}" type="slidenum">
              <a:rPr lang="en-US" sz="1200"/>
              <a:pPr/>
              <a:t>16</a:t>
            </a:fld>
            <a:endParaRPr lang="en-US" sz="1200"/>
          </a:p>
        </p:txBody>
      </p:sp>
      <p:sp>
        <p:nvSpPr>
          <p:cNvPr id="46083" name="Text Box 1"/>
          <p:cNvSpPr>
            <a:spLocks noGrp="1" noRot="1" noChangeAspect="1" noChangeArrowheads="1"/>
          </p:cNvSpPr>
          <p:nvPr>
            <p:ph type="sldImg"/>
          </p:nvPr>
        </p:nvSpPr>
        <p:spPr>
          <a:xfrm>
            <a:off x="2894013" y="525463"/>
            <a:ext cx="3495675" cy="2620962"/>
          </a:xfrm>
          <a:solidFill>
            <a:srgbClr val="FFFFFF"/>
          </a:solidFill>
          <a:ln/>
        </p:spPr>
      </p:sp>
      <p:sp>
        <p:nvSpPr>
          <p:cNvPr id="4608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6217C16-7992-D54A-876B-52BCD4090932}" type="slidenum">
              <a:rPr lang="en-US" sz="1200"/>
              <a:pPr/>
              <a:t>3</a:t>
            </a:fld>
            <a:endParaRPr lang="en-US" sz="1200"/>
          </a:p>
        </p:txBody>
      </p:sp>
      <p:sp>
        <p:nvSpPr>
          <p:cNvPr id="20483" name="Text Box 1"/>
          <p:cNvSpPr>
            <a:spLocks noGrp="1" noRot="1" noChangeAspect="1" noChangeArrowheads="1"/>
          </p:cNvSpPr>
          <p:nvPr>
            <p:ph type="sldImg"/>
          </p:nvPr>
        </p:nvSpPr>
        <p:spPr>
          <a:xfrm>
            <a:off x="2894013" y="525463"/>
            <a:ext cx="3495675" cy="2620962"/>
          </a:xfrm>
          <a:solidFill>
            <a:srgbClr val="FFFFFF"/>
          </a:solidFill>
          <a:ln/>
        </p:spPr>
      </p:sp>
      <p:sp>
        <p:nvSpPr>
          <p:cNvPr id="2048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D3C20B6-E2CE-854C-A5B9-3AE3A3802FC7}" type="slidenum">
              <a:rPr lang="en-US" sz="1200"/>
              <a:pPr/>
              <a:t>4</a:t>
            </a:fld>
            <a:endParaRPr lang="en-US" sz="1200"/>
          </a:p>
        </p:txBody>
      </p:sp>
      <p:sp>
        <p:nvSpPr>
          <p:cNvPr id="22531" name="Text Box 1"/>
          <p:cNvSpPr>
            <a:spLocks noGrp="1" noRot="1" noChangeAspect="1" noChangeArrowheads="1"/>
          </p:cNvSpPr>
          <p:nvPr>
            <p:ph type="sldImg"/>
          </p:nvPr>
        </p:nvSpPr>
        <p:spPr>
          <a:xfrm>
            <a:off x="2894013" y="525463"/>
            <a:ext cx="3495675" cy="2620962"/>
          </a:xfrm>
          <a:solidFill>
            <a:srgbClr val="FFFFFF"/>
          </a:solidFill>
          <a:ln/>
        </p:spPr>
      </p:sp>
      <p:sp>
        <p:nvSpPr>
          <p:cNvPr id="2253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4D44E7-062B-5146-B3C3-7872234CA9FE}" type="slidenum">
              <a:rPr lang="en-US" sz="1200"/>
              <a:pPr/>
              <a:t>5</a:t>
            </a:fld>
            <a:endParaRPr lang="en-US" sz="1200"/>
          </a:p>
        </p:txBody>
      </p:sp>
      <p:sp>
        <p:nvSpPr>
          <p:cNvPr id="24579" name="Text Box 1"/>
          <p:cNvSpPr>
            <a:spLocks noGrp="1" noRot="1" noChangeAspect="1" noChangeArrowheads="1"/>
          </p:cNvSpPr>
          <p:nvPr>
            <p:ph type="sldImg"/>
          </p:nvPr>
        </p:nvSpPr>
        <p:spPr>
          <a:xfrm>
            <a:off x="2894013" y="525463"/>
            <a:ext cx="3495675" cy="2620962"/>
          </a:xfrm>
          <a:solidFill>
            <a:srgbClr val="FFFFFF"/>
          </a:solidFill>
          <a:ln/>
        </p:spPr>
      </p:sp>
      <p:sp>
        <p:nvSpPr>
          <p:cNvPr id="24580"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ea typeface="ＭＳ Ｐゴシック" charset="0"/>
                <a:cs typeface="ＭＳ Ｐゴシック" charset="0"/>
              </a:rPr>
              <a:t>q</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C19D6B76-F149-CA48-B05F-60CC50070268}" type="slidenum">
              <a:rPr lang="en-US" sz="1200"/>
              <a:pPr/>
              <a:t>6</a:t>
            </a:fld>
            <a:endParaRPr lang="en-US" sz="1200"/>
          </a:p>
        </p:txBody>
      </p:sp>
      <p:sp>
        <p:nvSpPr>
          <p:cNvPr id="26627" name="Text Box 1"/>
          <p:cNvSpPr>
            <a:spLocks noGrp="1" noRot="1" noChangeAspect="1" noChangeArrowheads="1"/>
          </p:cNvSpPr>
          <p:nvPr>
            <p:ph type="sldImg"/>
          </p:nvPr>
        </p:nvSpPr>
        <p:spPr>
          <a:xfrm>
            <a:off x="2894013" y="525463"/>
            <a:ext cx="3495675" cy="2620962"/>
          </a:xfrm>
          <a:solidFill>
            <a:srgbClr val="FFFFFF"/>
          </a:solidFill>
          <a:ln/>
        </p:spPr>
      </p:sp>
      <p:sp>
        <p:nvSpPr>
          <p:cNvPr id="26628"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3878BF3-EA35-D64F-ACA4-BCCC4ED45A62}" type="slidenum">
              <a:rPr lang="en-US" sz="1200"/>
              <a:pPr/>
              <a:t>7</a:t>
            </a:fld>
            <a:endParaRPr lang="en-US" sz="1200"/>
          </a:p>
        </p:txBody>
      </p:sp>
      <p:sp>
        <p:nvSpPr>
          <p:cNvPr id="28675" name="Text Box 1"/>
          <p:cNvSpPr>
            <a:spLocks noGrp="1" noRot="1" noChangeAspect="1" noChangeArrowheads="1"/>
          </p:cNvSpPr>
          <p:nvPr>
            <p:ph type="sldImg"/>
          </p:nvPr>
        </p:nvSpPr>
        <p:spPr>
          <a:xfrm>
            <a:off x="2894013" y="525463"/>
            <a:ext cx="3495675" cy="2620962"/>
          </a:xfrm>
          <a:solidFill>
            <a:srgbClr val="FFFFFF"/>
          </a:solidFill>
          <a:ln/>
        </p:spPr>
      </p:sp>
      <p:sp>
        <p:nvSpPr>
          <p:cNvPr id="28676"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A53AA39-E1E3-4F40-928D-0C663561968F}" type="slidenum">
              <a:rPr lang="en-US" sz="1200"/>
              <a:pPr/>
              <a:t>8</a:t>
            </a:fld>
            <a:endParaRPr lang="en-US" sz="1200"/>
          </a:p>
        </p:txBody>
      </p:sp>
      <p:sp>
        <p:nvSpPr>
          <p:cNvPr id="30723" name="Text Box 1"/>
          <p:cNvSpPr>
            <a:spLocks noGrp="1" noRot="1" noChangeAspect="1" noChangeArrowheads="1"/>
          </p:cNvSpPr>
          <p:nvPr>
            <p:ph type="sldImg"/>
          </p:nvPr>
        </p:nvSpPr>
        <p:spPr>
          <a:xfrm>
            <a:off x="2894013" y="525463"/>
            <a:ext cx="3495675" cy="2620962"/>
          </a:xfrm>
          <a:solidFill>
            <a:srgbClr val="FFFFFF"/>
          </a:solidFill>
          <a:ln/>
        </p:spPr>
      </p:sp>
      <p:sp>
        <p:nvSpPr>
          <p:cNvPr id="30724"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19F40C82-248D-7A4A-AE3B-997B6B5DFD4C}" type="slidenum">
              <a:rPr lang="en-US" sz="1200"/>
              <a:pPr/>
              <a:t>9</a:t>
            </a:fld>
            <a:endParaRPr lang="en-US" sz="1200"/>
          </a:p>
        </p:txBody>
      </p:sp>
      <p:sp>
        <p:nvSpPr>
          <p:cNvPr id="32771" name="Text Box 1"/>
          <p:cNvSpPr>
            <a:spLocks noGrp="1" noRot="1" noChangeAspect="1" noChangeArrowheads="1"/>
          </p:cNvSpPr>
          <p:nvPr>
            <p:ph type="sldImg"/>
          </p:nvPr>
        </p:nvSpPr>
        <p:spPr>
          <a:xfrm>
            <a:off x="2894013" y="525463"/>
            <a:ext cx="3495675" cy="2620962"/>
          </a:xfrm>
          <a:solidFill>
            <a:srgbClr val="FFFFFF"/>
          </a:solidFill>
          <a:ln/>
        </p:spPr>
      </p:sp>
      <p:sp>
        <p:nvSpPr>
          <p:cNvPr id="32772"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1BF6541-604B-6D40-89DB-3D36F085BEB9}" type="slidenum">
              <a:rPr lang="en-US" sz="1200"/>
              <a:pPr/>
              <a:t>10</a:t>
            </a:fld>
            <a:endParaRPr lang="en-US" sz="1200"/>
          </a:p>
        </p:txBody>
      </p:sp>
      <p:sp>
        <p:nvSpPr>
          <p:cNvPr id="34819" name="Text Box 1"/>
          <p:cNvSpPr>
            <a:spLocks noGrp="1" noRot="1" noChangeAspect="1" noChangeArrowheads="1"/>
          </p:cNvSpPr>
          <p:nvPr>
            <p:ph type="sldImg"/>
          </p:nvPr>
        </p:nvSpPr>
        <p:spPr>
          <a:xfrm>
            <a:off x="2894013" y="525463"/>
            <a:ext cx="3495675" cy="2620962"/>
          </a:xfrm>
          <a:solidFill>
            <a:srgbClr val="FFFFFF"/>
          </a:solidFill>
          <a:ln/>
        </p:spPr>
      </p:sp>
      <p:sp>
        <p:nvSpPr>
          <p:cNvPr id="34820" name="Text Box 2"/>
          <p:cNvSpPr>
            <a:spLocks noGrp="1" noChangeArrowheads="1"/>
          </p:cNvSpPr>
          <p:nvPr>
            <p:ph type="body" idx="1"/>
          </p:nvPr>
        </p:nvSpPr>
        <p:spPr>
          <a:xfrm>
            <a:off x="931863" y="3321050"/>
            <a:ext cx="7421562" cy="3216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75941B1-5B04-C343-8973-999E035FA71D}" type="slidenum">
              <a:rPr lang="en-US"/>
              <a:pPr>
                <a:defRPr/>
              </a:pPr>
              <a:t>‹#›</a:t>
            </a:fld>
            <a:endParaRPr lang="en-US"/>
          </a:p>
        </p:txBody>
      </p:sp>
    </p:spTree>
    <p:extLst>
      <p:ext uri="{BB962C8B-B14F-4D97-AF65-F5344CB8AC3E}">
        <p14:creationId xmlns:p14="http://schemas.microsoft.com/office/powerpoint/2010/main" val="207144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E2266B6-0F7A-9F46-B60C-84F7B3E2A40B}" type="slidenum">
              <a:rPr lang="en-US"/>
              <a:pPr>
                <a:defRPr/>
              </a:pPr>
              <a:t>‹#›</a:t>
            </a:fld>
            <a:endParaRPr lang="en-US"/>
          </a:p>
        </p:txBody>
      </p:sp>
    </p:spTree>
    <p:extLst>
      <p:ext uri="{BB962C8B-B14F-4D97-AF65-F5344CB8AC3E}">
        <p14:creationId xmlns:p14="http://schemas.microsoft.com/office/powerpoint/2010/main" val="49966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D3B791E-88D2-5545-B9AC-A5710BD8C9BE}" type="slidenum">
              <a:rPr lang="en-US"/>
              <a:pPr>
                <a:defRPr/>
              </a:pPr>
              <a:t>‹#›</a:t>
            </a:fld>
            <a:endParaRPr lang="en-US"/>
          </a:p>
        </p:txBody>
      </p:sp>
    </p:spTree>
    <p:extLst>
      <p:ext uri="{BB962C8B-B14F-4D97-AF65-F5344CB8AC3E}">
        <p14:creationId xmlns:p14="http://schemas.microsoft.com/office/powerpoint/2010/main" val="46481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B3009348-41AA-B14A-80C2-68C4430679B0}" type="slidenum">
              <a:rPr lang="en-US"/>
              <a:pPr>
                <a:defRPr/>
              </a:pPr>
              <a:t>‹#›</a:t>
            </a:fld>
            <a:endParaRPr lang="en-US"/>
          </a:p>
        </p:txBody>
      </p:sp>
    </p:spTree>
    <p:extLst>
      <p:ext uri="{BB962C8B-B14F-4D97-AF65-F5344CB8AC3E}">
        <p14:creationId xmlns:p14="http://schemas.microsoft.com/office/powerpoint/2010/main" val="351301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2B136B1-AE2F-2148-B18F-C02AEC536A76}" type="slidenum">
              <a:rPr lang="en-US"/>
              <a:pPr>
                <a:defRPr/>
              </a:pPr>
              <a:t>‹#›</a:t>
            </a:fld>
            <a:endParaRPr lang="en-US"/>
          </a:p>
        </p:txBody>
      </p:sp>
    </p:spTree>
    <p:extLst>
      <p:ext uri="{BB962C8B-B14F-4D97-AF65-F5344CB8AC3E}">
        <p14:creationId xmlns:p14="http://schemas.microsoft.com/office/powerpoint/2010/main" val="348137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9E6DC9E-26EA-F340-912C-3EC33178A6DF}" type="slidenum">
              <a:rPr lang="en-US"/>
              <a:pPr>
                <a:defRPr/>
              </a:pPr>
              <a:t>‹#›</a:t>
            </a:fld>
            <a:endParaRPr lang="en-US"/>
          </a:p>
        </p:txBody>
      </p:sp>
    </p:spTree>
    <p:extLst>
      <p:ext uri="{BB962C8B-B14F-4D97-AF65-F5344CB8AC3E}">
        <p14:creationId xmlns:p14="http://schemas.microsoft.com/office/powerpoint/2010/main" val="156678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31E7B2A-4353-C44B-B34F-B92601C3E2CA}" type="slidenum">
              <a:rPr lang="en-US"/>
              <a:pPr>
                <a:defRPr/>
              </a:pPr>
              <a:t>‹#›</a:t>
            </a:fld>
            <a:endParaRPr lang="en-US"/>
          </a:p>
        </p:txBody>
      </p:sp>
    </p:spTree>
    <p:extLst>
      <p:ext uri="{BB962C8B-B14F-4D97-AF65-F5344CB8AC3E}">
        <p14:creationId xmlns:p14="http://schemas.microsoft.com/office/powerpoint/2010/main" val="355680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650EE47-38F9-8045-BD3B-D50DAB21D3C2}" type="slidenum">
              <a:rPr lang="en-US"/>
              <a:pPr>
                <a:defRPr/>
              </a:pPr>
              <a:t>‹#›</a:t>
            </a:fld>
            <a:endParaRPr lang="en-US"/>
          </a:p>
        </p:txBody>
      </p:sp>
    </p:spTree>
    <p:extLst>
      <p:ext uri="{BB962C8B-B14F-4D97-AF65-F5344CB8AC3E}">
        <p14:creationId xmlns:p14="http://schemas.microsoft.com/office/powerpoint/2010/main" val="311927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D3385F5-FEAD-D845-8616-45CEF1334409}" type="slidenum">
              <a:rPr lang="en-US"/>
              <a:pPr>
                <a:defRPr/>
              </a:pPr>
              <a:t>‹#›</a:t>
            </a:fld>
            <a:endParaRPr lang="en-US"/>
          </a:p>
        </p:txBody>
      </p:sp>
    </p:spTree>
    <p:extLst>
      <p:ext uri="{BB962C8B-B14F-4D97-AF65-F5344CB8AC3E}">
        <p14:creationId xmlns:p14="http://schemas.microsoft.com/office/powerpoint/2010/main" val="38061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828718F-DD3B-0A4A-9044-98E0738C3941}" type="slidenum">
              <a:rPr lang="en-US"/>
              <a:pPr>
                <a:defRPr/>
              </a:pPr>
              <a:t>‹#›</a:t>
            </a:fld>
            <a:endParaRPr lang="en-US"/>
          </a:p>
        </p:txBody>
      </p:sp>
    </p:spTree>
    <p:extLst>
      <p:ext uri="{BB962C8B-B14F-4D97-AF65-F5344CB8AC3E}">
        <p14:creationId xmlns:p14="http://schemas.microsoft.com/office/powerpoint/2010/main" val="384270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E9EEAF1-F2C7-6046-95E1-2FB0C2B92771}" type="slidenum">
              <a:rPr lang="en-US"/>
              <a:pPr>
                <a:defRPr/>
              </a:pPr>
              <a:t>‹#›</a:t>
            </a:fld>
            <a:endParaRPr lang="en-US"/>
          </a:p>
        </p:txBody>
      </p:sp>
    </p:spTree>
    <p:extLst>
      <p:ext uri="{BB962C8B-B14F-4D97-AF65-F5344CB8AC3E}">
        <p14:creationId xmlns:p14="http://schemas.microsoft.com/office/powerpoint/2010/main" val="181107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380C249-820C-2748-8104-756FFDFACF0A}" type="slidenum">
              <a:rPr lang="en-US"/>
              <a:pPr>
                <a:defRPr/>
              </a:pPr>
              <a:t>‹#›</a:t>
            </a:fld>
            <a:endParaRPr lang="en-US"/>
          </a:p>
        </p:txBody>
      </p:sp>
    </p:spTree>
    <p:extLst>
      <p:ext uri="{BB962C8B-B14F-4D97-AF65-F5344CB8AC3E}">
        <p14:creationId xmlns:p14="http://schemas.microsoft.com/office/powerpoint/2010/main" val="39280573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297025D-2A41-894A-AF3D-DD7EC42C643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0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225425" indent="-22542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charset="-128"/>
        </a:defRPr>
      </a:lvl1pPr>
      <a:lvl2pPr marL="566738" indent="-227013" algn="l" rtl="0" eaLnBrk="0" fontAlgn="base" hangingPunct="0">
        <a:spcBef>
          <a:spcPct val="20000"/>
        </a:spcBef>
        <a:spcAft>
          <a:spcPct val="0"/>
        </a:spcAft>
        <a:buChar char="–"/>
        <a:defRPr sz="2000">
          <a:solidFill>
            <a:schemeClr val="tx1"/>
          </a:solidFill>
          <a:latin typeface="+mn-lt"/>
          <a:ea typeface="ＭＳ Ｐゴシック" charset="-128"/>
        </a:defRPr>
      </a:lvl2pPr>
      <a:lvl3pPr marL="914400" indent="-233363" algn="l" rtl="0" eaLnBrk="0" fontAlgn="base" hangingPunct="0">
        <a:spcBef>
          <a:spcPct val="20000"/>
        </a:spcBef>
        <a:spcAft>
          <a:spcPct val="0"/>
        </a:spcAft>
        <a:buChar char="•"/>
        <a:defRPr>
          <a:solidFill>
            <a:schemeClr val="tx1"/>
          </a:solidFill>
          <a:latin typeface="+mn-lt"/>
          <a:ea typeface="ＭＳ Ｐゴシック" charset="-128"/>
        </a:defRPr>
      </a:lvl3pPr>
      <a:lvl4pPr marL="1254125" indent="-225425" algn="l" rtl="0" eaLnBrk="0" fontAlgn="base" hangingPunct="0">
        <a:spcBef>
          <a:spcPct val="20000"/>
        </a:spcBef>
        <a:spcAft>
          <a:spcPct val="0"/>
        </a:spcAft>
        <a:buChar char="–"/>
        <a:defRPr sz="1600">
          <a:solidFill>
            <a:schemeClr val="tx1"/>
          </a:solidFill>
          <a:latin typeface="+mn-lt"/>
          <a:ea typeface="ＭＳ Ｐゴシック" charset="-128"/>
        </a:defRPr>
      </a:lvl4pPr>
      <a:lvl5pPr marL="1601788" indent="-233363" algn="l" rtl="0" eaLnBrk="0" fontAlgn="base" hangingPunct="0">
        <a:spcBef>
          <a:spcPct val="20000"/>
        </a:spcBef>
        <a:spcAft>
          <a:spcPct val="0"/>
        </a:spcAft>
        <a:buChar char="»"/>
        <a:defRPr sz="1600">
          <a:solidFill>
            <a:schemeClr val="tx1"/>
          </a:solidFill>
          <a:latin typeface="+mn-lt"/>
          <a:ea typeface="ＭＳ Ｐゴシック"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vmlight.joachims.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8198932C-8DF7-0242-B13D-8101A2ABE3EC}" type="slidenum">
              <a:rPr lang="en-US" sz="1000"/>
              <a:pPr/>
              <a:t>1</a:t>
            </a:fld>
            <a:endParaRPr lang="en-US" sz="1000"/>
          </a:p>
        </p:txBody>
      </p:sp>
      <p:sp>
        <p:nvSpPr>
          <p:cNvPr id="16386" name="Rectangle 2"/>
          <p:cNvSpPr>
            <a:spLocks noGrp="1" noChangeArrowheads="1"/>
          </p:cNvSpPr>
          <p:nvPr>
            <p:ph type="ctrTitle"/>
          </p:nvPr>
        </p:nvSpPr>
        <p:spPr>
          <a:xfrm>
            <a:off x="685800" y="1066800"/>
            <a:ext cx="7772400" cy="3886200"/>
          </a:xfrm>
        </p:spPr>
        <p:txBody>
          <a:bodyPr/>
          <a:lstStyle/>
          <a:p>
            <a:r>
              <a:rPr lang="en-US" sz="6600">
                <a:latin typeface="Times New Roman" charset="0"/>
                <a:ea typeface="ＭＳ Ｐゴシック" charset="0"/>
                <a:cs typeface="ＭＳ Ｐゴシック" charset="0"/>
              </a:rPr>
              <a:t>Support Vector Machines</a:t>
            </a:r>
          </a:p>
        </p:txBody>
      </p:sp>
      <p:sp>
        <p:nvSpPr>
          <p:cNvPr id="16387" name="Text Box 3"/>
          <p:cNvSpPr txBox="1">
            <a:spLocks noChangeArrowheads="1"/>
          </p:cNvSpPr>
          <p:nvPr/>
        </p:nvSpPr>
        <p:spPr bwMode="auto">
          <a:xfrm>
            <a:off x="5867400" y="5257800"/>
            <a:ext cx="2895600" cy="1201738"/>
          </a:xfrm>
          <a:prstGeom prst="rect">
            <a:avLst/>
          </a:prstGeom>
          <a:noFill/>
          <a:ln w="324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625"/>
              </a:spcBef>
            </a:pPr>
            <a:r>
              <a:rPr lang="en-US" sz="1200">
                <a:solidFill>
                  <a:srgbClr val="000000"/>
                </a:solidFill>
              </a:rPr>
              <a:t>Some slides were borrowed from Andrew Moore</a:t>
            </a:r>
            <a:r>
              <a:rPr lang="ja-JP" altLang="en-US" sz="1200">
                <a:solidFill>
                  <a:srgbClr val="000000"/>
                </a:solidFill>
              </a:rPr>
              <a:t>’</a:t>
            </a:r>
            <a:r>
              <a:rPr lang="en-US" altLang="ja-JP" sz="1200">
                <a:solidFill>
                  <a:srgbClr val="000000"/>
                </a:solidFill>
              </a:rPr>
              <a:t>s PowetPoint slides on SVMs.  Andrew</a:t>
            </a:r>
            <a:r>
              <a:rPr lang="ja-JP" altLang="en-US" sz="1200">
                <a:solidFill>
                  <a:srgbClr val="000000"/>
                </a:solidFill>
              </a:rPr>
              <a:t>’</a:t>
            </a:r>
            <a:r>
              <a:rPr lang="en-US" altLang="ja-JP" sz="1200">
                <a:solidFill>
                  <a:srgbClr val="000000"/>
                </a:solidFill>
              </a:rPr>
              <a:t>s PowerPoint repository is here:</a:t>
            </a:r>
            <a:r>
              <a:rPr lang="en-US" altLang="ja-JP" sz="1200">
                <a:solidFill>
                  <a:srgbClr val="FF0000"/>
                </a:solidFill>
              </a:rPr>
              <a:t/>
            </a:r>
            <a:br>
              <a:rPr lang="en-US" altLang="ja-JP" sz="1200">
                <a:solidFill>
                  <a:srgbClr val="FF0000"/>
                </a:solidFill>
              </a:rPr>
            </a:br>
            <a:r>
              <a:rPr lang="en-US" altLang="ja-JP" sz="1200">
                <a:solidFill>
                  <a:srgbClr val="FF0000"/>
                </a:solidFill>
              </a:rPr>
              <a:t>http://www.cs.cmu.edu/~awm/tutorials </a:t>
            </a:r>
            <a:r>
              <a:rPr lang="en-US" altLang="ja-JP" sz="1200">
                <a:solidFill>
                  <a:srgbClr val="000000"/>
                </a:solidFill>
              </a:rPr>
              <a:t>. Comments and corrections gratefully received. </a:t>
            </a:r>
            <a:endParaRPr lang="en-US" sz="120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33794"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795"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796"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Maximum Margin</a:t>
            </a:r>
          </a:p>
        </p:txBody>
      </p:sp>
      <p:sp>
        <p:nvSpPr>
          <p:cNvPr id="33797"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33798"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9"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33800"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1"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3802"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3" name="Text Box 10"/>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33804"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33805"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06"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07"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808"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809"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10"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11"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12"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13"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14"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15"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16"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17"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18"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19"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20"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21"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22"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23"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24"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25"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26"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27"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28"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29"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0"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1"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32"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3"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4"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35"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6"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37"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38"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39"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40"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3841"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42"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3843"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33844"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33845" name="Text Box 52"/>
          <p:cNvSpPr txBox="1">
            <a:spLocks noChangeArrowheads="1"/>
          </p:cNvSpPr>
          <p:nvPr/>
        </p:nvSpPr>
        <p:spPr bwMode="auto">
          <a:xfrm>
            <a:off x="6400800" y="2286000"/>
            <a:ext cx="2743200" cy="394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a:solidFill>
                  <a:srgbClr val="000000"/>
                </a:solidFill>
              </a:rPr>
              <a:t>The </a:t>
            </a:r>
            <a:r>
              <a:rPr lang="en-US">
                <a:solidFill>
                  <a:srgbClr val="FF0000"/>
                </a:solidFill>
              </a:rPr>
              <a:t>maximum margin linear classifier</a:t>
            </a:r>
            <a:r>
              <a:rPr lang="en-US">
                <a:solidFill>
                  <a:srgbClr val="000000"/>
                </a:solidFill>
              </a:rPr>
              <a:t> is the linear classifier with the, um, maximum margin.</a:t>
            </a:r>
          </a:p>
          <a:p>
            <a:pPr>
              <a:spcBef>
                <a:spcPts val="1500"/>
              </a:spcBef>
            </a:pPr>
            <a:r>
              <a:rPr lang="en-US">
                <a:solidFill>
                  <a:srgbClr val="000000"/>
                </a:solidFill>
              </a:rPr>
              <a:t>This is the simplest kind of SVM (Called an LSVM)</a:t>
            </a:r>
          </a:p>
        </p:txBody>
      </p:sp>
      <p:sp>
        <p:nvSpPr>
          <p:cNvPr id="33846" name="Text Box 53"/>
          <p:cNvSpPr txBox="1">
            <a:spLocks noChangeArrowheads="1"/>
          </p:cNvSpPr>
          <p:nvPr/>
        </p:nvSpPr>
        <p:spPr bwMode="auto">
          <a:xfrm>
            <a:off x="173038" y="3675063"/>
            <a:ext cx="21209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CC00"/>
                </a:solidFill>
              </a:rPr>
              <a:t>Support Vectors </a:t>
            </a:r>
            <a:r>
              <a:rPr lang="en-US" sz="2000">
                <a:solidFill>
                  <a:srgbClr val="000000"/>
                </a:solidFill>
              </a:rPr>
              <a:t>are those datapoints that the margin pushes up against</a:t>
            </a:r>
          </a:p>
        </p:txBody>
      </p:sp>
      <p:sp>
        <p:nvSpPr>
          <p:cNvPr id="33847" name="Freeform 54"/>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48" name="Freeform 55"/>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49" name="Freeform 56"/>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50" name="Oval 57"/>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51" name="Oval 58"/>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52" name="Oval 59"/>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53" name="AutoShape 60"/>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Linear SVM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35842"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843"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844" name="Rectangle 3"/>
          <p:cNvSpPr>
            <a:spLocks noGrp="1" noChangeArrowheads="1"/>
          </p:cNvSpPr>
          <p:nvPr>
            <p:ph type="title" idx="4294967295"/>
          </p:nvPr>
        </p:nvSpPr>
        <p:spPr>
          <a:xfrm>
            <a:off x="228600" y="-3175"/>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Why Maximum Margin?</a:t>
            </a:r>
          </a:p>
        </p:txBody>
      </p:sp>
      <p:sp>
        <p:nvSpPr>
          <p:cNvPr id="35845" name="Text Box 4"/>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35846" name="Oval 5"/>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47" name="Oval 6"/>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48" name="Line 7"/>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849" name="Line 8"/>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850" name="Oval 9"/>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51" name="Oval 10"/>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52" name="Oval 11"/>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53" name="Oval 12"/>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54" name="Oval 13"/>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55" name="Oval 14"/>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56" name="Oval 15"/>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57" name="Oval 16"/>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58" name="Oval 17"/>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59" name="Oval 18"/>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60" name="Oval 19"/>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61" name="Oval 20"/>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62" name="Oval 21"/>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63" name="Oval 22"/>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64" name="Oval 23"/>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65" name="Oval 24"/>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66" name="Oval 25"/>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67" name="Oval 26"/>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68" name="Oval 27"/>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69" name="Oval 28"/>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0" name="Oval 29"/>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1" name="Oval 30"/>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2" name="Oval 31"/>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73" name="Oval 32"/>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4" name="Oval 33"/>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5" name="Oval 34"/>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76" name="Oval 35"/>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7" name="Oval 36"/>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78" name="Oval 37"/>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79" name="Oval 38"/>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80" name="Oval 39"/>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81" name="Oval 40"/>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5882" name="Oval 41"/>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83" name="Oval 42"/>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5884" name="Text Box 43"/>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35885" name="Text Box 44"/>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35886" name="Text Box 45"/>
          <p:cNvSpPr txBox="1">
            <a:spLocks noChangeArrowheads="1"/>
          </p:cNvSpPr>
          <p:nvPr/>
        </p:nvSpPr>
        <p:spPr bwMode="auto">
          <a:xfrm>
            <a:off x="6400800" y="2286000"/>
            <a:ext cx="2743200" cy="394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a:solidFill>
                  <a:srgbClr val="000000"/>
                </a:solidFill>
              </a:rPr>
              <a:t>The </a:t>
            </a:r>
            <a:r>
              <a:rPr lang="en-US">
                <a:solidFill>
                  <a:srgbClr val="FF0000"/>
                </a:solidFill>
              </a:rPr>
              <a:t>maximum margin linear classifier</a:t>
            </a:r>
            <a:r>
              <a:rPr lang="en-US">
                <a:solidFill>
                  <a:srgbClr val="000000"/>
                </a:solidFill>
              </a:rPr>
              <a:t> is the linear classifier with the, um, maximum margin.</a:t>
            </a:r>
          </a:p>
          <a:p>
            <a:pPr>
              <a:spcBef>
                <a:spcPts val="1500"/>
              </a:spcBef>
            </a:pPr>
            <a:r>
              <a:rPr lang="en-US">
                <a:solidFill>
                  <a:srgbClr val="000000"/>
                </a:solidFill>
              </a:rPr>
              <a:t>This is the simplest kind of SVM (Called an LSVM)</a:t>
            </a:r>
          </a:p>
        </p:txBody>
      </p:sp>
      <p:sp>
        <p:nvSpPr>
          <p:cNvPr id="35887" name="Text Box 46"/>
          <p:cNvSpPr txBox="1">
            <a:spLocks noChangeArrowheads="1"/>
          </p:cNvSpPr>
          <p:nvPr/>
        </p:nvSpPr>
        <p:spPr bwMode="auto">
          <a:xfrm>
            <a:off x="173038" y="3675063"/>
            <a:ext cx="21209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CC00"/>
                </a:solidFill>
              </a:rPr>
              <a:t>Support Vectors </a:t>
            </a:r>
            <a:r>
              <a:rPr lang="en-US" sz="2000">
                <a:solidFill>
                  <a:srgbClr val="000000"/>
                </a:solidFill>
              </a:rPr>
              <a:t>are those datapoints that the margin pushes up against</a:t>
            </a:r>
          </a:p>
        </p:txBody>
      </p:sp>
      <p:sp>
        <p:nvSpPr>
          <p:cNvPr id="35888" name="Freeform 47"/>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89" name="Freeform 48"/>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90" name="Freeform 49"/>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91" name="Oval 50"/>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92" name="Oval 51"/>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93" name="Oval 52"/>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94" name="Text Box 53"/>
          <p:cNvSpPr txBox="1">
            <a:spLocks noChangeArrowheads="1"/>
          </p:cNvSpPr>
          <p:nvPr/>
        </p:nvSpPr>
        <p:spPr bwMode="auto">
          <a:xfrm>
            <a:off x="5572125" y="1406525"/>
            <a:ext cx="3365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35895" name="Text Box 54"/>
          <p:cNvSpPr txBox="1">
            <a:spLocks noChangeArrowheads="1"/>
          </p:cNvSpPr>
          <p:nvPr/>
        </p:nvSpPr>
        <p:spPr bwMode="auto">
          <a:xfrm>
            <a:off x="4044950" y="838200"/>
            <a:ext cx="4968875" cy="5475288"/>
          </a:xfrm>
          <a:prstGeom prst="rect">
            <a:avLst/>
          </a:prstGeom>
          <a:solidFill>
            <a:srgbClr val="CCFFCC"/>
          </a:solidFill>
          <a:ln w="28440">
            <a:solidFill>
              <a:srgbClr val="000000"/>
            </a:solidFill>
            <a:miter lim="800000"/>
            <a:headEnd/>
            <a:tailEnd/>
          </a:ln>
        </p:spPr>
        <p:txBody>
          <a:bodyPr lIns="90000" tIns="46800" rIns="90000" bIns="46800">
            <a:spAutoFit/>
          </a:bodyPr>
          <a:lstStyle>
            <a:lvl1pPr marL="233363" indent="-2333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cs typeface="ＭＳ Ｐゴシック" charset="0"/>
              </a:defRPr>
            </a:lvl1pPr>
            <a:lvl2pPr marL="742950" indent="-28575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2pPr>
            <a:lvl3pPr marL="11430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3pPr>
            <a:lvl4pPr marL="16002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4pPr>
            <a:lvl5pPr marL="20574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9pPr>
          </a:lstStyle>
          <a:p>
            <a:pPr>
              <a:spcBef>
                <a:spcPts val="1250"/>
              </a:spcBef>
              <a:buFont typeface="Times New Roman" charset="0"/>
              <a:buAutoNum type="arabicPeriod"/>
            </a:pPr>
            <a:r>
              <a:rPr lang="en-US" sz="2200" dirty="0">
                <a:solidFill>
                  <a:srgbClr val="000000"/>
                </a:solidFill>
              </a:rPr>
              <a:t>Intuitively this feels safest</a:t>
            </a:r>
          </a:p>
          <a:p>
            <a:pPr>
              <a:spcBef>
                <a:spcPts val="1250"/>
              </a:spcBef>
              <a:buFont typeface="Times New Roman" charset="0"/>
              <a:buAutoNum type="arabicPeriod"/>
            </a:pPr>
            <a:r>
              <a:rPr lang="en-US" sz="2200" dirty="0">
                <a:solidFill>
                  <a:srgbClr val="000000"/>
                </a:solidFill>
              </a:rPr>
              <a:t>If we’ve made a small error in the location of the boundary (it’s been jolted in its perpendicular direction) this gives us least chance of causing a misclassification</a:t>
            </a:r>
          </a:p>
          <a:p>
            <a:pPr>
              <a:spcBef>
                <a:spcPts val="1250"/>
              </a:spcBef>
              <a:buFont typeface="Times New Roman" charset="0"/>
              <a:buAutoNum type="arabicPeriod"/>
            </a:pPr>
            <a:r>
              <a:rPr lang="en-US" sz="2200" dirty="0">
                <a:solidFill>
                  <a:srgbClr val="000000"/>
                </a:solidFill>
              </a:rPr>
              <a:t>LOOCV is easy since the model is immune to removal of any non-support-vector </a:t>
            </a:r>
            <a:r>
              <a:rPr lang="en-US" sz="2200" dirty="0" err="1">
                <a:solidFill>
                  <a:srgbClr val="000000"/>
                </a:solidFill>
              </a:rPr>
              <a:t>datapoints</a:t>
            </a:r>
            <a:endParaRPr lang="en-US" sz="2200" dirty="0">
              <a:solidFill>
                <a:srgbClr val="000000"/>
              </a:solidFill>
            </a:endParaRPr>
          </a:p>
          <a:p>
            <a:pPr>
              <a:spcBef>
                <a:spcPts val="1250"/>
              </a:spcBef>
              <a:buFont typeface="Times New Roman" charset="0"/>
              <a:buAutoNum type="arabicPeriod"/>
            </a:pPr>
            <a:r>
              <a:rPr lang="en-US" sz="2200" dirty="0">
                <a:solidFill>
                  <a:srgbClr val="000000"/>
                </a:solidFill>
              </a:rPr>
              <a:t>There’s some theory (using VC dimension) that is related to (but not the same as) the proposition that this is a good thing</a:t>
            </a:r>
          </a:p>
          <a:p>
            <a:pPr>
              <a:spcBef>
                <a:spcPts val="1250"/>
              </a:spcBef>
              <a:buFont typeface="Times New Roman" charset="0"/>
              <a:buAutoNum type="arabicPeriod"/>
            </a:pPr>
            <a:r>
              <a:rPr lang="en-US" sz="2200" dirty="0">
                <a:solidFill>
                  <a:srgbClr val="000000"/>
                </a:solidFill>
              </a:rPr>
              <a:t>Empirically it works very very well</a:t>
            </a:r>
          </a:p>
        </p:txBody>
      </p:sp>
      <p:sp>
        <p:nvSpPr>
          <p:cNvPr id="2" name="TextBox 1"/>
          <p:cNvSpPr txBox="1"/>
          <p:nvPr/>
        </p:nvSpPr>
        <p:spPr>
          <a:xfrm>
            <a:off x="228600" y="6371466"/>
            <a:ext cx="5224658" cy="461665"/>
          </a:xfrm>
          <a:prstGeom prst="rect">
            <a:avLst/>
          </a:prstGeom>
          <a:noFill/>
        </p:spPr>
        <p:txBody>
          <a:bodyPr wrap="none" rtlCol="0">
            <a:spAutoFit/>
          </a:bodyPr>
          <a:lstStyle/>
          <a:p>
            <a:r>
              <a:rPr lang="en-US" dirty="0" smtClean="0">
                <a:solidFill>
                  <a:srgbClr val="000000"/>
                </a:solidFill>
              </a:rPr>
              <a:t>LOOCV = leave one out cross validation</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37890"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Specifying a line and margin</a:t>
            </a:r>
          </a:p>
        </p:txBody>
      </p:sp>
      <p:sp>
        <p:nvSpPr>
          <p:cNvPr id="37891" name="Rectangle 2"/>
          <p:cNvSpPr>
            <a:spLocks noGrp="1" noChangeArrowheads="1"/>
          </p:cNvSpPr>
          <p:nvPr>
            <p:ph type="body" idx="4294967295"/>
          </p:nvPr>
        </p:nvSpPr>
        <p:spPr>
          <a:xfrm>
            <a:off x="228600" y="4537075"/>
            <a:ext cx="8574088" cy="1939925"/>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latin typeface="Times New Roman" charset="0"/>
                <a:ea typeface="ＭＳ Ｐゴシック" charset="0"/>
                <a:cs typeface="ＭＳ Ｐゴシック" charset="0"/>
              </a:rPr>
              <a:t>How do we represent this mathematically?</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latin typeface="Times New Roman" charset="0"/>
                <a:ea typeface="ＭＳ Ｐゴシック" charset="0"/>
                <a:cs typeface="ＭＳ Ｐゴシック" charset="0"/>
              </a:rPr>
              <a:t>…in </a:t>
            </a:r>
            <a:r>
              <a:rPr lang="en-US" sz="2800" i="1">
                <a:latin typeface="Times New Roman" charset="0"/>
                <a:ea typeface="ＭＳ Ｐゴシック" charset="0"/>
                <a:cs typeface="ＭＳ Ｐゴシック" charset="0"/>
              </a:rPr>
              <a:t>m</a:t>
            </a:r>
            <a:r>
              <a:rPr lang="en-US" sz="2800">
                <a:latin typeface="Times New Roman" charset="0"/>
                <a:ea typeface="ＭＳ Ｐゴシック" charset="0"/>
                <a:cs typeface="ＭＳ Ｐゴシック" charset="0"/>
              </a:rPr>
              <a:t> input dimensions?</a:t>
            </a:r>
          </a:p>
        </p:txBody>
      </p:sp>
      <p:sp>
        <p:nvSpPr>
          <p:cNvPr id="37892"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893"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894"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895"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FF0000"/>
                </a:solidFill>
              </a:rPr>
              <a:t>Plus-Plane</a:t>
            </a:r>
          </a:p>
        </p:txBody>
      </p:sp>
      <p:sp>
        <p:nvSpPr>
          <p:cNvPr id="37896"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3333CC"/>
                </a:solidFill>
              </a:rPr>
              <a:t>Minus-Plane</a:t>
            </a:r>
          </a:p>
        </p:txBody>
      </p:sp>
      <p:sp>
        <p:nvSpPr>
          <p:cNvPr id="37897"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898"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899"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Classifier Boundary</a:t>
            </a:r>
          </a:p>
        </p:txBody>
      </p:sp>
      <p:sp>
        <p:nvSpPr>
          <p:cNvPr id="37900"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1" name="Text Box 12"/>
          <p:cNvSpPr txBox="1">
            <a:spLocks noChangeArrowheads="1"/>
          </p:cNvSpPr>
          <p:nvPr/>
        </p:nvSpPr>
        <p:spPr bwMode="auto">
          <a:xfrm rot="-1620000">
            <a:off x="1752600" y="1220788"/>
            <a:ext cx="30480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FF0000"/>
                </a:solidFill>
              </a:rPr>
              <a:t>“</a:t>
            </a:r>
            <a:r>
              <a:rPr lang="en-US" altLang="ja-JP" sz="2000">
                <a:solidFill>
                  <a:srgbClr val="FF0000"/>
                </a:solidFill>
              </a:rPr>
              <a:t>Predict Class = +1</a:t>
            </a:r>
            <a:r>
              <a:rPr lang="ja-JP" altLang="en-US" sz="2000">
                <a:solidFill>
                  <a:srgbClr val="FF0000"/>
                </a:solidFill>
              </a:rPr>
              <a:t>”</a:t>
            </a:r>
            <a:r>
              <a:rPr lang="en-US" altLang="ja-JP" sz="2000">
                <a:solidFill>
                  <a:srgbClr val="FF0000"/>
                </a:solidFill>
              </a:rPr>
              <a:t> zone</a:t>
            </a:r>
            <a:endParaRPr lang="en-US" sz="2000">
              <a:solidFill>
                <a:srgbClr val="FF0000"/>
              </a:solidFill>
            </a:endParaRPr>
          </a:p>
        </p:txBody>
      </p:sp>
      <p:sp>
        <p:nvSpPr>
          <p:cNvPr id="37902" name="Text Box 13"/>
          <p:cNvSpPr txBox="1">
            <a:spLocks noChangeArrowheads="1"/>
          </p:cNvSpPr>
          <p:nvPr/>
        </p:nvSpPr>
        <p:spPr bwMode="auto">
          <a:xfrm rot="-1620000">
            <a:off x="2827338" y="2243138"/>
            <a:ext cx="2887662"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3333CC"/>
                </a:solidFill>
              </a:rPr>
              <a:t>“</a:t>
            </a:r>
            <a:r>
              <a:rPr lang="en-US" altLang="ja-JP" sz="2000">
                <a:solidFill>
                  <a:srgbClr val="3333CC"/>
                </a:solidFill>
              </a:rPr>
              <a:t>Predict Class = -1</a:t>
            </a:r>
            <a:r>
              <a:rPr lang="ja-JP" altLang="en-US" sz="2000">
                <a:solidFill>
                  <a:srgbClr val="3333CC"/>
                </a:solidFill>
              </a:rPr>
              <a:t>”</a:t>
            </a:r>
            <a:r>
              <a:rPr lang="en-US" altLang="ja-JP" sz="2000">
                <a:solidFill>
                  <a:srgbClr val="3333CC"/>
                </a:solidFill>
              </a:rPr>
              <a:t> zone</a:t>
            </a:r>
            <a:endParaRPr lang="en-US" sz="2000">
              <a:solidFill>
                <a:srgbClr val="3333CC"/>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4"/>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39938"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Specifying a line and margin</a:t>
            </a:r>
          </a:p>
        </p:txBody>
      </p:sp>
      <p:sp>
        <p:nvSpPr>
          <p:cNvPr id="39939" name="Rectangle 2"/>
          <p:cNvSpPr>
            <a:spLocks noGrp="1" noChangeArrowheads="1"/>
          </p:cNvSpPr>
          <p:nvPr>
            <p:ph type="body" idx="4294967295"/>
          </p:nvPr>
        </p:nvSpPr>
        <p:spPr>
          <a:xfrm>
            <a:off x="304800" y="3429000"/>
            <a:ext cx="8229600" cy="1343025"/>
          </a:xfrm>
        </p:spPr>
        <p:txBody>
          <a:bodyPr/>
          <a:lstStyle/>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atin typeface="Times New Roman" charset="0"/>
                <a:ea typeface="ＭＳ Ｐゴシック" charset="0"/>
                <a:cs typeface="ＭＳ Ｐゴシック" charset="0"/>
              </a:rPr>
              <a:t>Plus-plane   =    </a:t>
            </a:r>
            <a:r>
              <a:rPr lang="en-US" i="1">
                <a:latin typeface="Times New Roman" charset="0"/>
                <a:ea typeface="ＭＳ Ｐゴシック" charset="0"/>
                <a:cs typeface="ＭＳ Ｐゴシック" charset="0"/>
              </a:rPr>
              <a:t>{ </a:t>
            </a:r>
            <a:r>
              <a:rPr lang="en-US" b="1" i="1">
                <a:latin typeface="Times New Roman" charset="0"/>
                <a:ea typeface="ＭＳ Ｐゴシック" charset="0"/>
                <a:cs typeface="ＭＳ Ｐゴシック" charset="0"/>
              </a:rPr>
              <a:t>x</a:t>
            </a:r>
            <a:r>
              <a:rPr lang="en-US" i="1">
                <a:latin typeface="Times New Roman" charset="0"/>
                <a:ea typeface="ＭＳ Ｐゴシック" charset="0"/>
                <a:cs typeface="ＭＳ Ｐゴシック" charset="0"/>
              </a:rPr>
              <a:t> : </a:t>
            </a:r>
            <a:r>
              <a:rPr lang="en-US" b="1" i="1">
                <a:latin typeface="Times New Roman" charset="0"/>
                <a:ea typeface="ＭＳ Ｐゴシック" charset="0"/>
                <a:cs typeface="ＭＳ Ｐゴシック" charset="0"/>
              </a:rPr>
              <a:t>w</a:t>
            </a:r>
            <a:r>
              <a:rPr lang="en-US" i="1">
                <a:latin typeface="Times New Roman" charset="0"/>
                <a:ea typeface="ＭＳ Ｐゴシック" charset="0"/>
                <a:cs typeface="ＭＳ Ｐゴシック" charset="0"/>
              </a:rPr>
              <a:t> . </a:t>
            </a:r>
            <a:r>
              <a:rPr lang="en-US" b="1" i="1">
                <a:latin typeface="Times New Roman" charset="0"/>
                <a:ea typeface="ＭＳ Ｐゴシック" charset="0"/>
                <a:cs typeface="ＭＳ Ｐゴシック" charset="0"/>
              </a:rPr>
              <a:t>x</a:t>
            </a:r>
            <a:r>
              <a:rPr lang="en-US" i="1">
                <a:latin typeface="Times New Roman" charset="0"/>
                <a:ea typeface="ＭＳ Ｐゴシック" charset="0"/>
                <a:cs typeface="ＭＳ Ｐゴシック" charset="0"/>
              </a:rPr>
              <a:t> + b = +1 }</a:t>
            </a:r>
          </a:p>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atin typeface="Times New Roman" charset="0"/>
                <a:ea typeface="ＭＳ Ｐゴシック" charset="0"/>
                <a:cs typeface="ＭＳ Ｐゴシック" charset="0"/>
              </a:rPr>
              <a:t>Minus-plane =   </a:t>
            </a:r>
            <a:r>
              <a:rPr lang="en-US" i="1">
                <a:latin typeface="Times New Roman" charset="0"/>
                <a:ea typeface="ＭＳ Ｐゴシック" charset="0"/>
                <a:cs typeface="ＭＳ Ｐゴシック" charset="0"/>
              </a:rPr>
              <a:t>{ </a:t>
            </a:r>
            <a:r>
              <a:rPr lang="en-US" b="1" i="1">
                <a:latin typeface="Times New Roman" charset="0"/>
                <a:ea typeface="ＭＳ Ｐゴシック" charset="0"/>
                <a:cs typeface="ＭＳ Ｐゴシック" charset="0"/>
              </a:rPr>
              <a:t>x</a:t>
            </a:r>
            <a:r>
              <a:rPr lang="en-US" i="1">
                <a:latin typeface="Times New Roman" charset="0"/>
                <a:ea typeface="ＭＳ Ｐゴシック" charset="0"/>
                <a:cs typeface="ＭＳ Ｐゴシック" charset="0"/>
              </a:rPr>
              <a:t> : </a:t>
            </a:r>
            <a:r>
              <a:rPr lang="en-US" b="1" i="1">
                <a:latin typeface="Times New Roman" charset="0"/>
                <a:ea typeface="ＭＳ Ｐゴシック" charset="0"/>
                <a:cs typeface="ＭＳ Ｐゴシック" charset="0"/>
              </a:rPr>
              <a:t>w</a:t>
            </a:r>
            <a:r>
              <a:rPr lang="en-US" i="1">
                <a:latin typeface="Times New Roman" charset="0"/>
                <a:ea typeface="ＭＳ Ｐゴシック" charset="0"/>
                <a:cs typeface="ＭＳ Ｐゴシック" charset="0"/>
              </a:rPr>
              <a:t> . </a:t>
            </a:r>
            <a:r>
              <a:rPr lang="en-US" b="1" i="1">
                <a:latin typeface="Times New Roman" charset="0"/>
                <a:ea typeface="ＭＳ Ｐゴシック" charset="0"/>
                <a:cs typeface="ＭＳ Ｐゴシック" charset="0"/>
              </a:rPr>
              <a:t>x</a:t>
            </a:r>
            <a:r>
              <a:rPr lang="en-US" i="1">
                <a:latin typeface="Times New Roman" charset="0"/>
                <a:ea typeface="ＭＳ Ｐゴシック" charset="0"/>
                <a:cs typeface="ＭＳ Ｐゴシック" charset="0"/>
              </a:rPr>
              <a:t> + b = -1 }</a:t>
            </a:r>
          </a:p>
          <a:p>
            <a:pPr marL="341313" indent="-341313">
              <a:spcBef>
                <a:spcPts val="600"/>
              </a:spcBef>
              <a:buSzPct val="6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i="1">
              <a:latin typeface="Times New Roman" charset="0"/>
              <a:ea typeface="ＭＳ Ｐゴシック" charset="0"/>
              <a:cs typeface="ＭＳ Ｐゴシック" charset="0"/>
            </a:endParaRPr>
          </a:p>
        </p:txBody>
      </p:sp>
      <p:sp>
        <p:nvSpPr>
          <p:cNvPr id="39940"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9941"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9942"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9943"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FF0000"/>
                </a:solidFill>
              </a:rPr>
              <a:t>Plus-Plane</a:t>
            </a:r>
          </a:p>
        </p:txBody>
      </p:sp>
      <p:sp>
        <p:nvSpPr>
          <p:cNvPr id="39944"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3333CC"/>
                </a:solidFill>
              </a:rPr>
              <a:t>Minus-Plane</a:t>
            </a:r>
          </a:p>
        </p:txBody>
      </p:sp>
      <p:sp>
        <p:nvSpPr>
          <p:cNvPr id="39945"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46"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47"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Classifier Boundary</a:t>
            </a:r>
          </a:p>
        </p:txBody>
      </p:sp>
      <p:sp>
        <p:nvSpPr>
          <p:cNvPr id="39948"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49" name="Text Box 12"/>
          <p:cNvSpPr txBox="1">
            <a:spLocks noChangeArrowheads="1"/>
          </p:cNvSpPr>
          <p:nvPr/>
        </p:nvSpPr>
        <p:spPr bwMode="auto">
          <a:xfrm rot="-1620000">
            <a:off x="1752600" y="1220788"/>
            <a:ext cx="30480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FF0000"/>
                </a:solidFill>
              </a:rPr>
              <a:t>“</a:t>
            </a:r>
            <a:r>
              <a:rPr lang="en-US" altLang="ja-JP" sz="2000">
                <a:solidFill>
                  <a:srgbClr val="FF0000"/>
                </a:solidFill>
              </a:rPr>
              <a:t>Predict Class = +1</a:t>
            </a:r>
            <a:r>
              <a:rPr lang="ja-JP" altLang="en-US" sz="2000">
                <a:solidFill>
                  <a:srgbClr val="FF0000"/>
                </a:solidFill>
              </a:rPr>
              <a:t>”</a:t>
            </a:r>
            <a:r>
              <a:rPr lang="en-US" altLang="ja-JP" sz="2000">
                <a:solidFill>
                  <a:srgbClr val="FF0000"/>
                </a:solidFill>
              </a:rPr>
              <a:t> zone</a:t>
            </a:r>
            <a:endParaRPr lang="en-US" sz="2000">
              <a:solidFill>
                <a:srgbClr val="FF0000"/>
              </a:solidFill>
            </a:endParaRPr>
          </a:p>
        </p:txBody>
      </p:sp>
      <p:sp>
        <p:nvSpPr>
          <p:cNvPr id="39950" name="Text Box 13"/>
          <p:cNvSpPr txBox="1">
            <a:spLocks noChangeArrowheads="1"/>
          </p:cNvSpPr>
          <p:nvPr/>
        </p:nvSpPr>
        <p:spPr bwMode="auto">
          <a:xfrm rot="-1620000">
            <a:off x="2827338" y="2243138"/>
            <a:ext cx="2887662"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3333CC"/>
                </a:solidFill>
              </a:rPr>
              <a:t>“</a:t>
            </a:r>
            <a:r>
              <a:rPr lang="en-US" altLang="ja-JP" sz="2000">
                <a:solidFill>
                  <a:srgbClr val="3333CC"/>
                </a:solidFill>
              </a:rPr>
              <a:t>Predict Class = -1</a:t>
            </a:r>
            <a:r>
              <a:rPr lang="ja-JP" altLang="en-US" sz="2000">
                <a:solidFill>
                  <a:srgbClr val="3333CC"/>
                </a:solidFill>
              </a:rPr>
              <a:t>”</a:t>
            </a:r>
            <a:r>
              <a:rPr lang="en-US" altLang="ja-JP" sz="2000">
                <a:solidFill>
                  <a:srgbClr val="3333CC"/>
                </a:solidFill>
              </a:rPr>
              <a:t> zone</a:t>
            </a:r>
            <a:endParaRPr lang="en-US" sz="2000">
              <a:solidFill>
                <a:srgbClr val="3333CC"/>
              </a:solidFill>
            </a:endParaRPr>
          </a:p>
        </p:txBody>
      </p:sp>
      <p:graphicFrame>
        <p:nvGraphicFramePr>
          <p:cNvPr id="15374" name="Group 14"/>
          <p:cNvGraphicFramePr>
            <a:graphicFrameLocks noGrp="1"/>
          </p:cNvGraphicFramePr>
          <p:nvPr/>
        </p:nvGraphicFramePr>
        <p:xfrm>
          <a:off x="762000" y="4495800"/>
          <a:ext cx="7280275" cy="1946275"/>
        </p:xfrm>
        <a:graphic>
          <a:graphicData uri="http://schemas.openxmlformats.org/drawingml/2006/table">
            <a:tbl>
              <a:tblPr/>
              <a:tblGrid>
                <a:gridCol w="1819275"/>
                <a:gridCol w="1822450"/>
                <a:gridCol w="627063"/>
                <a:gridCol w="3011487"/>
              </a:tblGrid>
              <a:tr h="556942">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Classify as..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FF0000"/>
                          </a:solidFill>
                          <a:effectLst/>
                          <a:latin typeface="Tahoma" charset="0"/>
                          <a:ea typeface="ＭＳ Ｐゴシック" charset="0"/>
                          <a:cs typeface="MS Gothic" charset="0"/>
                        </a:rPr>
                        <a:t>w</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a:t>
                      </a:r>
                      <a:r>
                        <a:rPr kumimoji="0" lang="en-US" sz="2400" b="1" i="1" u="none" strike="noStrike" cap="none" normalizeH="0" baseline="0">
                          <a:ln>
                            <a:noFill/>
                          </a:ln>
                          <a:solidFill>
                            <a:srgbClr val="FF0000"/>
                          </a:solidFill>
                          <a:effectLst/>
                          <a:latin typeface="Tahoma" charset="0"/>
                          <a:ea typeface="ＭＳ Ｐゴシック" charset="0"/>
                          <a:cs typeface="MS Gothic" charset="0"/>
                        </a:rPr>
                        <a:t>x</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b &gt;= 1</a:t>
                      </a:r>
                    </a:p>
                  </a:txBody>
                  <a:tcPr marL="90000" marR="90000" marT="46778" marB="46778" horzOverflow="overflow">
                    <a:lnL>
                      <a:noFill/>
                    </a:lnL>
                    <a:lnR>
                      <a:noFill/>
                    </a:lnR>
                    <a:lnT>
                      <a:noFill/>
                    </a:lnT>
                    <a:lnB>
                      <a:noFill/>
                    </a:lnB>
                    <a:lnTlToBr>
                      <a:noFill/>
                    </a:lnTlToBr>
                    <a:lnBlToTr>
                      <a:noFill/>
                    </a:lnBlToTr>
                    <a:noFill/>
                  </a:tcPr>
                </a:tc>
              </a:tr>
              <a:tr h="55694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charset="0"/>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3333CC"/>
                          </a:solidFill>
                          <a:effectLst/>
                          <a:latin typeface="Tahoma" charset="0"/>
                          <a:ea typeface="ＭＳ Ｐゴシック" charset="0"/>
                          <a:cs typeface="MS Gothic" charset="0"/>
                        </a:rPr>
                        <a:t>w</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a:t>
                      </a:r>
                      <a:r>
                        <a:rPr kumimoji="0" lang="en-US" sz="2400" b="1" i="1" u="none" strike="noStrike" cap="none" normalizeH="0" baseline="0">
                          <a:ln>
                            <a:noFill/>
                          </a:ln>
                          <a:solidFill>
                            <a:srgbClr val="3333CC"/>
                          </a:solidFill>
                          <a:effectLst/>
                          <a:latin typeface="Tahoma" charset="0"/>
                          <a:ea typeface="ＭＳ Ｐゴシック" charset="0"/>
                          <a:cs typeface="MS Gothic" charset="0"/>
                        </a:rPr>
                        <a:t>x</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tr>
              <a:tr h="83239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charset="0"/>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Universe explodes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1" u="none" strike="noStrike" cap="none" normalizeH="0" baseline="0">
                          <a:ln>
                            <a:noFill/>
                          </a:ln>
                          <a:solidFill>
                            <a:srgbClr val="000000"/>
                          </a:solidFill>
                          <a:effectLst/>
                          <a:latin typeface="Tahoma" charset="0"/>
                          <a:ea typeface="ＭＳ Ｐゴシック" charset="0"/>
                          <a:cs typeface="MS Gothic" charset="0"/>
                        </a:rPr>
                        <a:t>-1 &lt; </a:t>
                      </a:r>
                      <a:r>
                        <a:rPr kumimoji="0" lang="en-US" sz="2400" b="1" i="1" u="none" strike="noStrike" cap="none" normalizeH="0" baseline="0">
                          <a:ln>
                            <a:noFill/>
                          </a:ln>
                          <a:solidFill>
                            <a:srgbClr val="000000"/>
                          </a:solidFill>
                          <a:effectLst/>
                          <a:latin typeface="Tahoma" charset="0"/>
                          <a:ea typeface="ＭＳ Ｐゴシック" charset="0"/>
                          <a:cs typeface="MS Gothic" charset="0"/>
                        </a:rPr>
                        <a:t>w</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a:t>
                      </a:r>
                      <a:r>
                        <a:rPr kumimoji="0" lang="en-US" sz="2400" b="1" i="1" u="none" strike="noStrike" cap="none" normalizeH="0" baseline="0">
                          <a:ln>
                            <a:noFill/>
                          </a:ln>
                          <a:solidFill>
                            <a:srgbClr val="000000"/>
                          </a:solidFill>
                          <a:effectLst/>
                          <a:latin typeface="Tahoma" charset="0"/>
                          <a:ea typeface="ＭＳ Ｐゴシック" charset="0"/>
                          <a:cs typeface="MS Gothic" charset="0"/>
                        </a:rPr>
                        <a:t>x</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tr>
            </a:tbl>
          </a:graphicData>
        </a:graphic>
      </p:graphicFrame>
      <p:sp>
        <p:nvSpPr>
          <p:cNvPr id="39964" name="Text Box 27"/>
          <p:cNvSpPr txBox="1">
            <a:spLocks noChangeArrowheads="1"/>
          </p:cNvSpPr>
          <p:nvPr/>
        </p:nvSpPr>
        <p:spPr bwMode="auto">
          <a:xfrm rot="-1800000">
            <a:off x="1598613" y="2439988"/>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FF0000"/>
                </a:solidFill>
              </a:rPr>
              <a:t>wx+b=1</a:t>
            </a:r>
          </a:p>
        </p:txBody>
      </p:sp>
      <p:sp>
        <p:nvSpPr>
          <p:cNvPr id="39965" name="Text Box 28"/>
          <p:cNvSpPr txBox="1">
            <a:spLocks noChangeArrowheads="1"/>
          </p:cNvSpPr>
          <p:nvPr/>
        </p:nvSpPr>
        <p:spPr bwMode="auto">
          <a:xfrm rot="-1800000">
            <a:off x="1752600" y="2709863"/>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000000"/>
                </a:solidFill>
              </a:rPr>
              <a:t>wx+b=0</a:t>
            </a:r>
          </a:p>
        </p:txBody>
      </p:sp>
      <p:sp>
        <p:nvSpPr>
          <p:cNvPr id="39966" name="Text Box 29"/>
          <p:cNvSpPr txBox="1">
            <a:spLocks noChangeArrowheads="1"/>
          </p:cNvSpPr>
          <p:nvPr/>
        </p:nvSpPr>
        <p:spPr bwMode="auto">
          <a:xfrm rot="-1800000">
            <a:off x="1903413" y="2954338"/>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3333CC"/>
                </a:solidFill>
              </a:rPr>
              <a:t>wx+b=-1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4"/>
          <p:cNvSpPr>
            <a:spLocks noGrp="1"/>
          </p:cNvSpPr>
          <p:nvPr>
            <p:ph type="ftr" sz="quarter" idx="4294967295"/>
          </p:nvPr>
        </p:nvSpPr>
        <p:spPr bwMode="auto">
          <a:xfrm>
            <a:off x="6324600" y="6553200"/>
            <a:ext cx="2819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41986" name="Rectangle 1"/>
          <p:cNvSpPr>
            <a:spLocks noGrp="1" noChangeArrowheads="1"/>
          </p:cNvSpPr>
          <p:nvPr>
            <p:ph type="title" idx="4294967295"/>
          </p:nvPr>
        </p:nvSpPr>
        <p:spPr>
          <a:xfrm>
            <a:off x="228600" y="76200"/>
            <a:ext cx="8534400" cy="685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a:latin typeface="Times New Roman" charset="0"/>
                <a:ea typeface="ＭＳ Ｐゴシック" charset="0"/>
                <a:cs typeface="ＭＳ Ｐゴシック" charset="0"/>
              </a:rPr>
              <a:t>Learning the Maximum Margin Classifier</a:t>
            </a:r>
          </a:p>
        </p:txBody>
      </p:sp>
      <p:sp>
        <p:nvSpPr>
          <p:cNvPr id="43013" name="Rectangle 2"/>
          <p:cNvSpPr>
            <a:spLocks noGrp="1" noChangeArrowheads="1"/>
          </p:cNvSpPr>
          <p:nvPr>
            <p:ph type="body" idx="4294967295"/>
          </p:nvPr>
        </p:nvSpPr>
        <p:spPr>
          <a:xfrm>
            <a:off x="0" y="3381375"/>
            <a:ext cx="8616950" cy="3324225"/>
          </a:xfrm>
        </p:spPr>
        <p:txBody>
          <a:bodyPr/>
          <a:lstStyle/>
          <a:p>
            <a:pPr marL="233363" indent="-233363">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latin typeface="Times New Roman" charset="0"/>
                <a:ea typeface="ＭＳ Ｐゴシック" charset="0"/>
                <a:cs typeface="ＭＳ Ｐゴシック" charset="0"/>
              </a:rPr>
              <a:t>Given a guess of </a:t>
            </a:r>
            <a:r>
              <a:rPr lang="en-US" sz="2800" b="1" i="1" dirty="0">
                <a:latin typeface="Times New Roman" charset="0"/>
                <a:ea typeface="ＭＳ Ｐゴシック" charset="0"/>
                <a:cs typeface="ＭＳ Ｐゴシック" charset="0"/>
              </a:rPr>
              <a:t>w</a:t>
            </a:r>
            <a:r>
              <a:rPr lang="en-US" sz="2800" dirty="0">
                <a:latin typeface="Times New Roman" charset="0"/>
                <a:ea typeface="ＭＳ Ｐゴシック" charset="0"/>
                <a:cs typeface="ＭＳ Ｐゴシック" charset="0"/>
              </a:rPr>
              <a:t> and </a:t>
            </a:r>
            <a:r>
              <a:rPr lang="en-US" sz="2800" i="1" dirty="0">
                <a:latin typeface="Times New Roman" charset="0"/>
                <a:ea typeface="ＭＳ Ｐゴシック" charset="0"/>
                <a:cs typeface="ＭＳ Ｐゴシック" charset="0"/>
              </a:rPr>
              <a:t>b</a:t>
            </a:r>
            <a:r>
              <a:rPr lang="en-US" sz="2800" dirty="0">
                <a:latin typeface="Times New Roman" charset="0"/>
                <a:ea typeface="ＭＳ Ｐゴシック" charset="0"/>
                <a:cs typeface="ＭＳ Ｐゴシック" charset="0"/>
              </a:rPr>
              <a:t> we can</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latin typeface="Times New Roman" charset="0"/>
                <a:ea typeface="ＭＳ Ｐゴシック" charset="0"/>
                <a:cs typeface="ＭＳ Ｐゴシック" charset="0"/>
              </a:rPr>
              <a:t>Compute whether all data points in the correct half-planes</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latin typeface="Times New Roman" charset="0"/>
                <a:ea typeface="ＭＳ Ｐゴシック" charset="0"/>
                <a:cs typeface="ＭＳ Ｐゴシック" charset="0"/>
              </a:rPr>
              <a:t>Compute the width of the margin</a:t>
            </a: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latin typeface="Times New Roman" charset="0"/>
                <a:ea typeface="ＭＳ Ｐゴシック" charset="0"/>
                <a:cs typeface="ＭＳ Ｐゴシック" charset="0"/>
              </a:rPr>
              <a:t>W</a:t>
            </a:r>
            <a:r>
              <a:rPr lang="en-US" sz="2800" dirty="0" smtClean="0">
                <a:latin typeface="Times New Roman" charset="0"/>
                <a:ea typeface="ＭＳ Ｐゴシック" charset="0"/>
                <a:cs typeface="ＭＳ Ｐゴシック" charset="0"/>
              </a:rPr>
              <a:t>rite </a:t>
            </a:r>
            <a:r>
              <a:rPr lang="en-US" sz="2800" dirty="0">
                <a:latin typeface="Times New Roman" charset="0"/>
                <a:ea typeface="ＭＳ Ｐゴシック" charset="0"/>
                <a:cs typeface="ＭＳ Ｐゴシック" charset="0"/>
              </a:rPr>
              <a:t>a program to search the space of </a:t>
            </a:r>
            <a:r>
              <a:rPr lang="en-US" sz="2800" b="1" dirty="0" err="1" smtClean="0">
                <a:latin typeface="Times New Roman" charset="0"/>
                <a:ea typeface="ＭＳ Ｐゴシック" charset="0"/>
                <a:cs typeface="ＭＳ Ｐゴシック" charset="0"/>
              </a:rPr>
              <a:t>w</a:t>
            </a:r>
            <a:r>
              <a:rPr lang="en-US" sz="2800" dirty="0" err="1" smtClean="0">
                <a:latin typeface="Times New Roman" charset="0"/>
                <a:ea typeface="ＭＳ Ｐゴシック" charset="0"/>
                <a:cs typeface="ＭＳ Ｐゴシック" charset="0"/>
              </a:rPr>
              <a:t>s</a:t>
            </a:r>
            <a:r>
              <a:rPr lang="en-US" sz="2800" dirty="0" smtClean="0">
                <a:latin typeface="Times New Roman" charset="0"/>
                <a:ea typeface="ＭＳ Ｐゴシック" charset="0"/>
                <a:cs typeface="ＭＳ Ｐゴシック" charset="0"/>
              </a:rPr>
              <a:t> </a:t>
            </a:r>
            <a:r>
              <a:rPr lang="en-US" sz="2800" dirty="0">
                <a:latin typeface="Times New Roman" charset="0"/>
                <a:ea typeface="ＭＳ Ｐゴシック" charset="0"/>
                <a:cs typeface="ＭＳ Ｐゴシック" charset="0"/>
              </a:rPr>
              <a:t>and </a:t>
            </a:r>
            <a:r>
              <a:rPr lang="en-US" sz="2800" i="1" dirty="0" err="1" smtClean="0">
                <a:latin typeface="Times New Roman" charset="0"/>
                <a:ea typeface="ＭＳ Ｐゴシック" charset="0"/>
                <a:cs typeface="ＭＳ Ｐゴシック" charset="0"/>
              </a:rPr>
              <a:t>b</a:t>
            </a:r>
            <a:r>
              <a:rPr lang="en-US" sz="2800" dirty="0" err="1" smtClean="0">
                <a:latin typeface="Times New Roman" charset="0"/>
                <a:ea typeface="ＭＳ Ｐゴシック" charset="0"/>
                <a:cs typeface="ＭＳ Ｐゴシック" charset="0"/>
              </a:rPr>
              <a:t>s</a:t>
            </a:r>
            <a:r>
              <a:rPr lang="en-US" sz="2800" dirty="0" smtClean="0">
                <a:latin typeface="Times New Roman" charset="0"/>
                <a:ea typeface="ＭＳ Ｐゴシック" charset="0"/>
                <a:cs typeface="ＭＳ Ｐゴシック" charset="0"/>
              </a:rPr>
              <a:t> </a:t>
            </a:r>
            <a:r>
              <a:rPr lang="en-US" sz="2800" dirty="0">
                <a:latin typeface="Times New Roman" charset="0"/>
                <a:ea typeface="ＭＳ Ｐゴシック" charset="0"/>
                <a:cs typeface="ＭＳ Ｐゴシック" charset="0"/>
              </a:rPr>
              <a:t>to find </a:t>
            </a:r>
            <a:r>
              <a:rPr lang="en-US" sz="2800" dirty="0" smtClean="0">
                <a:latin typeface="Times New Roman" charset="0"/>
                <a:ea typeface="ＭＳ Ｐゴシック" charset="0"/>
                <a:cs typeface="ＭＳ Ｐゴシック" charset="0"/>
              </a:rPr>
              <a:t>widest margin matching </a:t>
            </a:r>
            <a:r>
              <a:rPr lang="en-US" sz="2800" dirty="0">
                <a:latin typeface="Times New Roman" charset="0"/>
                <a:ea typeface="ＭＳ Ｐゴシック" charset="0"/>
                <a:cs typeface="ＭＳ Ｐゴシック" charset="0"/>
              </a:rPr>
              <a:t>all the </a:t>
            </a:r>
            <a:r>
              <a:rPr lang="en-US" sz="2800" dirty="0" err="1">
                <a:latin typeface="Times New Roman" charset="0"/>
                <a:ea typeface="ＭＳ Ｐゴシック" charset="0"/>
                <a:cs typeface="ＭＳ Ｐゴシック" charset="0"/>
              </a:rPr>
              <a:t>datapoints</a:t>
            </a:r>
            <a:r>
              <a:rPr lang="en-US" sz="2800" dirty="0">
                <a:latin typeface="Times New Roman" charset="0"/>
                <a:ea typeface="ＭＳ Ｐゴシック" charset="0"/>
                <a:cs typeface="ＭＳ Ｐゴシック" charset="0"/>
              </a:rPr>
              <a:t>. </a:t>
            </a:r>
            <a:endParaRPr lang="en-US" sz="2800" dirty="0" smtClean="0">
              <a:latin typeface="Times New Roman" charset="0"/>
              <a:ea typeface="ＭＳ Ｐゴシック" charset="0"/>
              <a:cs typeface="ＭＳ Ｐゴシック" charset="0"/>
            </a:endParaRP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i="1" dirty="0" smtClean="0">
                <a:solidFill>
                  <a:srgbClr val="009900"/>
                </a:solidFill>
                <a:latin typeface="Times New Roman" charset="0"/>
                <a:ea typeface="ＭＳ Ｐゴシック" charset="0"/>
                <a:cs typeface="ＭＳ Ｐゴシック" charset="0"/>
              </a:rPr>
              <a:t>How? --  </a:t>
            </a:r>
            <a:r>
              <a:rPr lang="en-US" sz="2800" dirty="0" smtClean="0">
                <a:solidFill>
                  <a:srgbClr val="009900"/>
                </a:solidFill>
                <a:latin typeface="Times New Roman" charset="0"/>
                <a:ea typeface="ＭＳ Ｐゴシック" charset="0"/>
                <a:cs typeface="ＭＳ Ｐゴシック" charset="0"/>
              </a:rPr>
              <a:t>Gradient </a:t>
            </a:r>
            <a:r>
              <a:rPr lang="en-US" sz="2800" dirty="0">
                <a:solidFill>
                  <a:srgbClr val="009900"/>
                </a:solidFill>
                <a:latin typeface="Times New Roman" charset="0"/>
                <a:ea typeface="ＭＳ Ｐゴシック" charset="0"/>
                <a:cs typeface="ＭＳ Ｐゴシック" charset="0"/>
              </a:rPr>
              <a:t>descent? Simulated Annealing? Matrix Inversion? EM? Newton</a:t>
            </a:r>
            <a:r>
              <a:rPr lang="ja-JP" altLang="en-US" sz="2800" dirty="0">
                <a:solidFill>
                  <a:srgbClr val="009900"/>
                </a:solidFill>
                <a:latin typeface="Times New Roman" charset="0"/>
                <a:ea typeface="ＭＳ Ｐゴシック" charset="0"/>
                <a:cs typeface="ＭＳ Ｐゴシック" charset="0"/>
              </a:rPr>
              <a:t>’</a:t>
            </a:r>
            <a:r>
              <a:rPr lang="en-US" sz="2800" dirty="0">
                <a:solidFill>
                  <a:srgbClr val="009900"/>
                </a:solidFill>
                <a:latin typeface="Times New Roman" charset="0"/>
                <a:ea typeface="ＭＳ Ｐゴシック" charset="0"/>
                <a:cs typeface="ＭＳ Ｐゴシック" charset="0"/>
              </a:rPr>
              <a:t>s Method?</a:t>
            </a:r>
          </a:p>
        </p:txBody>
      </p:sp>
      <p:sp>
        <p:nvSpPr>
          <p:cNvPr id="41988"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989"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990"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991" name="Text Box 6"/>
          <p:cNvSpPr txBox="1">
            <a:spLocks noChangeArrowheads="1"/>
          </p:cNvSpPr>
          <p:nvPr/>
        </p:nvSpPr>
        <p:spPr bwMode="auto">
          <a:xfrm rot="-1620000">
            <a:off x="1752600" y="1220788"/>
            <a:ext cx="3048000"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FF0000"/>
                </a:solidFill>
              </a:rPr>
              <a:t>“</a:t>
            </a:r>
            <a:r>
              <a:rPr lang="en-US" altLang="ja-JP" sz="2000">
                <a:solidFill>
                  <a:srgbClr val="FF0000"/>
                </a:solidFill>
              </a:rPr>
              <a:t>Predict Class = +1</a:t>
            </a:r>
            <a:r>
              <a:rPr lang="ja-JP" altLang="en-US" sz="2000">
                <a:solidFill>
                  <a:srgbClr val="FF0000"/>
                </a:solidFill>
              </a:rPr>
              <a:t>”</a:t>
            </a:r>
            <a:r>
              <a:rPr lang="en-US" altLang="ja-JP" sz="2000">
                <a:solidFill>
                  <a:srgbClr val="FF0000"/>
                </a:solidFill>
              </a:rPr>
              <a:t> zone</a:t>
            </a:r>
            <a:endParaRPr lang="en-US" sz="2000">
              <a:solidFill>
                <a:srgbClr val="FF0000"/>
              </a:solidFill>
            </a:endParaRPr>
          </a:p>
        </p:txBody>
      </p:sp>
      <p:sp>
        <p:nvSpPr>
          <p:cNvPr id="41992" name="Text Box 7"/>
          <p:cNvSpPr txBox="1">
            <a:spLocks noChangeArrowheads="1"/>
          </p:cNvSpPr>
          <p:nvPr/>
        </p:nvSpPr>
        <p:spPr bwMode="auto">
          <a:xfrm rot="-1620000">
            <a:off x="2827338" y="2243138"/>
            <a:ext cx="2887662"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a:solidFill>
                  <a:srgbClr val="3333CC"/>
                </a:solidFill>
              </a:rPr>
              <a:t>“</a:t>
            </a:r>
            <a:r>
              <a:rPr lang="en-US" altLang="ja-JP" sz="2000">
                <a:solidFill>
                  <a:srgbClr val="3333CC"/>
                </a:solidFill>
              </a:rPr>
              <a:t>Predict Class = -1</a:t>
            </a:r>
            <a:r>
              <a:rPr lang="ja-JP" altLang="en-US" sz="2000">
                <a:solidFill>
                  <a:srgbClr val="3333CC"/>
                </a:solidFill>
              </a:rPr>
              <a:t>”</a:t>
            </a:r>
            <a:r>
              <a:rPr lang="en-US" altLang="ja-JP" sz="2000">
                <a:solidFill>
                  <a:srgbClr val="3333CC"/>
                </a:solidFill>
              </a:rPr>
              <a:t> zone</a:t>
            </a:r>
            <a:endParaRPr lang="en-US" sz="2000">
              <a:solidFill>
                <a:srgbClr val="3333CC"/>
              </a:solidFill>
            </a:endParaRPr>
          </a:p>
        </p:txBody>
      </p:sp>
      <p:sp>
        <p:nvSpPr>
          <p:cNvPr id="41993" name="Text Box 8"/>
          <p:cNvSpPr txBox="1">
            <a:spLocks noChangeArrowheads="1"/>
          </p:cNvSpPr>
          <p:nvPr/>
        </p:nvSpPr>
        <p:spPr bwMode="auto">
          <a:xfrm rot="-1800000">
            <a:off x="1598613" y="2439988"/>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FF0000"/>
                </a:solidFill>
              </a:rPr>
              <a:t>wx+b=1</a:t>
            </a:r>
          </a:p>
        </p:txBody>
      </p:sp>
      <p:sp>
        <p:nvSpPr>
          <p:cNvPr id="41994" name="Text Box 9"/>
          <p:cNvSpPr txBox="1">
            <a:spLocks noChangeArrowheads="1"/>
          </p:cNvSpPr>
          <p:nvPr/>
        </p:nvSpPr>
        <p:spPr bwMode="auto">
          <a:xfrm rot="-1800000">
            <a:off x="1752600" y="2709863"/>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000000"/>
                </a:solidFill>
              </a:rPr>
              <a:t>wx+b=0</a:t>
            </a:r>
          </a:p>
        </p:txBody>
      </p:sp>
      <p:sp>
        <p:nvSpPr>
          <p:cNvPr id="41995" name="Text Box 10"/>
          <p:cNvSpPr txBox="1">
            <a:spLocks noChangeArrowheads="1"/>
          </p:cNvSpPr>
          <p:nvPr/>
        </p:nvSpPr>
        <p:spPr bwMode="auto">
          <a:xfrm rot="-1800000">
            <a:off x="1903413" y="2954338"/>
            <a:ext cx="990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a:solidFill>
                  <a:srgbClr val="3333CC"/>
                </a:solidFill>
              </a:rPr>
              <a:t>wx+b=-1</a:t>
            </a:r>
          </a:p>
        </p:txBody>
      </p:sp>
      <p:sp>
        <p:nvSpPr>
          <p:cNvPr id="41996" name="Line 11"/>
          <p:cNvSpPr>
            <a:spLocks noChangeShapeType="1"/>
          </p:cNvSpPr>
          <p:nvPr/>
        </p:nvSpPr>
        <p:spPr bwMode="auto">
          <a:xfrm>
            <a:off x="5170488" y="1019175"/>
            <a:ext cx="327025" cy="598488"/>
          </a:xfrm>
          <a:prstGeom prst="line">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7" name="Text Box 12"/>
          <p:cNvSpPr txBox="1">
            <a:spLocks noChangeArrowheads="1"/>
          </p:cNvSpPr>
          <p:nvPr/>
        </p:nvSpPr>
        <p:spPr bwMode="auto">
          <a:xfrm>
            <a:off x="5286375" y="973138"/>
            <a:ext cx="2592388"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i="1">
                <a:solidFill>
                  <a:srgbClr val="000000"/>
                </a:solidFill>
              </a:rPr>
              <a:t>M =</a:t>
            </a:r>
            <a:r>
              <a:rPr lang="en-US" sz="2000">
                <a:solidFill>
                  <a:srgbClr val="000000"/>
                </a:solidFill>
              </a:rPr>
              <a:t> Margin Width =</a:t>
            </a:r>
          </a:p>
        </p:txBody>
      </p:sp>
      <p:sp>
        <p:nvSpPr>
          <p:cNvPr id="41998" name="Oval 13"/>
          <p:cNvSpPr>
            <a:spLocks noChangeArrowheads="1"/>
          </p:cNvSpPr>
          <p:nvPr/>
        </p:nvSpPr>
        <p:spPr bwMode="auto">
          <a:xfrm>
            <a:off x="4483100" y="2022475"/>
            <a:ext cx="76200" cy="76200"/>
          </a:xfrm>
          <a:prstGeom prst="ellipse">
            <a:avLst/>
          </a:prstGeom>
          <a:solidFill>
            <a:srgbClr val="9900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999" name="Text Box 14"/>
          <p:cNvSpPr txBox="1">
            <a:spLocks noChangeArrowheads="1"/>
          </p:cNvSpPr>
          <p:nvPr/>
        </p:nvSpPr>
        <p:spPr bwMode="auto">
          <a:xfrm>
            <a:off x="4583113" y="2006600"/>
            <a:ext cx="515937" cy="460375"/>
          </a:xfrm>
          <a:prstGeom prst="rect">
            <a:avLst/>
          </a:prstGeom>
          <a:solidFill>
            <a:srgbClr val="FFFFFF"/>
          </a:solidFill>
          <a:ln w="19080">
            <a:solidFill>
              <a:srgbClr val="990099"/>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a:solidFill>
                  <a:srgbClr val="990099"/>
                </a:solidFill>
              </a:rPr>
              <a:t>x</a:t>
            </a:r>
            <a:r>
              <a:rPr lang="en-US" i="1" baseline="30000">
                <a:solidFill>
                  <a:srgbClr val="990099"/>
                </a:solidFill>
              </a:rPr>
              <a:t>-</a:t>
            </a:r>
          </a:p>
        </p:txBody>
      </p:sp>
      <p:sp>
        <p:nvSpPr>
          <p:cNvPr id="42000" name="Oval 15"/>
          <p:cNvSpPr>
            <a:spLocks noChangeArrowheads="1"/>
          </p:cNvSpPr>
          <p:nvPr/>
        </p:nvSpPr>
        <p:spPr bwMode="auto">
          <a:xfrm>
            <a:off x="4189413" y="1460500"/>
            <a:ext cx="76200" cy="76200"/>
          </a:xfrm>
          <a:prstGeom prst="ellipse">
            <a:avLst/>
          </a:prstGeom>
          <a:solidFill>
            <a:srgbClr val="CC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001" name="Text Box 16"/>
          <p:cNvSpPr txBox="1">
            <a:spLocks noChangeArrowheads="1"/>
          </p:cNvSpPr>
          <p:nvPr/>
        </p:nvSpPr>
        <p:spPr bwMode="auto">
          <a:xfrm>
            <a:off x="4300538" y="1022350"/>
            <a:ext cx="515937" cy="460375"/>
          </a:xfrm>
          <a:prstGeom prst="rect">
            <a:avLst/>
          </a:prstGeom>
          <a:solidFill>
            <a:srgbClr val="FFFFFF"/>
          </a:solidFill>
          <a:ln w="19080">
            <a:solidFill>
              <a:srgbClr val="CC3300"/>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a:solidFill>
                  <a:srgbClr val="CC3300"/>
                </a:solidFill>
              </a:rPr>
              <a:t>x</a:t>
            </a:r>
            <a:r>
              <a:rPr lang="en-US" i="1" baseline="30000">
                <a:solidFill>
                  <a:srgbClr val="CC3300"/>
                </a:solidFill>
              </a:rPr>
              <a:t>+</a:t>
            </a:r>
          </a:p>
        </p:txBody>
      </p:sp>
      <p:graphicFrame>
        <p:nvGraphicFramePr>
          <p:cNvPr id="42002" name="Object 2"/>
          <p:cNvGraphicFramePr>
            <a:graphicFrameLocks noChangeAspect="1"/>
          </p:cNvGraphicFramePr>
          <p:nvPr/>
        </p:nvGraphicFramePr>
        <p:xfrm>
          <a:off x="7840663" y="842963"/>
          <a:ext cx="720725" cy="679450"/>
        </p:xfrm>
        <a:graphic>
          <a:graphicData uri="http://schemas.openxmlformats.org/presentationml/2006/ole">
            <mc:AlternateContent xmlns:mc="http://schemas.openxmlformats.org/markup-compatibility/2006">
              <mc:Choice xmlns:v="urn:schemas-microsoft-com:vml" Requires="v">
                <p:oleObj spid="_x0000_s42006" name="Equation" r:id="rId4" imgW="444500" imgH="431800" progId="Equation.3">
                  <p:embed/>
                </p:oleObj>
              </mc:Choice>
              <mc:Fallback>
                <p:oleObj name="Equation" r:id="rId4" imgW="444500" imgH="431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0663" y="842963"/>
                        <a:ext cx="720725" cy="6794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7"/>
          <p:cNvSpPr>
            <a:spLocks noGrp="1"/>
          </p:cNvSpPr>
          <p:nvPr>
            <p:ph type="title"/>
          </p:nvPr>
        </p:nvSpPr>
        <p:spPr>
          <a:xfrm>
            <a:off x="685800" y="76200"/>
            <a:ext cx="7772400" cy="1143000"/>
          </a:xfrm>
        </p:spPr>
        <p:txBody>
          <a:bodyPr/>
          <a:lstStyle/>
          <a:p>
            <a:r>
              <a:rPr lang="en-US">
                <a:latin typeface="Times New Roman" charset="0"/>
                <a:ea typeface="ＭＳ Ｐゴシック" charset="0"/>
                <a:cs typeface="ＭＳ Ｐゴシック" charset="0"/>
              </a:rPr>
              <a:t>Learning SVMs</a:t>
            </a:r>
          </a:p>
        </p:txBody>
      </p:sp>
      <p:sp>
        <p:nvSpPr>
          <p:cNvPr id="44034" name="Content Placeholder 8"/>
          <p:cNvSpPr>
            <a:spLocks noGrp="1"/>
          </p:cNvSpPr>
          <p:nvPr>
            <p:ph idx="1"/>
          </p:nvPr>
        </p:nvSpPr>
        <p:spPr>
          <a:xfrm>
            <a:off x="685800" y="1143000"/>
            <a:ext cx="8077200" cy="5257800"/>
          </a:xfrm>
        </p:spPr>
        <p:txBody>
          <a:bodyPr/>
          <a:lstStyle/>
          <a:p>
            <a:r>
              <a:rPr lang="en-US">
                <a:latin typeface="Times New Roman" charset="0"/>
                <a:ea typeface="ＭＳ Ｐゴシック" charset="0"/>
                <a:cs typeface="ＭＳ Ｐゴシック" charset="0"/>
              </a:rPr>
              <a:t>Trick #1: Just find the points that would be closest to the optimal separating plane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support vectors</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 and work directly from those instances</a:t>
            </a:r>
          </a:p>
          <a:p>
            <a:r>
              <a:rPr lang="en-US">
                <a:latin typeface="Times New Roman" charset="0"/>
                <a:ea typeface="ＭＳ Ｐゴシック" charset="0"/>
                <a:cs typeface="ＭＳ Ｐゴシック" charset="0"/>
              </a:rPr>
              <a:t>Trick #2: Represent as a </a:t>
            </a:r>
            <a:r>
              <a:rPr lang="en-US" b="1">
                <a:latin typeface="Times New Roman" charset="0"/>
                <a:ea typeface="ＭＳ Ｐゴシック" charset="0"/>
                <a:cs typeface="ＭＳ Ｐゴシック" charset="0"/>
              </a:rPr>
              <a:t>quadratic optimization problem</a:t>
            </a:r>
            <a:r>
              <a:rPr lang="en-US">
                <a:latin typeface="Times New Roman" charset="0"/>
                <a:ea typeface="ＭＳ Ｐゴシック" charset="0"/>
                <a:cs typeface="ＭＳ Ｐゴシック" charset="0"/>
              </a:rPr>
              <a:t>, and use quadratic programming techniques</a:t>
            </a:r>
          </a:p>
          <a:p>
            <a:r>
              <a:rPr lang="en-US">
                <a:latin typeface="Times New Roman" charset="0"/>
                <a:ea typeface="ＭＳ Ｐゴシック" charset="0"/>
                <a:cs typeface="ＭＳ Ｐゴシック" charset="0"/>
              </a:rPr>
              <a:t>Trick #3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kernel trick</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  </a:t>
            </a:r>
          </a:p>
          <a:p>
            <a:pPr marL="454025" lvl="1" indent="-220663"/>
            <a:r>
              <a:rPr lang="en-US" sz="2400">
                <a:latin typeface="Times New Roman" charset="0"/>
                <a:ea typeface="ＭＳ Ｐゴシック" charset="0"/>
              </a:rPr>
              <a:t>Instead of using the raw features, represent data in a high-dimensional feature space constructed from a set of </a:t>
            </a:r>
            <a:r>
              <a:rPr lang="en-US" sz="2400" i="1">
                <a:latin typeface="Times New Roman" charset="0"/>
                <a:ea typeface="ＭＳ Ｐゴシック" charset="0"/>
              </a:rPr>
              <a:t>basis functions </a:t>
            </a:r>
            <a:r>
              <a:rPr lang="en-US" sz="2400">
                <a:latin typeface="Times New Roman" charset="0"/>
                <a:ea typeface="ＭＳ Ｐゴシック" charset="0"/>
              </a:rPr>
              <a:t>(e.g., polynomial and Gaussian combinations of the base features)</a:t>
            </a:r>
          </a:p>
          <a:p>
            <a:pPr marL="454025" lvl="1" indent="-220663"/>
            <a:r>
              <a:rPr lang="en-US" sz="2400">
                <a:latin typeface="Times New Roman" charset="0"/>
                <a:ea typeface="ＭＳ Ｐゴシック" charset="0"/>
              </a:rPr>
              <a:t>Find separating plane / SVM in that high-dimensional space</a:t>
            </a:r>
          </a:p>
          <a:p>
            <a:pPr marL="454025" lvl="1" indent="-220663"/>
            <a:r>
              <a:rPr lang="en-US" sz="2400">
                <a:latin typeface="Times New Roman" charset="0"/>
                <a:ea typeface="ＭＳ Ｐゴシック" charset="0"/>
              </a:rPr>
              <a:t>Voila:  A nonlinear classifier!</a:t>
            </a:r>
          </a:p>
        </p:txBody>
      </p:sp>
      <p:sp>
        <p:nvSpPr>
          <p:cNvPr id="44035"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091F316-D027-C64E-91F2-B6338FEF908B}" type="slidenum">
              <a:rPr lang="en-US" sz="1000"/>
              <a:pPr/>
              <a:t>15</a:t>
            </a:fld>
            <a:endParaRPr lang="en-US" sz="1000"/>
          </a:p>
        </p:txBody>
      </p:sp>
      <p:pic>
        <p:nvPicPr>
          <p:cNvPr id="2" name="Picture 1"/>
          <p:cNvPicPr>
            <a:picLocks noChangeAspect="1"/>
          </p:cNvPicPr>
          <p:nvPr/>
        </p:nvPicPr>
        <p:blipFill>
          <a:blip r:embed="rId2"/>
          <a:stretch>
            <a:fillRect/>
          </a:stretch>
        </p:blipFill>
        <p:spPr>
          <a:xfrm>
            <a:off x="4038600" y="3733800"/>
            <a:ext cx="4070350" cy="1841500"/>
          </a:xfrm>
          <a:prstGeom prst="rect">
            <a:avLst/>
          </a:prstGeom>
          <a:ln>
            <a:solidFill>
              <a:schemeClr val="tx1">
                <a:lumMod val="50000"/>
                <a:lumOff val="50000"/>
              </a:schemeClr>
            </a:solidFill>
          </a:ln>
          <a:effectLst>
            <a:outerShdw blurRad="50800" dist="38100" dir="2700000" algn="tl" rotWithShape="0">
              <a:srgbClr val="000000">
                <a:alpha val="43000"/>
              </a:srgbClr>
            </a:outerShdw>
          </a:effec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idx="4294967295"/>
          </p:nvPr>
        </p:nvSpPr>
        <p:spPr>
          <a:xfrm>
            <a:off x="304800" y="304800"/>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SVM Performance</a:t>
            </a:r>
          </a:p>
        </p:txBody>
      </p:sp>
      <p:sp>
        <p:nvSpPr>
          <p:cNvPr id="45058" name="Rectangle 2"/>
          <p:cNvSpPr>
            <a:spLocks noGrp="1" noChangeArrowheads="1"/>
          </p:cNvSpPr>
          <p:nvPr>
            <p:ph type="body" idx="4294967295"/>
          </p:nvPr>
        </p:nvSpPr>
        <p:spPr>
          <a:xfrm>
            <a:off x="762000" y="1219200"/>
            <a:ext cx="8001000" cy="4876800"/>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a:latin typeface="Times New Roman" charset="0"/>
                <a:ea typeface="ＭＳ Ｐゴシック" charset="0"/>
                <a:cs typeface="ＭＳ Ｐゴシック" charset="0"/>
              </a:rPr>
              <a:t>Can handle very large features spaces (e.g., 100K features)</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a:latin typeface="Times New Roman" charset="0"/>
                <a:ea typeface="ＭＳ Ｐゴシック" charset="0"/>
                <a:cs typeface="ＭＳ Ｐゴシック" charset="0"/>
              </a:rPr>
              <a:t>Relatively fast</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a:latin typeface="Times New Roman" charset="0"/>
                <a:ea typeface="ＭＳ Ｐゴシック" charset="0"/>
                <a:cs typeface="ＭＳ Ｐゴシック" charset="0"/>
              </a:rPr>
              <a:t>Anecdotally they work very very well indeed</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a:latin typeface="Times New Roman" charset="0"/>
                <a:ea typeface="ＭＳ Ｐゴシック" charset="0"/>
                <a:cs typeface="ＭＳ Ｐゴシック" charset="0"/>
              </a:rPr>
              <a:t>Example: They are currently the best-known classifier on a well-studied hand-written-character recognition benchmark</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381000"/>
            <a:ext cx="7772400" cy="1143000"/>
          </a:xfrm>
        </p:spPr>
        <p:txBody>
          <a:bodyPr/>
          <a:lstStyle/>
          <a:p>
            <a:r>
              <a:rPr lang="en-US">
                <a:latin typeface="Times New Roman" charset="0"/>
                <a:ea typeface="ＭＳ Ｐゴシック" charset="0"/>
                <a:cs typeface="ＭＳ Ｐゴシック" charset="0"/>
              </a:rPr>
              <a:t>Binary vs. multi classification</a:t>
            </a:r>
          </a:p>
        </p:txBody>
      </p:sp>
      <p:sp>
        <p:nvSpPr>
          <p:cNvPr id="47106" name="Content Placeholder 2"/>
          <p:cNvSpPr>
            <a:spLocks noGrp="1"/>
          </p:cNvSpPr>
          <p:nvPr>
            <p:ph idx="1"/>
          </p:nvPr>
        </p:nvSpPr>
        <p:spPr>
          <a:xfrm>
            <a:off x="457200" y="1447800"/>
            <a:ext cx="8229600" cy="4724400"/>
          </a:xfrm>
        </p:spPr>
        <p:txBody>
          <a:bodyPr/>
          <a:lstStyle/>
          <a:p>
            <a:r>
              <a:rPr lang="en-US" sz="3200">
                <a:latin typeface="Times New Roman" charset="0"/>
                <a:ea typeface="ＭＳ Ｐゴシック" charset="0"/>
                <a:cs typeface="ＭＳ Ｐゴシック" charset="0"/>
              </a:rPr>
              <a:t>SVMs can only do binary classification</a:t>
            </a:r>
          </a:p>
          <a:p>
            <a:r>
              <a:rPr lang="en-US" sz="3200">
                <a:latin typeface="Times New Roman" charset="0"/>
                <a:ea typeface="ＭＳ Ｐゴシック" charset="0"/>
                <a:cs typeface="ＭＳ Ｐゴシック" charset="0"/>
              </a:rPr>
              <a:t>Two approaches to multi classification:</a:t>
            </a:r>
          </a:p>
          <a:p>
            <a:pPr lvl="1"/>
            <a:r>
              <a:rPr lang="en-US" sz="3200">
                <a:latin typeface="Times New Roman" charset="0"/>
                <a:ea typeface="ＭＳ Ｐゴシック" charset="0"/>
                <a:cs typeface="ＭＳ Ｐゴシック" charset="0"/>
              </a:rPr>
              <a:t>One-vs-all: can turn an n-way classification into n binary classification tasks</a:t>
            </a:r>
          </a:p>
          <a:p>
            <a:pPr lvl="2"/>
            <a:r>
              <a:rPr lang="en-US" sz="2800">
                <a:latin typeface="Times New Roman" charset="0"/>
                <a:ea typeface="ＭＳ Ｐゴシック" charset="0"/>
              </a:rPr>
              <a:t>E.g., for zoo problem, do mammal vs. not-mammal, fish vs. not-fish, …</a:t>
            </a:r>
          </a:p>
          <a:p>
            <a:pPr lvl="2"/>
            <a:r>
              <a:rPr lang="en-US" sz="2800">
                <a:latin typeface="Times New Roman" charset="0"/>
                <a:ea typeface="ＭＳ Ｐゴシック" charset="0"/>
              </a:rPr>
              <a:t>Pick the one that results in the highest score</a:t>
            </a:r>
          </a:p>
          <a:p>
            <a:pPr lvl="1"/>
            <a:r>
              <a:rPr lang="en-US" sz="3200">
                <a:latin typeface="Times New Roman" charset="0"/>
                <a:ea typeface="ＭＳ Ｐゴシック" charset="0"/>
                <a:cs typeface="ＭＳ Ｐゴシック" charset="0"/>
              </a:rPr>
              <a:t>N*(N-1)/2 One-vs-one classifiers that vote on results</a:t>
            </a:r>
          </a:p>
          <a:p>
            <a:pPr lvl="2"/>
            <a:r>
              <a:rPr lang="en-US" sz="2800">
                <a:latin typeface="Times New Roman" charset="0"/>
                <a:ea typeface="ＭＳ Ｐゴシック" charset="0"/>
              </a:rPr>
              <a:t>Mammal vs. fish, mammal vs. reptile, etc… </a:t>
            </a:r>
          </a:p>
          <a:p>
            <a:endParaRPr lang="en-US" sz="2800">
              <a:latin typeface="Times New Roman" charset="0"/>
              <a:ea typeface="ＭＳ Ｐゴシック" charset="0"/>
              <a:cs typeface="ＭＳ Ｐゴシック" charset="0"/>
            </a:endParaRPr>
          </a:p>
          <a:p>
            <a:endParaRPr lang="en-US" sz="2800">
              <a:latin typeface="Times New Roman" charset="0"/>
              <a:ea typeface="ＭＳ Ｐゴシック" charset="0"/>
              <a:cs typeface="ＭＳ Ｐゴシック" charset="0"/>
            </a:endParaRPr>
          </a:p>
          <a:p>
            <a:pPr lvl="1"/>
            <a:endParaRPr lang="en-US" sz="2800">
              <a:latin typeface="Times New Roman" charset="0"/>
              <a:ea typeface="ＭＳ Ｐゴシック" charset="0"/>
            </a:endParaRPr>
          </a:p>
        </p:txBody>
      </p:sp>
      <p:sp>
        <p:nvSpPr>
          <p:cNvPr id="4710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ECE950B-9DA9-4645-B3DC-811306916075}" type="slidenum">
              <a:rPr lang="en-US" sz="1000"/>
              <a:pPr/>
              <a:t>17</a:t>
            </a:fld>
            <a:endParaRPr lang="en-US" sz="100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Feature Engineering</a:t>
            </a:r>
            <a:endParaRPr lang="en-US" dirty="0"/>
          </a:p>
        </p:txBody>
      </p:sp>
      <p:sp>
        <p:nvSpPr>
          <p:cNvPr id="3" name="Content Placeholder 2"/>
          <p:cNvSpPr>
            <a:spLocks noGrp="1"/>
          </p:cNvSpPr>
          <p:nvPr>
            <p:ph idx="1"/>
          </p:nvPr>
        </p:nvSpPr>
        <p:spPr>
          <a:xfrm>
            <a:off x="685800" y="1524000"/>
            <a:ext cx="7924800" cy="5105400"/>
          </a:xfrm>
        </p:spPr>
        <p:txBody>
          <a:bodyPr/>
          <a:lstStyle/>
          <a:p>
            <a:r>
              <a:rPr lang="en-US" sz="3200" dirty="0" smtClean="0"/>
              <a:t>Finding </a:t>
            </a:r>
            <a:r>
              <a:rPr lang="en-US" sz="3200" dirty="0"/>
              <a:t>features </a:t>
            </a:r>
            <a:r>
              <a:rPr lang="en-US" sz="3200" dirty="0" smtClean="0"/>
              <a:t>for data instances that </a:t>
            </a:r>
            <a:r>
              <a:rPr lang="en-US" sz="3200" dirty="0"/>
              <a:t>make machine learning algorithms more </a:t>
            </a:r>
            <a:r>
              <a:rPr lang="en-US" sz="3200" dirty="0" smtClean="0"/>
              <a:t>effective</a:t>
            </a:r>
          </a:p>
          <a:p>
            <a:r>
              <a:rPr lang="en-US" sz="3200" dirty="0" smtClean="0"/>
              <a:t>Usually a combination of domain knowledge and experimentation</a:t>
            </a:r>
          </a:p>
          <a:p>
            <a:r>
              <a:rPr lang="en-US" sz="3200" dirty="0" smtClean="0"/>
              <a:t>For example, consider the problem of classifying an email message as spam or not</a:t>
            </a:r>
          </a:p>
          <a:p>
            <a:r>
              <a:rPr lang="en-US" sz="3200" dirty="0" smtClean="0"/>
              <a:t>What are good features?</a:t>
            </a:r>
            <a:endParaRPr lang="en-US" sz="3200" dirty="0"/>
          </a:p>
        </p:txBody>
      </p:sp>
    </p:spTree>
    <p:extLst>
      <p:ext uri="{BB962C8B-B14F-4D97-AF65-F5344CB8AC3E}">
        <p14:creationId xmlns:p14="http://schemas.microsoft.com/office/powerpoint/2010/main" val="4203397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Spam Features</a:t>
            </a:r>
            <a:endParaRPr lang="en-US" dirty="0"/>
          </a:p>
        </p:txBody>
      </p:sp>
      <p:sp>
        <p:nvSpPr>
          <p:cNvPr id="3" name="Content Placeholder 2"/>
          <p:cNvSpPr>
            <a:spLocks noGrp="1"/>
          </p:cNvSpPr>
          <p:nvPr>
            <p:ph idx="1"/>
          </p:nvPr>
        </p:nvSpPr>
        <p:spPr>
          <a:xfrm>
            <a:off x="685800" y="1524000"/>
            <a:ext cx="7924800" cy="5105400"/>
          </a:xfrm>
        </p:spPr>
        <p:txBody>
          <a:bodyPr/>
          <a:lstStyle/>
          <a:p>
            <a:r>
              <a:rPr lang="en-US" sz="3200" dirty="0" smtClean="0"/>
              <a:t>Finding </a:t>
            </a:r>
            <a:r>
              <a:rPr lang="en-US" sz="3200" dirty="0"/>
              <a:t>features </a:t>
            </a:r>
            <a:r>
              <a:rPr lang="en-US" sz="3200" dirty="0" smtClean="0"/>
              <a:t>for data instances that </a:t>
            </a:r>
            <a:r>
              <a:rPr lang="en-US" sz="3200" dirty="0"/>
              <a:t>make machine learning algorithms more </a:t>
            </a:r>
            <a:r>
              <a:rPr lang="en-US" sz="3200" dirty="0" smtClean="0"/>
              <a:t>effective</a:t>
            </a:r>
          </a:p>
          <a:p>
            <a:r>
              <a:rPr lang="en-US" sz="3200" dirty="0" smtClean="0"/>
              <a:t>Usually a combination of domain knowledge and experimentation</a:t>
            </a:r>
          </a:p>
          <a:p>
            <a:r>
              <a:rPr lang="en-US" sz="3200" dirty="0" smtClean="0"/>
              <a:t>For example, consider the problem of classifying an email message as spam or not</a:t>
            </a:r>
          </a:p>
          <a:p>
            <a:r>
              <a:rPr lang="en-US" sz="3200" dirty="0" smtClean="0"/>
              <a:t>What are good features?</a:t>
            </a:r>
            <a:endParaRPr lang="en-US" sz="3200" dirty="0"/>
          </a:p>
        </p:txBody>
      </p:sp>
    </p:spTree>
    <p:extLst>
      <p:ext uri="{BB962C8B-B14F-4D97-AF65-F5344CB8AC3E}">
        <p14:creationId xmlns:p14="http://schemas.microsoft.com/office/powerpoint/2010/main" val="1672714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85800" y="304800"/>
            <a:ext cx="7772400" cy="1143000"/>
          </a:xfrm>
        </p:spPr>
        <p:txBody>
          <a:bodyPr/>
          <a:lstStyle/>
          <a:p>
            <a:pPr eaLnBrk="1" hangingPunct="1"/>
            <a:r>
              <a:rPr lang="en-US">
                <a:latin typeface="Times New Roman" charset="0"/>
                <a:ea typeface="ＭＳ Ｐゴシック" charset="0"/>
                <a:cs typeface="ＭＳ Ｐゴシック" charset="0"/>
              </a:rPr>
              <a:t>Support Vector Machines</a:t>
            </a:r>
          </a:p>
        </p:txBody>
      </p:sp>
      <p:sp>
        <p:nvSpPr>
          <p:cNvPr id="17410" name="Rectangle 3"/>
          <p:cNvSpPr>
            <a:spLocks noGrp="1" noChangeArrowheads="1"/>
          </p:cNvSpPr>
          <p:nvPr>
            <p:ph type="body" idx="1"/>
          </p:nvPr>
        </p:nvSpPr>
        <p:spPr>
          <a:xfrm>
            <a:off x="381000" y="1295400"/>
            <a:ext cx="8534400" cy="4953000"/>
          </a:xfrm>
        </p:spPr>
        <p:txBody>
          <a:bodyPr/>
          <a:lstStyle/>
          <a:p>
            <a:pPr eaLnBrk="1" hangingPunct="1">
              <a:lnSpc>
                <a:spcPct val="90000"/>
              </a:lnSpc>
            </a:pPr>
            <a:r>
              <a:rPr lang="en-US" sz="3200" dirty="0">
                <a:latin typeface="Times New Roman" charset="0"/>
                <a:ea typeface="ＭＳ Ｐゴシック" charset="0"/>
                <a:cs typeface="ＭＳ Ｐゴシック" charset="0"/>
              </a:rPr>
              <a:t>Very popular ML technique</a:t>
            </a:r>
          </a:p>
          <a:p>
            <a:pPr lvl="1" eaLnBrk="1" hangingPunct="1">
              <a:lnSpc>
                <a:spcPct val="90000"/>
              </a:lnSpc>
            </a:pPr>
            <a:r>
              <a:rPr lang="en-US" sz="2800" dirty="0">
                <a:latin typeface="Times New Roman" charset="0"/>
                <a:ea typeface="ＭＳ Ｐゴシック" charset="0"/>
              </a:rPr>
              <a:t>Became popular in the late 90s (</a:t>
            </a:r>
            <a:r>
              <a:rPr lang="en-US" sz="2800" dirty="0" err="1">
                <a:latin typeface="Times New Roman" charset="0"/>
                <a:ea typeface="ＭＳ Ｐゴシック" charset="0"/>
              </a:rPr>
              <a:t>Vapnik</a:t>
            </a:r>
            <a:r>
              <a:rPr lang="en-US" sz="2800" dirty="0">
                <a:latin typeface="Times New Roman" charset="0"/>
                <a:ea typeface="ＭＳ Ｐゴシック" charset="0"/>
              </a:rPr>
              <a:t> 1995; 1998)</a:t>
            </a:r>
          </a:p>
          <a:p>
            <a:pPr lvl="1" eaLnBrk="1" hangingPunct="1">
              <a:lnSpc>
                <a:spcPct val="90000"/>
              </a:lnSpc>
            </a:pPr>
            <a:r>
              <a:rPr lang="en-US" sz="2800" dirty="0">
                <a:latin typeface="Times New Roman" charset="0"/>
                <a:ea typeface="ＭＳ Ｐゴシック" charset="0"/>
              </a:rPr>
              <a:t>Invented in the late 70s (</a:t>
            </a:r>
            <a:r>
              <a:rPr lang="en-US" sz="2800" dirty="0" err="1">
                <a:latin typeface="Times New Roman" charset="0"/>
                <a:ea typeface="ＭＳ Ｐゴシック" charset="0"/>
              </a:rPr>
              <a:t>Vapnik</a:t>
            </a:r>
            <a:r>
              <a:rPr lang="en-US" sz="2800" dirty="0">
                <a:latin typeface="Times New Roman" charset="0"/>
                <a:ea typeface="ＭＳ Ｐゴシック" charset="0"/>
              </a:rPr>
              <a:t>, 1979)</a:t>
            </a:r>
          </a:p>
          <a:p>
            <a:pPr eaLnBrk="1" hangingPunct="1">
              <a:lnSpc>
                <a:spcPct val="90000"/>
              </a:lnSpc>
            </a:pPr>
            <a:r>
              <a:rPr lang="en-US" sz="3200" dirty="0">
                <a:latin typeface="Times New Roman" charset="0"/>
                <a:ea typeface="ＭＳ Ｐゴシック" charset="0"/>
                <a:cs typeface="ＭＳ Ｐゴシック" charset="0"/>
              </a:rPr>
              <a:t>Controls complexity and </a:t>
            </a:r>
            <a:r>
              <a:rPr lang="en-US" sz="3200" dirty="0" err="1">
                <a:latin typeface="Times New Roman" charset="0"/>
                <a:ea typeface="ＭＳ Ｐゴシック" charset="0"/>
                <a:cs typeface="ＭＳ Ｐゴシック" charset="0"/>
              </a:rPr>
              <a:t>overfitting</a:t>
            </a:r>
            <a:r>
              <a:rPr lang="en-US" sz="3200" dirty="0">
                <a:latin typeface="Times New Roman" charset="0"/>
                <a:ea typeface="ＭＳ Ｐゴシック" charset="0"/>
                <a:cs typeface="ＭＳ Ｐゴシック" charset="0"/>
              </a:rPr>
              <a:t>, so works well on a wide range of practical problems</a:t>
            </a:r>
          </a:p>
          <a:p>
            <a:pPr eaLnBrk="1" hangingPunct="1">
              <a:lnSpc>
                <a:spcPct val="90000"/>
              </a:lnSpc>
            </a:pPr>
            <a:r>
              <a:rPr lang="en-US" sz="3200" dirty="0">
                <a:latin typeface="Times New Roman" charset="0"/>
                <a:ea typeface="ＭＳ Ｐゴシック" charset="0"/>
                <a:cs typeface="ＭＳ Ｐゴシック" charset="0"/>
              </a:rPr>
              <a:t>Can handle high dimensional vector spaces, which makes feature selection less critical</a:t>
            </a:r>
          </a:p>
          <a:p>
            <a:pPr eaLnBrk="1" hangingPunct="1">
              <a:lnSpc>
                <a:spcPct val="90000"/>
              </a:lnSpc>
            </a:pPr>
            <a:r>
              <a:rPr lang="en-US" sz="3200" dirty="0">
                <a:latin typeface="Times New Roman" charset="0"/>
                <a:ea typeface="ＭＳ Ｐゴシック" charset="0"/>
                <a:cs typeface="ＭＳ Ｐゴシック" charset="0"/>
              </a:rPr>
              <a:t>Very fast and memory efficient implementations, e.g., </a:t>
            </a:r>
            <a:r>
              <a:rPr lang="en-US" sz="3200" dirty="0">
                <a:latin typeface="Times New Roman" charset="0"/>
                <a:ea typeface="ＭＳ Ｐゴシック" charset="0"/>
                <a:cs typeface="ＭＳ Ｐゴシック" charset="0"/>
                <a:hlinkClick r:id="rId3"/>
              </a:rPr>
              <a:t>svm_light</a:t>
            </a:r>
            <a:endParaRPr lang="en-US" sz="3200" dirty="0">
              <a:latin typeface="Times New Roman" charset="0"/>
              <a:ea typeface="ＭＳ Ｐゴシック" charset="0"/>
              <a:cs typeface="ＭＳ Ｐゴシック" charset="0"/>
            </a:endParaRPr>
          </a:p>
          <a:p>
            <a:pPr eaLnBrk="1" hangingPunct="1">
              <a:lnSpc>
                <a:spcPct val="90000"/>
              </a:lnSpc>
            </a:pPr>
            <a:r>
              <a:rPr lang="en-US" altLang="ja-JP" sz="3200" dirty="0">
                <a:latin typeface="Times New Roman" charset="0"/>
                <a:ea typeface="ＭＳ Ｐゴシック" charset="0"/>
                <a:cs typeface="ＭＳ Ｐゴシック" charset="0"/>
              </a:rPr>
              <a:t>Not always the best solution, especially for problems with small vector spaces</a:t>
            </a:r>
            <a:endParaRPr lang="en-US" sz="3200" dirty="0">
              <a:latin typeface="Times New Roman"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1143000"/>
          </a:xfrm>
        </p:spPr>
        <p:txBody>
          <a:bodyPr/>
          <a:lstStyle/>
          <a:p>
            <a:r>
              <a:rPr lang="en-US" dirty="0" smtClean="0"/>
              <a:t>Example of a Spam Message</a:t>
            </a:r>
            <a:endParaRPr lang="en-US" dirty="0"/>
          </a:p>
        </p:txBody>
      </p:sp>
      <p:sp>
        <p:nvSpPr>
          <p:cNvPr id="3" name="Content Placeholder 2"/>
          <p:cNvSpPr>
            <a:spLocks noGrp="1"/>
          </p:cNvSpPr>
          <p:nvPr>
            <p:ph idx="1"/>
          </p:nvPr>
        </p:nvSpPr>
        <p:spPr>
          <a:xfrm>
            <a:off x="533400" y="1295400"/>
            <a:ext cx="8077200" cy="5181600"/>
          </a:xfrm>
        </p:spPr>
        <p:txBody>
          <a:bodyPr/>
          <a:lstStyle/>
          <a:p>
            <a:pPr marL="0" indent="0">
              <a:buNone/>
            </a:pPr>
            <a:r>
              <a:rPr lang="en-US" sz="2000" dirty="0"/>
              <a:t>Received: from nm37-vm8.bullet.mail.gq1.yahoo.com (nm37-vm8.bullet.mail.gq1.yahoo.com [98.136.217.44])</a:t>
            </a:r>
          </a:p>
          <a:p>
            <a:pPr marL="0" indent="0">
              <a:buNone/>
            </a:pPr>
            <a:r>
              <a:rPr lang="en-US" sz="2000" dirty="0"/>
              <a:t>Date: Mon, 2 May 2016 15:26:36 +0000 (UTC)</a:t>
            </a:r>
          </a:p>
          <a:p>
            <a:pPr marL="0" indent="0">
              <a:buNone/>
            </a:pPr>
            <a:r>
              <a:rPr lang="en-US" sz="2000" dirty="0"/>
              <a:t>From: "</a:t>
            </a:r>
            <a:r>
              <a:rPr lang="en-US" sz="2000" dirty="0" err="1"/>
              <a:t>Mrs.Sabeen</a:t>
            </a:r>
            <a:r>
              <a:rPr lang="en-US" sz="2000" dirty="0"/>
              <a:t> </a:t>
            </a:r>
            <a:r>
              <a:rPr lang="en-US" sz="2000" dirty="0" err="1"/>
              <a:t>Gharam</a:t>
            </a:r>
            <a:r>
              <a:rPr lang="en-US" sz="2000" dirty="0"/>
              <a:t>" &lt;SabeenGharam1@outlook.com&gt;</a:t>
            </a:r>
          </a:p>
          <a:p>
            <a:pPr marL="0" indent="0">
              <a:buNone/>
            </a:pPr>
            <a:r>
              <a:rPr lang="en-US" sz="2000" dirty="0"/>
              <a:t>Reply-To: "</a:t>
            </a:r>
            <a:r>
              <a:rPr lang="en-US" sz="2000" dirty="0" err="1"/>
              <a:t>Mrs.Sabeen</a:t>
            </a:r>
            <a:r>
              <a:rPr lang="en-US" sz="2000" dirty="0"/>
              <a:t> </a:t>
            </a:r>
            <a:r>
              <a:rPr lang="en-US" sz="2000" dirty="0" err="1"/>
              <a:t>Gharam</a:t>
            </a:r>
            <a:r>
              <a:rPr lang="en-US" sz="2000" dirty="0"/>
              <a:t>" &lt;aramsabeen1@gmail.com&gt;</a:t>
            </a:r>
          </a:p>
          <a:p>
            <a:pPr marL="0" indent="0">
              <a:buNone/>
            </a:pPr>
            <a:r>
              <a:rPr lang="en-US" sz="2000" dirty="0"/>
              <a:t>Subject: CAN YOU HANDLE INVESTMENT?</a:t>
            </a:r>
          </a:p>
          <a:p>
            <a:pPr marL="0" indent="0">
              <a:buNone/>
            </a:pPr>
            <a:endParaRPr lang="en-US" sz="1000" dirty="0"/>
          </a:p>
          <a:p>
            <a:pPr marL="0" indent="0">
              <a:buNone/>
            </a:pPr>
            <a:r>
              <a:rPr lang="en-US" sz="2000" dirty="0" err="1"/>
              <a:t>Â</a:t>
            </a:r>
            <a:r>
              <a:rPr lang="en-US" sz="2000" dirty="0"/>
              <a:t> CAN YOU HANDLE INVESTMENT</a:t>
            </a:r>
            <a:r>
              <a:rPr lang="en-US" sz="2000" dirty="0" smtClean="0"/>
              <a:t>?</a:t>
            </a:r>
            <a:endParaRPr lang="en-US" sz="2000" dirty="0"/>
          </a:p>
          <a:p>
            <a:pPr marL="0" indent="0">
              <a:buNone/>
            </a:pPr>
            <a:r>
              <a:rPr lang="en-US" sz="2000" dirty="0"/>
              <a:t>My name is Mrs. </a:t>
            </a:r>
            <a:r>
              <a:rPr lang="en-US" sz="2000" dirty="0" err="1"/>
              <a:t>Sabeen</a:t>
            </a:r>
            <a:r>
              <a:rPr lang="en-US" sz="2000" dirty="0"/>
              <a:t> </a:t>
            </a:r>
            <a:r>
              <a:rPr lang="en-US" sz="2000" dirty="0" err="1"/>
              <a:t>Gharam</a:t>
            </a:r>
            <a:r>
              <a:rPr lang="en-US" sz="2000" dirty="0"/>
              <a:t> Aram widow of late Mohamed Assad Aram  from </a:t>
            </a:r>
            <a:r>
              <a:rPr lang="en-US" sz="2000" dirty="0" err="1"/>
              <a:t>idlib</a:t>
            </a:r>
            <a:r>
              <a:rPr lang="en-US" sz="2000" dirty="0"/>
              <a:t> in </a:t>
            </a:r>
            <a:r>
              <a:rPr lang="en-US" sz="2000" dirty="0" err="1"/>
              <a:t>syria</a:t>
            </a:r>
            <a:r>
              <a:rPr lang="en-US" sz="2000" dirty="0"/>
              <a:t> </a:t>
            </a:r>
            <a:r>
              <a:rPr lang="en-US" sz="2000" dirty="0" err="1"/>
              <a:t>arab</a:t>
            </a:r>
            <a:r>
              <a:rPr lang="en-US" sz="2000" dirty="0"/>
              <a:t> republic, am in an urgent need of an individual or organization abroad that is willing to help to secure, move and invest my late husband's fund which he has offshore; the investment will depend on the agreement with me</a:t>
            </a:r>
            <a:r>
              <a:rPr lang="en-US" sz="2000" dirty="0" smtClean="0"/>
              <a:t>.</a:t>
            </a:r>
            <a:endParaRPr lang="en-US" sz="2000" dirty="0"/>
          </a:p>
          <a:p>
            <a:pPr marL="0" indent="0">
              <a:buNone/>
            </a:pPr>
            <a:r>
              <a:rPr lang="en-US" sz="2000" dirty="0" err="1"/>
              <a:t>Mrs.Sabeen</a:t>
            </a:r>
            <a:r>
              <a:rPr lang="en-US" sz="2000" dirty="0"/>
              <a:t> </a:t>
            </a:r>
            <a:r>
              <a:rPr lang="en-US" sz="2000" dirty="0" err="1"/>
              <a:t>Gharam</a:t>
            </a:r>
            <a:r>
              <a:rPr lang="en-US" sz="2000" dirty="0"/>
              <a:t> Aram</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3408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Possible Features</a:t>
            </a:r>
            <a:endParaRPr lang="en-US" dirty="0"/>
          </a:p>
        </p:txBody>
      </p:sp>
      <p:sp>
        <p:nvSpPr>
          <p:cNvPr id="3" name="Content Placeholder 2"/>
          <p:cNvSpPr>
            <a:spLocks noGrp="1"/>
          </p:cNvSpPr>
          <p:nvPr>
            <p:ph idx="1"/>
          </p:nvPr>
        </p:nvSpPr>
        <p:spPr>
          <a:xfrm>
            <a:off x="685800" y="1524000"/>
            <a:ext cx="8077200" cy="5105400"/>
          </a:xfrm>
        </p:spPr>
        <p:txBody>
          <a:bodyPr/>
          <a:lstStyle/>
          <a:p>
            <a:r>
              <a:rPr lang="en-US" sz="2800" dirty="0" smtClean="0"/>
              <a:t>Each of the words in the message</a:t>
            </a:r>
          </a:p>
          <a:p>
            <a:r>
              <a:rPr lang="en-US" sz="2800" dirty="0" smtClean="0"/>
              <a:t>Is there a TO: header?</a:t>
            </a:r>
          </a:p>
          <a:p>
            <a:r>
              <a:rPr lang="en-US" sz="2800" dirty="0" smtClean="0"/>
              <a:t>Does FROM: match REPLY-TO:?</a:t>
            </a:r>
          </a:p>
          <a:p>
            <a:r>
              <a:rPr lang="en-US" sz="2800" dirty="0" smtClean="0"/>
              <a:t>Is FROM: address a free email service?</a:t>
            </a:r>
          </a:p>
          <a:p>
            <a:r>
              <a:rPr lang="en-US" sz="2800" dirty="0" smtClean="0"/>
              <a:t>Is the subject in all caps?</a:t>
            </a:r>
          </a:p>
          <a:p>
            <a:r>
              <a:rPr lang="en-US" sz="2800" dirty="0" smtClean="0"/>
              <a:t>Length of message in log(#bytes)</a:t>
            </a:r>
          </a:p>
          <a:p>
            <a:r>
              <a:rPr lang="en-US" sz="2800" dirty="0" smtClean="0"/>
              <a:t>Are their attachments?</a:t>
            </a:r>
          </a:p>
          <a:p>
            <a:r>
              <a:rPr lang="en-US" sz="2800" dirty="0" smtClean="0"/>
              <a:t>Extension of any attached file</a:t>
            </a:r>
          </a:p>
          <a:p>
            <a:r>
              <a:rPr lang="en-US" sz="2800" dirty="0" smtClean="0"/>
              <a:t>TLD of FROM: address (e.g., .com, .</a:t>
            </a:r>
            <a:r>
              <a:rPr lang="en-US" sz="2800" dirty="0" err="1" smtClean="0"/>
              <a:t>edu</a:t>
            </a:r>
            <a:r>
              <a:rPr lang="en-US" sz="2800" dirty="0" smtClean="0"/>
              <a:t>, .org, </a:t>
            </a:r>
            <a:r>
              <a:rPr lang="is-IS" sz="2800" dirty="0" smtClean="0"/>
              <a:t>…)</a:t>
            </a:r>
          </a:p>
          <a:p>
            <a:r>
              <a:rPr lang="is-IS" sz="2800" dirty="0" smtClean="0"/>
              <a:t>... </a:t>
            </a:r>
            <a:r>
              <a:rPr lang="en-US" sz="2800" dirty="0"/>
              <a:t>d</a:t>
            </a:r>
            <a:r>
              <a:rPr lang="is-IS" sz="2800" dirty="0" smtClean="0"/>
              <a:t>ozens more ...</a:t>
            </a:r>
            <a:endParaRPr lang="en-US" sz="2800" dirty="0"/>
          </a:p>
        </p:txBody>
      </p:sp>
    </p:spTree>
    <p:extLst>
      <p:ext uri="{BB962C8B-B14F-4D97-AF65-F5344CB8AC3E}">
        <p14:creationId xmlns:p14="http://schemas.microsoft.com/office/powerpoint/2010/main" val="557144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t>Evaluating Features</a:t>
            </a:r>
            <a:endParaRPr lang="en-US" dirty="0"/>
          </a:p>
        </p:txBody>
      </p:sp>
      <p:sp>
        <p:nvSpPr>
          <p:cNvPr id="3" name="Content Placeholder 2"/>
          <p:cNvSpPr>
            <a:spLocks noGrp="1"/>
          </p:cNvSpPr>
          <p:nvPr>
            <p:ph idx="1"/>
          </p:nvPr>
        </p:nvSpPr>
        <p:spPr>
          <a:xfrm>
            <a:off x="685800" y="1600200"/>
            <a:ext cx="7848600" cy="4876800"/>
          </a:xfrm>
        </p:spPr>
        <p:txBody>
          <a:bodyPr/>
          <a:lstStyle/>
          <a:p>
            <a:r>
              <a:rPr lang="en-US" sz="2800" dirty="0" smtClean="0"/>
              <a:t>Choose some features, generate training data, train system, evaluation using 10-fold cross validation</a:t>
            </a:r>
          </a:p>
          <a:p>
            <a:r>
              <a:rPr lang="en-US" sz="2800" dirty="0" smtClean="0"/>
              <a:t>Some systems can show you the features that contribute the most to classification</a:t>
            </a:r>
          </a:p>
          <a:p>
            <a:r>
              <a:rPr lang="en-US" sz="2800" dirty="0" smtClean="0"/>
              <a:t>If not, perform ablation experiments by dropping a feature and re-training</a:t>
            </a:r>
          </a:p>
          <a:p>
            <a:r>
              <a:rPr lang="en-US" sz="2800" dirty="0" smtClean="0"/>
              <a:t>And try adding a new feature and training</a:t>
            </a:r>
          </a:p>
          <a:p>
            <a:r>
              <a:rPr lang="en-US" sz="2800" dirty="0" smtClean="0"/>
              <a:t>You can also automate this to try adding/removing various subsets of features</a:t>
            </a:r>
          </a:p>
          <a:p>
            <a:r>
              <a:rPr lang="en-US" sz="2800" dirty="0" smtClean="0"/>
              <a:t>Rely on your own knowledge and intuition also</a:t>
            </a:r>
            <a:endParaRPr lang="en-US" sz="2800" dirty="0"/>
          </a:p>
        </p:txBody>
      </p:sp>
    </p:spTree>
    <p:extLst>
      <p:ext uri="{BB962C8B-B14F-4D97-AF65-F5344CB8AC3E}">
        <p14:creationId xmlns:p14="http://schemas.microsoft.com/office/powerpoint/2010/main" val="673013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33338" y="152400"/>
            <a:ext cx="9144000" cy="838200"/>
          </a:xfrm>
        </p:spPr>
        <p:txBody>
          <a:bodyPr/>
          <a:lstStyle/>
          <a:p>
            <a:r>
              <a:rPr lang="en-US" sz="3600">
                <a:latin typeface="Times New Roman" charset="0"/>
                <a:ea typeface="ＭＳ Ｐゴシック" charset="0"/>
                <a:cs typeface="ＭＳ Ｐゴシック" charset="0"/>
              </a:rPr>
              <a:t>Feature Engineering for Text Classification</a:t>
            </a:r>
          </a:p>
        </p:txBody>
      </p:sp>
      <p:sp>
        <p:nvSpPr>
          <p:cNvPr id="48130" name="Content Placeholder 2"/>
          <p:cNvSpPr>
            <a:spLocks noGrp="1"/>
          </p:cNvSpPr>
          <p:nvPr>
            <p:ph idx="1"/>
          </p:nvPr>
        </p:nvSpPr>
        <p:spPr>
          <a:xfrm>
            <a:off x="152400" y="1143000"/>
            <a:ext cx="4114800" cy="5029200"/>
          </a:xfrm>
        </p:spPr>
        <p:txBody>
          <a:bodyPr/>
          <a:lstStyle/>
          <a:p>
            <a:pPr marL="177800" indent="-177800"/>
            <a:r>
              <a:rPr lang="en-US" sz="2800">
                <a:latin typeface="Times New Roman" charset="0"/>
                <a:ea typeface="ＭＳ Ｐゴシック" charset="0"/>
                <a:cs typeface="ＭＳ Ｐゴシック" charset="0"/>
              </a:rPr>
              <a:t>Typical features: words and/or phrases along with term frequency or (better) TF-IDF scores</a:t>
            </a:r>
          </a:p>
          <a:p>
            <a:pPr marL="177800" indent="-177800"/>
            <a:r>
              <a:rPr lang="en-US" sz="2800">
                <a:latin typeface="Times New Roman" charset="0"/>
                <a:ea typeface="ＭＳ Ｐゴシック" charset="0"/>
                <a:cs typeface="ＭＳ Ｐゴシック" charset="0"/>
              </a:rPr>
              <a:t>ΔTFIDF amplifies the training set signals by using the ratio of the IDF for the negative and positive collections</a:t>
            </a:r>
          </a:p>
          <a:p>
            <a:pPr marL="177800" indent="-177800"/>
            <a:r>
              <a:rPr lang="en-US" sz="2800">
                <a:latin typeface="Times New Roman" charset="0"/>
                <a:ea typeface="ＭＳ Ｐゴシック" charset="0"/>
                <a:cs typeface="ＭＳ Ｐゴシック" charset="0"/>
              </a:rPr>
              <a:t>Results in a significant boost in accuracy</a:t>
            </a:r>
          </a:p>
        </p:txBody>
      </p:sp>
      <p:sp>
        <p:nvSpPr>
          <p:cNvPr id="48131" name="Content Placeholder 2"/>
          <p:cNvSpPr txBox="1">
            <a:spLocks/>
          </p:cNvSpPr>
          <p:nvPr/>
        </p:nvSpPr>
        <p:spPr bwMode="auto">
          <a:xfrm>
            <a:off x="4876800" y="2743200"/>
            <a:ext cx="41148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90000"/>
              </a:lnSpc>
            </a:pPr>
            <a:r>
              <a:rPr lang="en-US" b="1">
                <a:latin typeface="Futura Md" charset="0"/>
              </a:rPr>
              <a:t>Text: </a:t>
            </a:r>
            <a:r>
              <a:rPr lang="en-US">
                <a:latin typeface="Futura Md" charset="0"/>
              </a:rPr>
              <a:t>The quick brown fox jumped over the lazy white dog.</a:t>
            </a:r>
          </a:p>
          <a:p>
            <a:pPr>
              <a:lnSpc>
                <a:spcPct val="90000"/>
              </a:lnSpc>
            </a:pPr>
            <a:r>
              <a:rPr lang="en-US" b="1">
                <a:latin typeface="Futura Md" charset="0"/>
              </a:rPr>
              <a:t>Features: </a:t>
            </a:r>
            <a:r>
              <a:rPr lang="en-US">
                <a:latin typeface="Futura Md" charset="0"/>
              </a:rPr>
              <a:t>the 2, quick 1, brown 1, fox 1, jumped 1, over 1, lazy 1, white 1, dog 1, the quick 1, quick brown 1, brown fox 1, fox jumped 1, jumped over 1, over the 1, lazy white 1, white dog 1</a:t>
            </a:r>
          </a:p>
        </p:txBody>
      </p:sp>
      <p:pic>
        <p:nvPicPr>
          <p:cNvPr id="48132" name="Picture 4" descr="Fox Jumps Dog"/>
          <p:cNvPicPr>
            <a:picLocks noChangeAspect="1" noChangeArrowheads="1"/>
          </p:cNvPicPr>
          <p:nvPr/>
        </p:nvPicPr>
        <p:blipFill>
          <a:blip r:embed="rId2">
            <a:extLst>
              <a:ext uri="{28A0092B-C50C-407E-A947-70E740481C1C}">
                <a14:useLocalDpi xmlns:a14="http://schemas.microsoft.com/office/drawing/2010/main" val="0"/>
              </a:ext>
            </a:extLst>
          </a:blip>
          <a:srcRect b="31445"/>
          <a:stretch>
            <a:fillRect/>
          </a:stretch>
        </p:blipFill>
        <p:spPr bwMode="auto">
          <a:xfrm>
            <a:off x="5486400" y="1066800"/>
            <a:ext cx="27178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a:latin typeface="Times New Roman" charset="0"/>
                <a:ea typeface="ＭＳ Ｐゴシック" charset="0"/>
                <a:cs typeface="ＭＳ Ｐゴシック" charset="0"/>
              </a:rPr>
              <a:t>ΔTFIDF BoW Feature Set</a:t>
            </a:r>
          </a:p>
        </p:txBody>
      </p:sp>
      <p:sp>
        <p:nvSpPr>
          <p:cNvPr id="49154" name="Rectangle 3"/>
          <p:cNvSpPr>
            <a:spLocks noGrp="1" noChangeArrowheads="1"/>
          </p:cNvSpPr>
          <p:nvPr>
            <p:ph type="body" idx="1"/>
          </p:nvPr>
        </p:nvSpPr>
        <p:spPr/>
        <p:txBody>
          <a:bodyPr/>
          <a:lstStyle/>
          <a:p>
            <a:r>
              <a:rPr lang="en-US">
                <a:latin typeface="Times New Roman" charset="0"/>
                <a:ea typeface="ＭＳ Ｐゴシック" charset="0"/>
                <a:cs typeface="ＭＳ Ｐゴシック" charset="0"/>
              </a:rPr>
              <a:t>Value of feature t in document d is </a:t>
            </a:r>
          </a:p>
          <a:p>
            <a:r>
              <a:rPr lang="en-US">
                <a:latin typeface="Times New Roman" charset="0"/>
                <a:ea typeface="ＭＳ Ｐゴシック" charset="0"/>
                <a:cs typeface="ＭＳ Ｐゴシック" charset="0"/>
              </a:rPr>
              <a:t>Where</a:t>
            </a:r>
          </a:p>
          <a:p>
            <a:pPr lvl="1"/>
            <a:r>
              <a:rPr lang="en-US">
                <a:latin typeface="Times New Roman" charset="0"/>
                <a:ea typeface="ＭＳ Ｐゴシック" charset="0"/>
              </a:rPr>
              <a:t>C</a:t>
            </a:r>
            <a:r>
              <a:rPr lang="en-US" baseline="-25000">
                <a:latin typeface="Times New Roman" charset="0"/>
                <a:ea typeface="ＭＳ Ｐゴシック" charset="0"/>
              </a:rPr>
              <a:t>t,d</a:t>
            </a:r>
            <a:r>
              <a:rPr lang="en-US">
                <a:latin typeface="Times New Roman" charset="0"/>
                <a:ea typeface="ＭＳ Ｐゴシック" charset="0"/>
              </a:rPr>
              <a:t> = count of term t in document d</a:t>
            </a:r>
          </a:p>
          <a:p>
            <a:pPr lvl="1"/>
            <a:r>
              <a:rPr lang="en-US">
                <a:latin typeface="Times New Roman" charset="0"/>
                <a:ea typeface="ＭＳ Ｐゴシック" charset="0"/>
              </a:rPr>
              <a:t>N</a:t>
            </a:r>
            <a:r>
              <a:rPr lang="en-US" baseline="-25000">
                <a:latin typeface="Times New Roman" charset="0"/>
                <a:ea typeface="ＭＳ Ｐゴシック" charset="0"/>
              </a:rPr>
              <a:t>t </a:t>
            </a:r>
            <a:r>
              <a:rPr lang="en-US">
                <a:latin typeface="Times New Roman" charset="0"/>
                <a:ea typeface="ＭＳ Ｐゴシック" charset="0"/>
              </a:rPr>
              <a:t>= number of negative labeled training docs with term t</a:t>
            </a:r>
          </a:p>
          <a:p>
            <a:pPr lvl="1"/>
            <a:r>
              <a:rPr lang="en-US">
                <a:latin typeface="Times New Roman" charset="0"/>
                <a:ea typeface="ＭＳ Ｐゴシック" charset="0"/>
              </a:rPr>
              <a:t>P</a:t>
            </a:r>
            <a:r>
              <a:rPr lang="en-US" baseline="-25000">
                <a:latin typeface="Times New Roman" charset="0"/>
                <a:ea typeface="ＭＳ Ｐゴシック" charset="0"/>
              </a:rPr>
              <a:t>t</a:t>
            </a:r>
            <a:r>
              <a:rPr lang="en-US">
                <a:latin typeface="Times New Roman" charset="0"/>
                <a:ea typeface="ＭＳ Ｐゴシック" charset="0"/>
              </a:rPr>
              <a:t> = number of positive labeled training docs with term t</a:t>
            </a:r>
          </a:p>
          <a:p>
            <a:r>
              <a:rPr lang="en-US">
                <a:latin typeface="Times New Roman" charset="0"/>
                <a:ea typeface="ＭＳ Ｐゴシック" charset="0"/>
                <a:cs typeface="ＭＳ Ｐゴシック" charset="0"/>
              </a:rPr>
              <a:t>Normalize to avoid bias towards longer documents</a:t>
            </a:r>
          </a:p>
          <a:p>
            <a:r>
              <a:rPr lang="en-US">
                <a:latin typeface="Times New Roman" charset="0"/>
                <a:ea typeface="ＭＳ Ｐゴシック" charset="0"/>
                <a:cs typeface="ＭＳ Ｐゴシック" charset="0"/>
              </a:rPr>
              <a:t>Gives greater weight to rare (significant) words</a:t>
            </a:r>
          </a:p>
          <a:p>
            <a:r>
              <a:rPr lang="en-US">
                <a:latin typeface="Times New Roman" charset="0"/>
                <a:ea typeface="ＭＳ Ｐゴシック" charset="0"/>
                <a:cs typeface="ＭＳ Ｐゴシック" charset="0"/>
              </a:rPr>
              <a:t>Downplays very common words</a:t>
            </a:r>
          </a:p>
          <a:p>
            <a:r>
              <a:rPr lang="en-US">
                <a:latin typeface="Times New Roman" charset="0"/>
                <a:ea typeface="ＭＳ Ｐゴシック" charset="0"/>
                <a:cs typeface="ＭＳ Ｐゴシック" charset="0"/>
              </a:rPr>
              <a:t>Similar to Unigram + Bigram BoW in other aspects</a:t>
            </a:r>
          </a:p>
        </p:txBody>
      </p:sp>
      <p:graphicFrame>
        <p:nvGraphicFramePr>
          <p:cNvPr id="49155" name="Object 2"/>
          <p:cNvGraphicFramePr>
            <a:graphicFrameLocks noChangeAspect="1"/>
          </p:cNvGraphicFramePr>
          <p:nvPr/>
        </p:nvGraphicFramePr>
        <p:xfrm>
          <a:off x="6019800" y="1676400"/>
          <a:ext cx="2767013" cy="1346200"/>
        </p:xfrm>
        <a:graphic>
          <a:graphicData uri="http://schemas.openxmlformats.org/presentationml/2006/ole">
            <mc:AlternateContent xmlns:mc="http://schemas.openxmlformats.org/markup-compatibility/2006">
              <mc:Choice xmlns:v="urn:schemas-microsoft-com:vml" Requires="v">
                <p:oleObj spid="_x0000_s49159" name="Equation" r:id="rId3" imgW="939800" imgH="457200" progId="Equation.3">
                  <p:embed/>
                </p:oleObj>
              </mc:Choice>
              <mc:Fallback>
                <p:oleObj name="Equation" r:id="rId3" imgW="9398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1676400"/>
                        <a:ext cx="2767013" cy="134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8991600" cy="1143000"/>
          </a:xfrm>
        </p:spPr>
        <p:txBody>
          <a:bodyPr/>
          <a:lstStyle/>
          <a:p>
            <a:r>
              <a:rPr lang="en-US">
                <a:latin typeface="Times New Roman" charset="0"/>
                <a:ea typeface="ＭＳ Ｐゴシック" charset="0"/>
                <a:cs typeface="ＭＳ Ｐゴシック" charset="0"/>
              </a:rPr>
              <a:t>Example: ΔTFIDF vs TFIDF vs TF</a:t>
            </a:r>
          </a:p>
        </p:txBody>
      </p:sp>
      <p:sp>
        <p:nvSpPr>
          <p:cNvPr id="4" name="Content Placeholder 3"/>
          <p:cNvSpPr>
            <a:spLocks noGrp="1"/>
          </p:cNvSpPr>
          <p:nvPr>
            <p:ph idx="1"/>
          </p:nvPr>
        </p:nvSpPr>
        <p:spPr>
          <a:xfrm>
            <a:off x="4343400" y="1143000"/>
            <a:ext cx="4572000" cy="4953000"/>
          </a:xfrm>
          <a:solidFill>
            <a:schemeClr val="bg1">
              <a:lumMod val="85000"/>
            </a:schemeClr>
          </a:solidFill>
        </p:spPr>
        <p:txBody>
          <a:bodyPr/>
          <a:lstStyle/>
          <a:p>
            <a:pPr>
              <a:buFontTx/>
              <a:buNone/>
              <a:tabLst>
                <a:tab pos="1943100" algn="l"/>
                <a:tab pos="3367088" algn="l"/>
              </a:tabLst>
              <a:defRPr/>
            </a:pPr>
            <a:r>
              <a:rPr lang="en-US" sz="3200" b="1">
                <a:latin typeface="Times New Roman" charset="0"/>
                <a:ea typeface="ＭＳ Ｐゴシック" charset="0"/>
                <a:cs typeface="ＭＳ Ｐゴシック" charset="0"/>
              </a:rPr>
              <a:t>Δtfidf	tfidf	tf</a:t>
            </a:r>
          </a:p>
          <a:p>
            <a:pPr>
              <a:buFontTx/>
              <a:buNone/>
              <a:tabLst>
                <a:tab pos="1943100" algn="l"/>
                <a:tab pos="3367088" algn="l"/>
              </a:tabLst>
              <a:defRPr/>
            </a:pPr>
            <a:r>
              <a:rPr lang="en-US" sz="1600">
                <a:latin typeface="Times New Roman" charset="0"/>
                <a:ea typeface="ＭＳ Ｐゴシック" charset="0"/>
                <a:cs typeface="ＭＳ Ｐゴシック" charset="0"/>
              </a:rPr>
              <a:t>, city	angels	,</a:t>
            </a:r>
          </a:p>
          <a:p>
            <a:pPr>
              <a:buFontTx/>
              <a:buNone/>
              <a:tabLst>
                <a:tab pos="1943100" algn="l"/>
                <a:tab pos="3367088" algn="l"/>
              </a:tabLst>
              <a:defRPr/>
            </a:pPr>
            <a:r>
              <a:rPr lang="en-US" sz="1600">
                <a:latin typeface="Times New Roman" charset="0"/>
                <a:ea typeface="ＭＳ Ｐゴシック" charset="0"/>
                <a:cs typeface="ＭＳ Ｐゴシック" charset="0"/>
              </a:rPr>
              <a:t>cage is	angels is	the</a:t>
            </a:r>
          </a:p>
          <a:p>
            <a:pPr>
              <a:buFontTx/>
              <a:buNone/>
              <a:tabLst>
                <a:tab pos="1943100" algn="l"/>
                <a:tab pos="3367088" algn="l"/>
              </a:tabLst>
              <a:defRPr/>
            </a:pPr>
            <a:r>
              <a:rPr lang="en-US" sz="1600">
                <a:latin typeface="Times New Roman" charset="0"/>
                <a:ea typeface="ＭＳ Ｐゴシック" charset="0"/>
                <a:cs typeface="ＭＳ Ｐゴシック" charset="0"/>
              </a:rPr>
              <a:t>mediocrity	, city	.</a:t>
            </a:r>
          </a:p>
          <a:p>
            <a:pPr>
              <a:buFontTx/>
              <a:buNone/>
              <a:tabLst>
                <a:tab pos="1943100" algn="l"/>
                <a:tab pos="3367088" algn="l"/>
              </a:tabLst>
              <a:defRPr/>
            </a:pPr>
            <a:r>
              <a:rPr lang="en-US" sz="1600">
                <a:latin typeface="Times New Roman" charset="0"/>
                <a:ea typeface="ＭＳ Ｐゴシック" charset="0"/>
                <a:cs typeface="ＭＳ Ｐゴシック" charset="0"/>
              </a:rPr>
              <a:t>criticized	of angels	to</a:t>
            </a:r>
          </a:p>
          <a:p>
            <a:pPr>
              <a:buFontTx/>
              <a:buNone/>
              <a:tabLst>
                <a:tab pos="1943100" algn="l"/>
                <a:tab pos="3367088" algn="l"/>
              </a:tabLst>
              <a:defRPr/>
            </a:pPr>
            <a:r>
              <a:rPr lang="en-US" sz="1600">
                <a:latin typeface="Times New Roman" charset="0"/>
                <a:ea typeface="ＭＳ Ｐゴシック" charset="0"/>
                <a:cs typeface="ＭＳ Ｐゴシック" charset="0"/>
              </a:rPr>
              <a:t>exhilarating	maggie ,	of</a:t>
            </a:r>
          </a:p>
          <a:p>
            <a:pPr>
              <a:buFontTx/>
              <a:buNone/>
              <a:tabLst>
                <a:tab pos="1943100" algn="l"/>
                <a:tab pos="3367088" algn="l"/>
              </a:tabLst>
              <a:defRPr/>
            </a:pPr>
            <a:r>
              <a:rPr lang="en-US" sz="1600">
                <a:latin typeface="Times New Roman" charset="0"/>
                <a:ea typeface="ＭＳ Ｐゴシック" charset="0"/>
                <a:cs typeface="ＭＳ Ｐゴシック" charset="0"/>
              </a:rPr>
              <a:t>well worth	city of	a</a:t>
            </a:r>
          </a:p>
          <a:p>
            <a:pPr>
              <a:buFontTx/>
              <a:buNone/>
              <a:tabLst>
                <a:tab pos="1943100" algn="l"/>
                <a:tab pos="3367088" algn="l"/>
              </a:tabLst>
              <a:defRPr/>
            </a:pPr>
            <a:r>
              <a:rPr lang="en-US" sz="1600">
                <a:latin typeface="Times New Roman" charset="0"/>
                <a:ea typeface="ＭＳ Ｐゴシック" charset="0"/>
                <a:cs typeface="ＭＳ Ｐゴシック" charset="0"/>
              </a:rPr>
              <a:t>out well	maggie	and</a:t>
            </a:r>
          </a:p>
          <a:p>
            <a:pPr>
              <a:buFontTx/>
              <a:buNone/>
              <a:tabLst>
                <a:tab pos="1943100" algn="l"/>
                <a:tab pos="3367088" algn="l"/>
              </a:tabLst>
              <a:defRPr/>
            </a:pPr>
            <a:r>
              <a:rPr lang="en-US" sz="1600">
                <a:latin typeface="Times New Roman" charset="0"/>
                <a:ea typeface="ＭＳ Ｐゴシック" charset="0"/>
                <a:cs typeface="ＭＳ Ｐゴシック" charset="0"/>
              </a:rPr>
              <a:t>should know	angel who	is</a:t>
            </a:r>
          </a:p>
          <a:p>
            <a:pPr>
              <a:buFontTx/>
              <a:buNone/>
              <a:tabLst>
                <a:tab pos="1943100" algn="l"/>
                <a:tab pos="3367088" algn="l"/>
              </a:tabLst>
              <a:defRPr/>
            </a:pPr>
            <a:r>
              <a:rPr lang="en-US" sz="1600">
                <a:latin typeface="Times New Roman" charset="0"/>
                <a:ea typeface="ＭＳ Ｐゴシック" charset="0"/>
                <a:cs typeface="ＭＳ Ｐゴシック" charset="0"/>
              </a:rPr>
              <a:t>really enjoyed	movie goers	that</a:t>
            </a:r>
          </a:p>
          <a:p>
            <a:pPr>
              <a:buFontTx/>
              <a:buNone/>
              <a:tabLst>
                <a:tab pos="1943100" algn="l"/>
                <a:tab pos="3367088" algn="l"/>
              </a:tabLst>
              <a:defRPr/>
            </a:pPr>
            <a:r>
              <a:rPr lang="en-US" sz="1600">
                <a:latin typeface="Times New Roman" charset="0"/>
                <a:ea typeface="ＭＳ Ｐゴシック" charset="0"/>
                <a:cs typeface="ＭＳ Ｐゴシック" charset="0"/>
              </a:rPr>
              <a:t>maggie ,	cage is	it</a:t>
            </a:r>
          </a:p>
          <a:p>
            <a:pPr>
              <a:buFontTx/>
              <a:buNone/>
              <a:tabLst>
                <a:tab pos="1943100" algn="l"/>
                <a:tab pos="3367088" algn="l"/>
              </a:tabLst>
              <a:defRPr/>
            </a:pPr>
            <a:r>
              <a:rPr lang="en-US" sz="1600">
                <a:latin typeface="Times New Roman" charset="0"/>
                <a:ea typeface="ＭＳ Ｐゴシック" charset="0"/>
                <a:cs typeface="ＭＳ Ｐゴシック" charset="0"/>
              </a:rPr>
              <a:t>it's nice	seth ,	who</a:t>
            </a:r>
          </a:p>
          <a:p>
            <a:pPr>
              <a:buFontTx/>
              <a:buNone/>
              <a:tabLst>
                <a:tab pos="1943100" algn="l"/>
                <a:tab pos="3367088" algn="l"/>
              </a:tabLst>
              <a:defRPr/>
            </a:pPr>
            <a:r>
              <a:rPr lang="en-US" sz="1600">
                <a:latin typeface="Times New Roman" charset="0"/>
                <a:ea typeface="ＭＳ Ｐゴシック" charset="0"/>
                <a:cs typeface="ＭＳ Ｐゴシック" charset="0"/>
              </a:rPr>
              <a:t>is beautifully	goers	in</a:t>
            </a:r>
          </a:p>
          <a:p>
            <a:pPr>
              <a:buFontTx/>
              <a:buNone/>
              <a:tabLst>
                <a:tab pos="1943100" algn="l"/>
                <a:tab pos="3367088" algn="l"/>
              </a:tabLst>
              <a:defRPr/>
            </a:pPr>
            <a:r>
              <a:rPr lang="en-US" sz="1600">
                <a:latin typeface="Times New Roman" charset="0"/>
                <a:ea typeface="ＭＳ Ｐゴシック" charset="0"/>
                <a:cs typeface="ＭＳ Ｐゴシック" charset="0"/>
              </a:rPr>
              <a:t>wonderfully	angels ,	more</a:t>
            </a:r>
          </a:p>
          <a:p>
            <a:pPr>
              <a:buFontTx/>
              <a:buNone/>
              <a:tabLst>
                <a:tab pos="1943100" algn="l"/>
                <a:tab pos="3367088" algn="l"/>
              </a:tabLst>
              <a:defRPr/>
            </a:pPr>
            <a:r>
              <a:rPr lang="en-US" sz="1600">
                <a:latin typeface="Times New Roman" charset="0"/>
                <a:ea typeface="ＭＳ Ｐゴシック" charset="0"/>
                <a:cs typeface="ＭＳ Ｐゴシック" charset="0"/>
              </a:rPr>
              <a:t>of angels	us with	you</a:t>
            </a:r>
          </a:p>
          <a:p>
            <a:pPr>
              <a:buFontTx/>
              <a:buNone/>
              <a:tabLst>
                <a:tab pos="1943100" algn="l"/>
                <a:tab pos="3367088" algn="l"/>
              </a:tabLst>
              <a:defRPr/>
            </a:pPr>
            <a:r>
              <a:rPr lang="en-US" sz="1600">
                <a:latin typeface="Times New Roman" charset="0"/>
                <a:ea typeface="ＭＳ Ｐゴシック" charset="0"/>
                <a:cs typeface="ＭＳ Ｐゴシック" charset="0"/>
              </a:rPr>
              <a:t>Underneath the	city	but</a:t>
            </a:r>
          </a:p>
          <a:p>
            <a:pPr>
              <a:buFontTx/>
              <a:buNone/>
              <a:tabLst>
                <a:tab pos="1943100" algn="l"/>
                <a:tab pos="3367088" algn="l"/>
              </a:tabLst>
              <a:defRPr/>
            </a:pPr>
            <a:endParaRPr lang="en-US" sz="1600">
              <a:latin typeface="Times New Roman" charset="0"/>
              <a:ea typeface="ＭＳ Ｐゴシック" charset="0"/>
              <a:cs typeface="ＭＳ Ｐゴシック" charset="0"/>
            </a:endParaRPr>
          </a:p>
          <a:p>
            <a:pPr>
              <a:buFontTx/>
              <a:buNone/>
              <a:tabLst>
                <a:tab pos="1943100" algn="l"/>
                <a:tab pos="3367088" algn="l"/>
              </a:tabLst>
              <a:defRPr/>
            </a:pPr>
            <a:endParaRPr lang="en-US" sz="1600">
              <a:latin typeface="Times New Roman" charset="0"/>
              <a:ea typeface="ＭＳ Ｐゴシック" charset="0"/>
              <a:cs typeface="ＭＳ Ｐゴシック" charset="0"/>
            </a:endParaRPr>
          </a:p>
        </p:txBody>
      </p:sp>
      <p:pic>
        <p:nvPicPr>
          <p:cNvPr id="5017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2522538" cy="34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Box 5"/>
          <p:cNvSpPr txBox="1">
            <a:spLocks noChangeArrowheads="1"/>
          </p:cNvSpPr>
          <p:nvPr/>
        </p:nvSpPr>
        <p:spPr bwMode="auto">
          <a:xfrm>
            <a:off x="685800" y="4724400"/>
            <a:ext cx="2743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15 features with highest values for a review of </a:t>
            </a:r>
            <a:r>
              <a:rPr lang="en-US" i="1"/>
              <a:t>City of Angels</a:t>
            </a:r>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0" y="76200"/>
            <a:ext cx="9144000" cy="838200"/>
          </a:xfrm>
        </p:spPr>
        <p:txBody>
          <a:bodyPr/>
          <a:lstStyle/>
          <a:p>
            <a:r>
              <a:rPr lang="en-US" sz="3600">
                <a:latin typeface="Times New Roman" charset="0"/>
                <a:ea typeface="ＭＳ Ｐゴシック" charset="0"/>
                <a:cs typeface="ＭＳ Ｐゴシック" charset="0"/>
              </a:rPr>
              <a:t>Improvement over TFIDF (Uni- + Bi-grams)</a:t>
            </a:r>
          </a:p>
        </p:txBody>
      </p:sp>
      <p:sp>
        <p:nvSpPr>
          <p:cNvPr id="51202" name="Rectangle 3"/>
          <p:cNvSpPr>
            <a:spLocks noGrp="1" noChangeArrowheads="1"/>
          </p:cNvSpPr>
          <p:nvPr>
            <p:ph type="body" idx="1"/>
          </p:nvPr>
        </p:nvSpPr>
        <p:spPr>
          <a:xfrm>
            <a:off x="685800" y="1143000"/>
            <a:ext cx="7772400" cy="5410200"/>
          </a:xfrm>
        </p:spPr>
        <p:txBody>
          <a:bodyPr/>
          <a:lstStyle/>
          <a:p>
            <a:pPr marL="57150" indent="-220663">
              <a:lnSpc>
                <a:spcPct val="90000"/>
              </a:lnSpc>
            </a:pPr>
            <a:r>
              <a:rPr lang="en-US" sz="2800" b="1">
                <a:latin typeface="Times New Roman" charset="0"/>
                <a:ea typeface="ＭＳ Ｐゴシック" charset="0"/>
                <a:cs typeface="ＭＳ Ｐゴシック" charset="0"/>
              </a:rPr>
              <a:t>Movie Reviews: </a:t>
            </a:r>
            <a:r>
              <a:rPr lang="en-US" sz="2800">
                <a:latin typeface="Times New Roman" charset="0"/>
                <a:ea typeface="ＭＳ Ｐゴシック" charset="0"/>
                <a:cs typeface="ＭＳ Ｐゴシック" charset="0"/>
              </a:rPr>
              <a:t>88.1% Accuracy vs. 84.65% at 95% Confidence Interval</a:t>
            </a:r>
          </a:p>
          <a:p>
            <a:pPr marL="57150" indent="-220663">
              <a:lnSpc>
                <a:spcPct val="90000"/>
              </a:lnSpc>
            </a:pPr>
            <a:r>
              <a:rPr lang="en-US" sz="2800" b="1">
                <a:latin typeface="Times New Roman" charset="0"/>
                <a:ea typeface="ＭＳ Ｐゴシック" charset="0"/>
                <a:cs typeface="ＭＳ Ｐゴシック" charset="0"/>
              </a:rPr>
              <a:t>Subjectivity Detection </a:t>
            </a:r>
            <a:r>
              <a:rPr lang="en-US" sz="2800">
                <a:latin typeface="Times New Roman" charset="0"/>
                <a:ea typeface="ＭＳ Ｐゴシック" charset="0"/>
                <a:cs typeface="ＭＳ Ｐゴシック" charset="0"/>
              </a:rPr>
              <a:t>(Opinionated or not): 91.26% vs. 89.4% at 99.9% Confidence Interval</a:t>
            </a:r>
          </a:p>
          <a:p>
            <a:pPr marL="57150" indent="-220663">
              <a:lnSpc>
                <a:spcPct val="90000"/>
              </a:lnSpc>
            </a:pPr>
            <a:r>
              <a:rPr lang="en-US" sz="2800" b="1">
                <a:latin typeface="Times New Roman" charset="0"/>
                <a:ea typeface="ＭＳ Ｐゴシック" charset="0"/>
                <a:cs typeface="ＭＳ Ｐゴシック" charset="0"/>
              </a:rPr>
              <a:t>Congressional Support for Bill </a:t>
            </a:r>
            <a:r>
              <a:rPr lang="en-US" sz="2800">
                <a:latin typeface="Times New Roman" charset="0"/>
                <a:ea typeface="ＭＳ Ｐゴシック" charset="0"/>
                <a:cs typeface="ＭＳ Ｐゴシック" charset="0"/>
              </a:rPr>
              <a:t>(Voted for/ Against): 72.47% vs. 66.84% at 99.9% Confidence Interval</a:t>
            </a:r>
          </a:p>
          <a:p>
            <a:pPr marL="57150" indent="-220663">
              <a:lnSpc>
                <a:spcPct val="90000"/>
              </a:lnSpc>
            </a:pPr>
            <a:r>
              <a:rPr lang="en-US" sz="2800" b="1">
                <a:latin typeface="Times New Roman" charset="0"/>
                <a:ea typeface="ＭＳ Ｐゴシック" charset="0"/>
                <a:cs typeface="ＭＳ Ｐゴシック" charset="0"/>
              </a:rPr>
              <a:t>Enron Email Spam Detection</a:t>
            </a:r>
            <a:r>
              <a:rPr lang="en-US" sz="2800">
                <a:latin typeface="Times New Roman" charset="0"/>
                <a:ea typeface="ＭＳ Ｐゴシック" charset="0"/>
                <a:cs typeface="ＭＳ Ｐゴシック" charset="0"/>
              </a:rPr>
              <a:t>: (Spam or not): 98.917% vs. 96.6168 at 99.995% Confidence Interval</a:t>
            </a:r>
          </a:p>
          <a:p>
            <a:pPr marL="57150" indent="-220663">
              <a:lnSpc>
                <a:spcPct val="90000"/>
              </a:lnSpc>
            </a:pPr>
            <a:r>
              <a:rPr lang="en-US" sz="2800">
                <a:latin typeface="Times New Roman" charset="0"/>
                <a:ea typeface="ＭＳ Ｐゴシック" charset="0"/>
                <a:cs typeface="ＭＳ Ｐゴシック" charset="0"/>
              </a:rPr>
              <a:t>All tests used 10 fold cross validation</a:t>
            </a:r>
          </a:p>
          <a:p>
            <a:pPr marL="57150" indent="-220663">
              <a:lnSpc>
                <a:spcPct val="90000"/>
              </a:lnSpc>
            </a:pPr>
            <a:r>
              <a:rPr lang="en-US" sz="2800">
                <a:latin typeface="Times New Roman" charset="0"/>
                <a:ea typeface="ＭＳ Ｐゴシック" charset="0"/>
                <a:cs typeface="ＭＳ Ｐゴシック" charset="0"/>
              </a:rPr>
              <a:t>At least as good as mincuts + subjectivity detectors on movie reviews (87.2%)</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19458"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 Linear Classifiers</a:t>
            </a:r>
          </a:p>
        </p:txBody>
      </p:sp>
      <p:sp>
        <p:nvSpPr>
          <p:cNvPr id="19459"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19460"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1"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19462"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3"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19464"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5" name="Text Box 8"/>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19466"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19467"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68"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69"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9470"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9471"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72"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73"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74"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75"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76"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77"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78"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79"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0"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1"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2"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83"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4"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5"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86"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87"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88"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89"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90"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1"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2"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3"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94"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5"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6"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497"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8"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499"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500"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501"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502"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19503"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504"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9505"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19506" name="Text Box 49"/>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19507" name="Text Box 50"/>
          <p:cNvSpPr txBox="1">
            <a:spLocks noChangeArrowheads="1"/>
          </p:cNvSpPr>
          <p:nvPr/>
        </p:nvSpPr>
        <p:spPr bwMode="auto">
          <a:xfrm>
            <a:off x="6400800" y="3352800"/>
            <a:ext cx="22098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21506"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 Linear Classifiers</a:t>
            </a:r>
          </a:p>
        </p:txBody>
      </p:sp>
      <p:sp>
        <p:nvSpPr>
          <p:cNvPr id="21507"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21508"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09"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21510"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1"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1512"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3" name="Text Box 8"/>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21514"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21515"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16"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17"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519"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20"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21"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22"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23"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24"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25"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26"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27"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28"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29"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30"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31"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32"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33"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34"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35"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36"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37"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38"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39"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0"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1"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42"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3"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4"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45"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6"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47"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48"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49"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50"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1551"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52"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1553"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21554" name="Line 49"/>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555"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21556" name="Text Box 51"/>
          <p:cNvSpPr txBox="1">
            <a:spLocks noChangeArrowheads="1"/>
          </p:cNvSpPr>
          <p:nvPr/>
        </p:nvSpPr>
        <p:spPr bwMode="auto">
          <a:xfrm>
            <a:off x="6400800" y="3352800"/>
            <a:ext cx="22098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23554"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 Linear Classifiers</a:t>
            </a:r>
          </a:p>
        </p:txBody>
      </p:sp>
      <p:sp>
        <p:nvSpPr>
          <p:cNvPr id="23555"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23556"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7"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23558"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9"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3560"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1" name="Text Box 8"/>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23562"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23563"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64"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65"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3566"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3567"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68"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69"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70"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71"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72"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73"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74"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75"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76"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77"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78"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79"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0"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1"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82"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83"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4"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85"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86"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7"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8"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89"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90"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91"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92"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93"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94"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95"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96"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97"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598"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3599"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600"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3601"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23602" name="Line 49"/>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3603"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23604" name="Text Box 51"/>
          <p:cNvSpPr txBox="1">
            <a:spLocks noChangeArrowheads="1"/>
          </p:cNvSpPr>
          <p:nvPr/>
        </p:nvSpPr>
        <p:spPr bwMode="auto">
          <a:xfrm>
            <a:off x="6400800" y="3352800"/>
            <a:ext cx="22098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25602"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 Linear Classifiers</a:t>
            </a:r>
          </a:p>
        </p:txBody>
      </p:sp>
      <p:sp>
        <p:nvSpPr>
          <p:cNvPr id="25603"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25604"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5"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25606"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7"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5608"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9" name="Text Box 8"/>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25610"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25611"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12"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13"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5614"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5615"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16"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17"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18"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19"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20"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21"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22"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3"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4"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5"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6"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27"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8"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29"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30"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31"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32"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33"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34"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35"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36"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37"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38"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39"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0"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41"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2"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3"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44"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45"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6"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5647"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8"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5649"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25650"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5651"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25652" name="Text Box 51"/>
          <p:cNvSpPr txBox="1">
            <a:spLocks noChangeArrowheads="1"/>
          </p:cNvSpPr>
          <p:nvPr/>
        </p:nvSpPr>
        <p:spPr bwMode="auto">
          <a:xfrm>
            <a:off x="6400800" y="3352800"/>
            <a:ext cx="2209800"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a:solidFill>
                  <a:srgbClr val="000000"/>
                </a:solidFill>
              </a:rPr>
              <a:t>How would you classify this data?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27650"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 Linear Classifiers</a:t>
            </a:r>
          </a:p>
        </p:txBody>
      </p:sp>
      <p:sp>
        <p:nvSpPr>
          <p:cNvPr id="27651"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27652"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3"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27654"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5"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7656"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7" name="Text Box 8"/>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27658"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27659"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60"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61"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662"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663"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64"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65"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66"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67"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68"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69"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70"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1"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2"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3"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4"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75"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6"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77"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78"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79"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0"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81"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82"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3"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4"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5"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86"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7"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88"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89"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90"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91"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92"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93"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94"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7695"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96"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7697"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27698"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699"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27700" name="Text Box 51"/>
          <p:cNvSpPr txBox="1">
            <a:spLocks noChangeArrowheads="1"/>
          </p:cNvSpPr>
          <p:nvPr/>
        </p:nvSpPr>
        <p:spPr bwMode="auto">
          <a:xfrm>
            <a:off x="6400800" y="3352800"/>
            <a:ext cx="22098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a:solidFill>
                  <a:srgbClr val="000000"/>
                </a:solidFill>
              </a:rPr>
              <a:t>Any of these would be fine..</a:t>
            </a:r>
          </a:p>
          <a:p>
            <a:pPr>
              <a:spcBef>
                <a:spcPts val="1250"/>
              </a:spcBef>
            </a:pPr>
            <a:endParaRPr lang="en-US">
              <a:solidFill>
                <a:srgbClr val="000000"/>
              </a:solidFill>
            </a:endParaRPr>
          </a:p>
          <a:p>
            <a:pPr>
              <a:spcBef>
                <a:spcPts val="1250"/>
              </a:spcBef>
            </a:pPr>
            <a:r>
              <a:rPr lang="en-US">
                <a:solidFill>
                  <a:srgbClr val="000000"/>
                </a:solidFill>
              </a:rPr>
              <a:t>..but which is best?</a:t>
            </a:r>
          </a:p>
        </p:txBody>
      </p:sp>
      <p:sp>
        <p:nvSpPr>
          <p:cNvPr id="27701" name="Line 52"/>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2" name="Line 53"/>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3" name="Line 54"/>
          <p:cNvSpPr>
            <a:spLocks noChangeShapeType="1"/>
          </p:cNvSpPr>
          <p:nvPr/>
        </p:nvSpPr>
        <p:spPr bwMode="auto">
          <a:xfrm flipV="1">
            <a:off x="2057400" y="2436813"/>
            <a:ext cx="4800600" cy="2212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4" name="Line 55"/>
          <p:cNvSpPr>
            <a:spLocks noChangeShapeType="1"/>
          </p:cNvSpPr>
          <p:nvPr/>
        </p:nvSpPr>
        <p:spPr bwMode="auto">
          <a:xfrm flipV="1">
            <a:off x="2438400" y="2208213"/>
            <a:ext cx="3810000" cy="28225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5" name="Line 56"/>
          <p:cNvSpPr>
            <a:spLocks noChangeShapeType="1"/>
          </p:cNvSpPr>
          <p:nvPr/>
        </p:nvSpPr>
        <p:spPr bwMode="auto">
          <a:xfrm flipV="1">
            <a:off x="2362200" y="1903413"/>
            <a:ext cx="3886200" cy="3355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6" name="Line 57"/>
          <p:cNvSpPr>
            <a:spLocks noChangeShapeType="1"/>
          </p:cNvSpPr>
          <p:nvPr/>
        </p:nvSpPr>
        <p:spPr bwMode="auto">
          <a:xfrm flipV="1">
            <a:off x="2590800" y="1751013"/>
            <a:ext cx="3429000" cy="33559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7" name="Line 58"/>
          <p:cNvSpPr>
            <a:spLocks noChangeShapeType="1"/>
          </p:cNvSpPr>
          <p:nvPr/>
        </p:nvSpPr>
        <p:spPr bwMode="auto">
          <a:xfrm flipV="1">
            <a:off x="2819400" y="2132013"/>
            <a:ext cx="2743200" cy="35083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708" name="Line 59"/>
          <p:cNvSpPr>
            <a:spLocks noChangeShapeType="1"/>
          </p:cNvSpPr>
          <p:nvPr/>
        </p:nvSpPr>
        <p:spPr bwMode="auto">
          <a:xfrm flipV="1">
            <a:off x="2362200" y="2208213"/>
            <a:ext cx="4114800" cy="28225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grpSp>
        <p:nvGrpSpPr>
          <p:cNvPr id="29698" name="Group 1"/>
          <p:cNvGrpSpPr>
            <a:grpSpLocks/>
          </p:cNvGrpSpPr>
          <p:nvPr/>
        </p:nvGrpSpPr>
        <p:grpSpPr bwMode="auto">
          <a:xfrm>
            <a:off x="3200400" y="1219200"/>
            <a:ext cx="2006600" cy="4727575"/>
            <a:chOff x="-442" y="-5680"/>
            <a:chExt cx="5906" cy="16497"/>
          </a:xfrm>
        </p:grpSpPr>
        <p:sp>
          <p:nvSpPr>
            <p:cNvPr id="29749" name="Line 2"/>
            <p:cNvSpPr>
              <a:spLocks noChangeShapeType="1"/>
            </p:cNvSpPr>
            <p:nvPr/>
          </p:nvSpPr>
          <p:spPr bwMode="auto">
            <a:xfrm flipV="1">
              <a:off x="-361" y="-5453"/>
              <a:ext cx="5744" cy="16044"/>
            </a:xfrm>
            <a:prstGeom prst="line">
              <a:avLst/>
            </a:prstGeom>
            <a:noFill/>
            <a:ln w="10476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9750" name="Line 3"/>
            <p:cNvSpPr>
              <a:spLocks noChangeShapeType="1"/>
            </p:cNvSpPr>
            <p:nvPr/>
          </p:nvSpPr>
          <p:spPr bwMode="auto">
            <a:xfrm flipV="1">
              <a:off x="-442" y="-5680"/>
              <a:ext cx="5906" cy="1649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sp>
        <p:nvSpPr>
          <p:cNvPr id="29699" name="Rectangle 4"/>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Classifier Margin</a:t>
            </a:r>
          </a:p>
        </p:txBody>
      </p:sp>
      <p:sp>
        <p:nvSpPr>
          <p:cNvPr id="29700" name="Rectangle 5"/>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29701" name="Line 6"/>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2" name="Text Box 7"/>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29703" name="Line 8"/>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4" name="Text Box 9"/>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9705" name="Line 10"/>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706" name="Text Box 11"/>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29707" name="Text Box 12"/>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29708" name="Oval 13"/>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09" name="Oval 14"/>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10" name="Line 15"/>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6"/>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9712" name="Oval 17"/>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13" name="Oval 18"/>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14" name="Oval 19"/>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15" name="Oval 20"/>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16" name="Oval 21"/>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17" name="Oval 22"/>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18" name="Oval 23"/>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19" name="Oval 24"/>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0" name="Oval 25"/>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1" name="Oval 26"/>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2" name="Oval 27"/>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3" name="Oval 28"/>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24" name="Oval 29"/>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5" name="Oval 30"/>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6" name="Oval 31"/>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27" name="Oval 32"/>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28" name="Oval 33"/>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29" name="Oval 34"/>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30" name="Oval 35"/>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31" name="Oval 36"/>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2" name="Oval 37"/>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3" name="Oval 38"/>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4" name="Oval 39"/>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35" name="Oval 40"/>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6" name="Oval 41"/>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7" name="Oval 42"/>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38" name="Oval 43"/>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39" name="Oval 44"/>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40" name="Oval 45"/>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41" name="Oval 46"/>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42" name="Oval 47"/>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43" name="Oval 48"/>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29744" name="Oval 49"/>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45" name="Oval 50"/>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29746" name="Text Box 51"/>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29747" name="Text Box 52"/>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29748" name="Text Box 53"/>
          <p:cNvSpPr txBox="1">
            <a:spLocks noChangeArrowheads="1"/>
          </p:cNvSpPr>
          <p:nvPr/>
        </p:nvSpPr>
        <p:spPr bwMode="auto">
          <a:xfrm>
            <a:off x="6400800" y="2286000"/>
            <a:ext cx="27432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a:solidFill>
                  <a:srgbClr val="000000"/>
                </a:solidFill>
              </a:rPr>
              <a:t>Define the </a:t>
            </a:r>
            <a:r>
              <a:rPr lang="en-US">
                <a:solidFill>
                  <a:srgbClr val="FF0000"/>
                </a:solidFill>
              </a:rPr>
              <a:t>margin</a:t>
            </a:r>
            <a:r>
              <a:rPr lang="en-US">
                <a:solidFill>
                  <a:srgbClr val="000000"/>
                </a:solidFill>
              </a:rPr>
              <a:t> of a linear classifier as the width that the boundary could be increased by before hitting a datapoint.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a:t>Copyright © 2001, 2003, Andrew W. Moore</a:t>
            </a:r>
          </a:p>
        </p:txBody>
      </p:sp>
      <p:sp>
        <p:nvSpPr>
          <p:cNvPr id="31746"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47"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48"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atin typeface="Times New Roman" charset="0"/>
                <a:ea typeface="ＭＳ Ｐゴシック" charset="0"/>
                <a:cs typeface="ＭＳ Ｐゴシック" charset="0"/>
              </a:rPr>
              <a:t>Maximum Margin</a:t>
            </a:r>
          </a:p>
        </p:txBody>
      </p:sp>
      <p:sp>
        <p:nvSpPr>
          <p:cNvPr id="31749"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a:solidFill>
                  <a:srgbClr val="000000"/>
                </a:solidFill>
              </a:rPr>
              <a:t>f </a:t>
            </a:r>
            <a:r>
              <a:rPr lang="en-US" sz="2000">
                <a:solidFill>
                  <a:srgbClr val="000000"/>
                </a:solidFill>
              </a:rPr>
              <a:t>        </a:t>
            </a:r>
          </a:p>
        </p:txBody>
      </p:sp>
      <p:sp>
        <p:nvSpPr>
          <p:cNvPr id="31750"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1"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a:solidFill>
                  <a:srgbClr val="000000"/>
                </a:solidFill>
              </a:rPr>
              <a:t>x</a:t>
            </a:r>
          </a:p>
        </p:txBody>
      </p:sp>
      <p:sp>
        <p:nvSpPr>
          <p:cNvPr id="31752"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3"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1754"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5" name="Text Box 10"/>
          <p:cNvSpPr txBox="1">
            <a:spLocks noChangeArrowheads="1"/>
          </p:cNvSpPr>
          <p:nvPr/>
        </p:nvSpPr>
        <p:spPr bwMode="auto">
          <a:xfrm>
            <a:off x="8305800" y="838200"/>
            <a:ext cx="83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a:solidFill>
                  <a:srgbClr val="000000"/>
                </a:solidFill>
              </a:rPr>
              <a:t>y</a:t>
            </a:r>
            <a:r>
              <a:rPr lang="en-US" sz="3200" baseline="30000">
                <a:solidFill>
                  <a:srgbClr val="000000"/>
                </a:solidFill>
              </a:rPr>
              <a:t>est</a:t>
            </a:r>
          </a:p>
        </p:txBody>
      </p:sp>
      <p:sp>
        <p:nvSpPr>
          <p:cNvPr id="31756"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a:solidFill>
                  <a:srgbClr val="000000"/>
                </a:solidFill>
              </a:rPr>
              <a:t>denotes +1</a:t>
            </a:r>
          </a:p>
          <a:p>
            <a:pPr algn="ctr">
              <a:spcBef>
                <a:spcPts val="1250"/>
              </a:spcBef>
            </a:pPr>
            <a:r>
              <a:rPr lang="en-US" sz="2000">
                <a:solidFill>
                  <a:srgbClr val="000000"/>
                </a:solidFill>
              </a:rPr>
              <a:t>denotes -1</a:t>
            </a:r>
          </a:p>
        </p:txBody>
      </p:sp>
      <p:sp>
        <p:nvSpPr>
          <p:cNvPr id="31757"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58"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59"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60"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761"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62"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63"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64"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65"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66"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67"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68"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69"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0"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1"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2"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73"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4"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5"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76"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77"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78"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79"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80"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1"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2"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3"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84"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5"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6"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87"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8"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89"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90"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91"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92"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a:p>
        </p:txBody>
      </p:sp>
      <p:sp>
        <p:nvSpPr>
          <p:cNvPr id="31793"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94"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31795"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a:solidFill>
                  <a:srgbClr val="000000"/>
                </a:solidFill>
              </a:rPr>
              <a:t>f</a:t>
            </a:r>
            <a:r>
              <a:rPr lang="en-US" sz="2000" i="1">
                <a:solidFill>
                  <a:srgbClr val="000000"/>
                </a:solidFill>
              </a:rPr>
              <a:t>(</a:t>
            </a:r>
            <a:r>
              <a:rPr lang="en-US" sz="2000" b="1" i="1">
                <a:solidFill>
                  <a:srgbClr val="000000"/>
                </a:solidFill>
              </a:rPr>
              <a:t>x</a:t>
            </a:r>
            <a:r>
              <a:rPr lang="en-US" sz="2000" i="1">
                <a:solidFill>
                  <a:srgbClr val="000000"/>
                </a:solidFill>
              </a:rPr>
              <a:t>,</a:t>
            </a:r>
            <a:r>
              <a:rPr lang="en-US" sz="2000" b="1" i="1">
                <a:solidFill>
                  <a:srgbClr val="00CC00"/>
                </a:solidFill>
              </a:rPr>
              <a:t>w</a:t>
            </a:r>
            <a:r>
              <a:rPr lang="en-US" sz="2000" i="1">
                <a:solidFill>
                  <a:srgbClr val="00CC00"/>
                </a:solidFill>
              </a:rPr>
              <a:t>,b</a:t>
            </a:r>
            <a:r>
              <a:rPr lang="en-US" sz="2000" i="1">
                <a:solidFill>
                  <a:srgbClr val="000000"/>
                </a:solidFill>
              </a:rPr>
              <a:t>) = sign(</a:t>
            </a:r>
            <a:r>
              <a:rPr lang="en-US" sz="2000" b="1" i="1">
                <a:solidFill>
                  <a:srgbClr val="00CC00"/>
                </a:solidFill>
              </a:rPr>
              <a:t>w</a:t>
            </a:r>
            <a:r>
              <a:rPr lang="en-US" sz="2000" b="1" i="1">
                <a:solidFill>
                  <a:srgbClr val="000000"/>
                </a:solidFill>
              </a:rPr>
              <a:t>. x</a:t>
            </a:r>
            <a:r>
              <a:rPr lang="en-US" sz="2000" i="1">
                <a:solidFill>
                  <a:srgbClr val="00CC00"/>
                </a:solidFill>
              </a:rPr>
              <a:t> </a:t>
            </a:r>
            <a:r>
              <a:rPr lang="en-US" sz="2000" i="1">
                <a:solidFill>
                  <a:srgbClr val="000000"/>
                </a:solidFill>
              </a:rPr>
              <a:t>- </a:t>
            </a:r>
            <a:r>
              <a:rPr lang="en-US" sz="2000" i="1">
                <a:solidFill>
                  <a:srgbClr val="00CC00"/>
                </a:solidFill>
              </a:rPr>
              <a:t>b</a:t>
            </a:r>
            <a:r>
              <a:rPr lang="en-US" sz="2000" i="1">
                <a:solidFill>
                  <a:srgbClr val="000000"/>
                </a:solidFill>
              </a:rPr>
              <a:t>)</a:t>
            </a:r>
          </a:p>
        </p:txBody>
      </p:sp>
      <p:sp>
        <p:nvSpPr>
          <p:cNvPr id="31796"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a:p>
        </p:txBody>
      </p:sp>
      <p:sp>
        <p:nvSpPr>
          <p:cNvPr id="31797" name="Text Box 52"/>
          <p:cNvSpPr txBox="1">
            <a:spLocks noChangeArrowheads="1"/>
          </p:cNvSpPr>
          <p:nvPr/>
        </p:nvSpPr>
        <p:spPr bwMode="auto">
          <a:xfrm>
            <a:off x="6400800" y="2286000"/>
            <a:ext cx="2743200" cy="361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a:solidFill>
                  <a:srgbClr val="000000"/>
                </a:solidFill>
              </a:rPr>
              <a:t>The </a:t>
            </a:r>
            <a:r>
              <a:rPr lang="en-US">
                <a:solidFill>
                  <a:srgbClr val="FF0000"/>
                </a:solidFill>
              </a:rPr>
              <a:t>maximum margin linear classifier</a:t>
            </a:r>
            <a:r>
              <a:rPr lang="en-US">
                <a:solidFill>
                  <a:srgbClr val="000000"/>
                </a:solidFill>
              </a:rPr>
              <a:t> is the linear classifier with the, um, maximum margin</a:t>
            </a:r>
          </a:p>
          <a:p>
            <a:pPr>
              <a:spcBef>
                <a:spcPts val="1500"/>
              </a:spcBef>
            </a:pPr>
            <a:r>
              <a:rPr lang="en-US">
                <a:solidFill>
                  <a:srgbClr val="000000"/>
                </a:solidFill>
              </a:rPr>
              <a:t>This is the simplest kind of SVM (Called an LSVM)</a:t>
            </a:r>
          </a:p>
        </p:txBody>
      </p:sp>
      <p:sp>
        <p:nvSpPr>
          <p:cNvPr id="31798" name="AutoShape 53"/>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000000"/>
                </a:solidFill>
              </a:rPr>
              <a:t>Linear SVM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Custom 3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7436</TotalTime>
  <Words>2020</Words>
  <Application>Microsoft Macintosh PowerPoint</Application>
  <PresentationFormat>On-screen Show (4:3)</PresentationFormat>
  <Paragraphs>276</Paragraphs>
  <Slides>26</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Blank Presentation</vt:lpstr>
      <vt:lpstr>Equation</vt:lpstr>
      <vt:lpstr>Support Vector Machines</vt:lpstr>
      <vt:lpstr>Support Vector Machines</vt:lpstr>
      <vt:lpstr> Linear Classifiers</vt:lpstr>
      <vt:lpstr> Linear Classifiers</vt:lpstr>
      <vt:lpstr> Linear Classifiers</vt:lpstr>
      <vt:lpstr> Linear Classifiers</vt:lpstr>
      <vt:lpstr> Linear Classifiers</vt:lpstr>
      <vt:lpstr>Classifier Margin</vt:lpstr>
      <vt:lpstr>Maximum Margin</vt:lpstr>
      <vt:lpstr>Maximum Margin</vt:lpstr>
      <vt:lpstr>Why Maximum Margin?</vt:lpstr>
      <vt:lpstr>Specifying a line and margin</vt:lpstr>
      <vt:lpstr>Specifying a line and margin</vt:lpstr>
      <vt:lpstr>Learning the Maximum Margin Classifier</vt:lpstr>
      <vt:lpstr>Learning SVMs</vt:lpstr>
      <vt:lpstr>SVM Performance</vt:lpstr>
      <vt:lpstr>Binary vs. multi classification</vt:lpstr>
      <vt:lpstr>Feature Engineering</vt:lpstr>
      <vt:lpstr>Spam Features</vt:lpstr>
      <vt:lpstr>Example of a Spam Message</vt:lpstr>
      <vt:lpstr>Possible Features</vt:lpstr>
      <vt:lpstr>Evaluating Features</vt:lpstr>
      <vt:lpstr>Feature Engineering for Text Classification</vt:lpstr>
      <vt:lpstr>ΔTFIDF BoW Feature Set</vt:lpstr>
      <vt:lpstr>Example: ΔTFIDF vs TFIDF vs TF</vt:lpstr>
      <vt:lpstr>Improvement over TFIDF (Uni- + Bi-grams)</vt:lpstr>
    </vt:vector>
  </TitlesOfParts>
  <Manager/>
  <Company>UMBC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 II: k-NN / Bayesian</dc:title>
  <dc:subject/>
  <dc:creator>COGITO</dc:creator>
  <cp:keywords/>
  <dc:description/>
  <cp:lastModifiedBy>tim finin</cp:lastModifiedBy>
  <cp:revision>466</cp:revision>
  <cp:lastPrinted>2012-12-05T20:53:30Z</cp:lastPrinted>
  <dcterms:created xsi:type="dcterms:W3CDTF">2009-12-09T21:37:40Z</dcterms:created>
  <dcterms:modified xsi:type="dcterms:W3CDTF">2016-05-02T19:46:30Z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