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33" r:id="rId9"/>
    <p:sldId id="336" r:id="rId10"/>
    <p:sldId id="340" r:id="rId11"/>
    <p:sldId id="337" r:id="rId12"/>
    <p:sldId id="338" r:id="rId13"/>
    <p:sldId id="342" r:id="rId14"/>
    <p:sldId id="345" r:id="rId15"/>
    <p:sldId id="346" r:id="rId16"/>
    <p:sldId id="348" r:id="rId17"/>
    <p:sldId id="347" r:id="rId18"/>
    <p:sldId id="349" r:id="rId19"/>
    <p:sldId id="339" r:id="rId2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195" autoAdjust="0"/>
  </p:normalViewPr>
  <p:slideViewPr>
    <p:cSldViewPr showGuides="1">
      <p:cViewPr>
        <p:scale>
          <a:sx n="75" d="100"/>
          <a:sy n="75" d="100"/>
        </p:scale>
        <p:origin x="-904" y="-80"/>
      </p:cViewPr>
      <p:guideLst>
        <p:guide orient="horz" pos="6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Sharks bear their young alive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vmlight.joachims.org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kit-learn.org/stabl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archive.ics.uci.edu/ml/datasets/Zo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ikato.ac.nz/ml/weka/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3073400"/>
            <a:ext cx="6350000" cy="37846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Machine Learning: Decision </a:t>
            </a:r>
            <a:r>
              <a:rPr lang="en-US" sz="6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Trees in</a:t>
            </a:r>
            <a:br>
              <a:rPr lang="en-US" sz="6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 and WEKA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male}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{no</a:t>
            </a:r>
            <a:r>
              <a:rPr lang="en-US" sz="1800" dirty="0">
                <a:latin typeface="Arial" charset="0"/>
              </a:rPr>
              <a:t>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</a:t>
            </a:r>
            <a:r>
              <a:rPr lang="en-US" sz="1800" dirty="0" smtClean="0">
                <a:latin typeface="Arial" charset="0"/>
              </a:rPr>
              <a:t>{present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...</a:t>
            </a:r>
            <a:endParaRPr lang="en-US" sz="2400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 smtClean="0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1600200"/>
            <a:ext cx="2860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Numeric attribute</a:t>
            </a:r>
            <a:endParaRPr lang="en-US" sz="280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505200"/>
            <a:ext cx="286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Nominal attribute</a:t>
            </a:r>
            <a:endParaRPr lang="en-US" sz="2800" i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2971800" y="1861810"/>
            <a:ext cx="2819400" cy="500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4572000" y="3766810"/>
            <a:ext cx="1219200" cy="119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43600" y="4343400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Calibri"/>
              </a:rPr>
              <a:t>Training data</a:t>
            </a:r>
            <a:endParaRPr lang="en-US" sz="2800" i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1295400" y="4495800"/>
            <a:ext cx="4648200" cy="1092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sz="60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12</a:t>
            </a:fld>
            <a:endParaRPr 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Open the Weka GUI</a:t>
            </a:r>
            <a:endParaRPr lang="en-US" dirty="0"/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Load the restaurant .</a:t>
            </a:r>
            <a:r>
              <a:rPr lang="en-US" dirty="0" err="1" smtClean="0"/>
              <a:t>arff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Select J48 tree classifier</a:t>
            </a:r>
            <a:endParaRPr lang="en-US" dirty="0"/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Click Start to train</a:t>
            </a:r>
            <a:endParaRPr lang="en-US" dirty="0"/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See the training results</a:t>
            </a:r>
            <a:endParaRPr lang="en-US" dirty="0"/>
          </a:p>
        </p:txBody>
      </p:sp>
      <p:pic>
        <p:nvPicPr>
          <p:cNvPr id="4" name="Picture 3" descr="Screen Shot 2016-04-24 at 10.2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371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"/>
            <a:ext cx="7772400" cy="1143000"/>
          </a:xfrm>
        </p:spPr>
        <p:txBody>
          <a:bodyPr/>
          <a:lstStyle/>
          <a:p>
            <a:r>
              <a:rPr lang="en-US" sz="4400" dirty="0" smtClean="0"/>
              <a:t>Compare results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HowCrowded</a:t>
            </a:r>
            <a:r>
              <a:rPr lang="en-US" sz="2000" dirty="0" smtClean="0"/>
              <a:t> </a:t>
            </a:r>
            <a:r>
              <a:rPr lang="en-US" sz="2000" dirty="0"/>
              <a:t>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6" y="2271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791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</a:t>
            </a:r>
            <a:r>
              <a:rPr lang="en-US" b="1" dirty="0" smtClean="0"/>
              <a:t>nodes:11; leaves:7, max depth:4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ID3 </a:t>
            </a:r>
            <a:r>
              <a:rPr lang="en-US" b="1" dirty="0"/>
              <a:t>tree: </a:t>
            </a:r>
            <a:r>
              <a:rPr lang="en-US" b="1" dirty="0" smtClean="0"/>
              <a:t>nodes:12; leaves:8, max depth:4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svm_light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90550" y="1447800"/>
            <a:ext cx="8115300" cy="4953000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Weka: good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for experimenting with different ML algorithms</a:t>
            </a:r>
          </a:p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Other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tools are much more efficient &amp;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scalable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 smtClean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is a popular suite of open-source machine-learning tools in Python</a:t>
            </a:r>
          </a:p>
          <a:p>
            <a:pPr lvl="1"/>
            <a:r>
              <a:rPr lang="en-US" sz="2800" dirty="0" smtClean="0">
                <a:ea typeface="ＭＳ Ｐゴシック" charset="0"/>
                <a:cs typeface="ＭＳ Ｐゴシック" charset="0"/>
              </a:rPr>
              <a:t>Built on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NumPy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SciPy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and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matplotlib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for efficiency</a:t>
            </a:r>
          </a:p>
          <a:p>
            <a:pPr lvl="1"/>
            <a:r>
              <a:rPr lang="en-US" sz="2800" dirty="0" smtClean="0">
                <a:ea typeface="ＭＳ Ｐゴシック" charset="0"/>
                <a:cs typeface="ＭＳ Ｐゴシック" charset="0"/>
              </a:rPr>
              <a:t>Use anaconda or do pip install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scikit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-learn</a:t>
            </a:r>
          </a:p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For SVMs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many use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svm_light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3200" dirty="0" smtClean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590800"/>
            <a:ext cx="1848433" cy="461665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233 data sets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775825" cy="73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1337733" y="0"/>
            <a:ext cx="7772400" cy="1143000"/>
          </a:xfrm>
        </p:spPr>
        <p:txBody>
          <a:bodyPr/>
          <a:lstStyle/>
          <a:p>
            <a:pPr algn="r"/>
            <a:r>
              <a:rPr lang="en-US" sz="4400" dirty="0">
                <a:ea typeface="ＭＳ Ｐゴシック" charset="0"/>
                <a:cs typeface="ＭＳ Ｐゴシック" charset="0"/>
              </a:rPr>
              <a:t>Zoo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"/>
            <a:ext cx="25908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 smtClean="0"/>
              <a:t>animal name: string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hair: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feathers: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eggs: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milk: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airborne: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aquatic: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predator: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toothed: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backbone: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breathes: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venomous: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fins: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legs: {0,2,4,5,6,8}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tail: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domestic: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err="1" smtClean="0"/>
              <a:t>catsize</a:t>
            </a:r>
            <a:r>
              <a:rPr lang="en-US" sz="1800" dirty="0" smtClean="0"/>
              <a:t>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324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latin typeface="Calibri"/>
              </a:rPr>
              <a:t>101 examples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aardvark,1,0,0,1,0,0,1,1,1,1,0,0,4,0,0,1,mammal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 smtClean="0">
                <a:latin typeface="Calibri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aima</a:t>
            </a:r>
            <a:r>
              <a:rPr lang="en-US" dirty="0">
                <a:ea typeface="ＭＳ Ｐゴシック" charset="0"/>
                <a:cs typeface="ＭＳ Ｐゴシック" charset="0"/>
              </a:rPr>
              <a:t>-python&gt; python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dt</a:t>
            </a:r>
            <a:r>
              <a:rPr lang="en-US" dirty="0">
                <a:ea typeface="ＭＳ Ｐゴシック" charset="0"/>
                <a:cs typeface="ＭＳ Ｐゴシック" charset="0"/>
              </a:rPr>
              <a:t> =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dt.train</a:t>
            </a:r>
            <a:r>
              <a:rPr lang="en-US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dirty="0">
                <a:ea typeface="ＭＳ Ｐゴシック" charset="0"/>
                <a:cs typeface="ＭＳ Ｐゴシック" charset="0"/>
              </a:rPr>
              <a:t>(['shark',0,0,1,0,0,1,1,1,1,0,0,1,0,1,0,0]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 #eggs=1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dirty="0">
                <a:ea typeface="ＭＳ Ｐゴシック" charset="0"/>
                <a:cs typeface="ＭＳ Ｐゴシック" charset="0"/>
              </a:rPr>
              <a:t>(['shark',0,0,0,0,0,1,1,1,1,0,0,1,0,1,0,0]) #eggs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=0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dt.dt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334000" y="22860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Add the shark example to the training set and retrain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9530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</a:t>
            </a:r>
            <a:r>
              <a:rPr lang="en-GB" sz="3000" dirty="0" smtClean="0">
                <a:latin typeface="Arial" charset="0"/>
              </a:rPr>
              <a:t>pen</a:t>
            </a:r>
            <a:r>
              <a:rPr lang="en-GB" sz="3000" dirty="0">
                <a:latin typeface="Arial" charset="0"/>
              </a:rPr>
              <a:t>-</a:t>
            </a:r>
            <a:r>
              <a:rPr lang="en-GB" sz="3000" dirty="0" smtClean="0">
                <a:latin typeface="Arial" charset="0"/>
              </a:rPr>
              <a:t>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 smtClean="0">
                <a:latin typeface="Arial" charset="0"/>
                <a:hlinkClick r:id="rId2"/>
              </a:rPr>
              <a:t>http://www.cs.waikato.ac.nz/ml/weka/</a:t>
            </a:r>
            <a:endParaRPr lang="en-GB" sz="3000" dirty="0" smtClean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 smtClean="0">
                <a:latin typeface="Arial" charset="0"/>
              </a:rPr>
              <a:t>Implements many classifiers </a:t>
            </a:r>
            <a:r>
              <a:rPr lang="en-GB" sz="3000" dirty="0">
                <a:latin typeface="Arial" charset="0"/>
              </a:rPr>
              <a:t>&amp;</a:t>
            </a:r>
            <a:r>
              <a:rPr lang="en-GB" sz="3000" dirty="0" smtClean="0">
                <a:latin typeface="Arial" charset="0"/>
              </a:rPr>
              <a:t>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 smtClean="0">
                <a:latin typeface="Arial" charset="0"/>
              </a:rPr>
              <a:t>Uses a common data representation format, making comparisons easy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</a:t>
            </a:r>
            <a:r>
              <a:rPr lang="en-US" sz="3000" dirty="0" smtClean="0">
                <a:latin typeface="Arial" charset="0"/>
              </a:rPr>
              <a:t>tools </a:t>
            </a:r>
            <a:r>
              <a:rPr lang="en-US" sz="3000" dirty="0">
                <a:latin typeface="Arial" charset="0"/>
              </a:rPr>
              <a:t>and evaluation </a:t>
            </a:r>
            <a:r>
              <a:rPr lang="en-US" sz="3000" dirty="0" smtClean="0">
                <a:latin typeface="Arial" charset="0"/>
              </a:rPr>
              <a:t>methods</a:t>
            </a:r>
            <a:endParaRPr lang="en-GB" sz="3000" dirty="0" smtClean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 smtClean="0">
                <a:latin typeface="Arial" charset="0"/>
              </a:rPr>
              <a:t>Three modes of operation: GUI, command </a:t>
            </a:r>
            <a:r>
              <a:rPr lang="en-GB" sz="3000" dirty="0">
                <a:latin typeface="Arial" charset="0"/>
              </a:rPr>
              <a:t>l</a:t>
            </a:r>
            <a:r>
              <a:rPr lang="en-GB" sz="3000" dirty="0" smtClean="0">
                <a:latin typeface="Arial" charset="0"/>
              </a:rPr>
              <a:t>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9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64" y="228600"/>
            <a:ext cx="15531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21776</TotalTime>
  <Words>1302</Words>
  <Application>Microsoft Macintosh PowerPoint</Application>
  <PresentationFormat>On-screen Show (4:3)</PresentationFormat>
  <Paragraphs>162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Machine Learning: Decision Trees in AIMA and WEKA</vt:lpstr>
      <vt:lpstr>http://archive.ics.uci.edu/ml</vt:lpstr>
      <vt:lpstr>PowerPoint Presentation</vt:lpstr>
      <vt:lpstr>Zoo data</vt:lpstr>
      <vt:lpstr>Zoo example</vt:lpstr>
      <vt:lpstr>Zoo example</vt:lpstr>
      <vt:lpstr>Zoo example</vt:lpstr>
      <vt:lpstr>Zoo example</vt:lpstr>
      <vt:lpstr>Weka</vt:lpstr>
      <vt:lpstr>PowerPoint Presentation</vt:lpstr>
      <vt:lpstr>Common .arff data format</vt:lpstr>
      <vt:lpstr>Weka demo</vt:lpstr>
      <vt:lpstr>Open the Weka GUI</vt:lpstr>
      <vt:lpstr>Load the restaurant .arff data</vt:lpstr>
      <vt:lpstr>Select J48 tree classifier</vt:lpstr>
      <vt:lpstr>Click Start to train</vt:lpstr>
      <vt:lpstr>See the training results</vt:lpstr>
      <vt:lpstr>Compare results</vt:lpstr>
      <vt:lpstr>Weka vs. svm_light vs. …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448</cp:revision>
  <cp:lastPrinted>2012-11-28T20:50:13Z</cp:lastPrinted>
  <dcterms:created xsi:type="dcterms:W3CDTF">2009-11-25T19:59:32Z</dcterms:created>
  <dcterms:modified xsi:type="dcterms:W3CDTF">2016-04-25T13:19:33Z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