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38" r:id="rId2"/>
    <p:sldId id="268" r:id="rId3"/>
    <p:sldId id="269" r:id="rId4"/>
    <p:sldId id="336" r:id="rId5"/>
    <p:sldId id="337" r:id="rId6"/>
    <p:sldId id="257" r:id="rId7"/>
    <p:sldId id="270" r:id="rId8"/>
    <p:sldId id="339" r:id="rId9"/>
    <p:sldId id="340" r:id="rId10"/>
    <p:sldId id="341" r:id="rId11"/>
    <p:sldId id="342" r:id="rId12"/>
    <p:sldId id="343" r:id="rId13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hiddenSlides="1" frameSlides="1"/>
  <p:clrMru>
    <a:srgbClr val="00CC00"/>
    <a:srgbClr val="EAEAEA"/>
    <a:srgbClr val="DDDDD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789" autoAdjust="0"/>
  </p:normalViewPr>
  <p:slideViewPr>
    <p:cSldViewPr showGuides="1">
      <p:cViewPr>
        <p:scale>
          <a:sx n="75" d="100"/>
          <a:sy n="75" d="100"/>
        </p:scale>
        <p:origin x="-904" y="-16"/>
      </p:cViewPr>
      <p:guideLst>
        <p:guide orient="horz" pos="2448"/>
        <p:guide pos="211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309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309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fld id="{5E70D722-E3B5-1F42-B7E8-29DF3F30CFF2}" type="slidenum">
              <a:rPr lang="en-US">
                <a:latin typeface="Calibri"/>
              </a:rPr>
              <a:pPr>
                <a:defRPr/>
              </a:pPr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426358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1000" y="539750"/>
            <a:ext cx="3683000" cy="2762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2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5713" y="3482975"/>
            <a:ext cx="7115175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212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2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latin typeface="Calibri"/>
              </a:defRPr>
            </a:lvl1pPr>
          </a:lstStyle>
          <a:p>
            <a:pPr>
              <a:defRPr/>
            </a:pPr>
            <a:fld id="{72409F3C-BD10-194C-83A6-D50065DA4EB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2647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D97CFE7-5624-9F4E-BCCE-AE73971EA30E}" type="slidenum">
              <a:rPr lang="en-US" sz="1200">
                <a:latin typeface="Calibri"/>
              </a:rPr>
              <a:pPr/>
              <a:t>2</a:t>
            </a:fld>
            <a:endParaRPr lang="en-US" sz="1200" dirty="0">
              <a:latin typeface="Calibri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CC6C47B-87AC-9248-B037-50DD5427F438}" type="slidenum">
              <a:rPr lang="en-US" sz="1200">
                <a:latin typeface="Calibri"/>
              </a:rPr>
              <a:pPr/>
              <a:t>3</a:t>
            </a:fld>
            <a:endParaRPr lang="en-US" sz="1200" dirty="0">
              <a:latin typeface="Calibri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4A872A6-651D-8A4D-8C9C-1B0AAEDA1901}" type="slidenum">
              <a:rPr lang="en-US" sz="1200">
                <a:latin typeface="Calibri"/>
              </a:rPr>
              <a:pPr/>
              <a:t>6</a:t>
            </a:fld>
            <a:endParaRPr lang="en-US" sz="1200" dirty="0">
              <a:latin typeface="Calibri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E03EB65-A0BC-3040-869C-3B3120802297}" type="slidenum">
              <a:rPr lang="en-US" sz="1200">
                <a:latin typeface="Calibri"/>
              </a:rPr>
              <a:pPr/>
              <a:t>7</a:t>
            </a:fld>
            <a:endParaRPr lang="en-US" sz="1200" dirty="0">
              <a:latin typeface="Calibri"/>
            </a:endParaRPr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9B22F-BA61-410C-AAFE-E1A0C9401D3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9B22F-BA61-410C-AAFE-E1A0C9401D3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9B22F-BA61-410C-AAFE-E1A0C9401D3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69BE6-8F04-CF40-98FB-1B55849FE1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76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EE8876-D1B7-C641-B7BC-22EBE409B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82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9FE12-6510-4944-860A-62A00B3B78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947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3E370-67E7-764E-A1A5-30DD97FF48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806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EAC0F-05CE-9345-BFAB-3F50431D30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029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F4A6C-14B4-3F4D-B13D-2F8990D38A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16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4F2799-AE10-3143-83D9-D7C533B32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267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095A6-2EF4-5544-8C04-4B5DA920C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56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7373F-530A-CC43-B958-C91AD1BFEE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659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FD0A9-6F5C-F640-8DF4-C20D79EFE0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724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51CDC4-812C-944F-ADD7-AA203DE198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510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Calibri"/>
              </a:defRPr>
            </a:lvl1pPr>
          </a:lstStyle>
          <a:p>
            <a:pPr>
              <a:defRPr/>
            </a:pPr>
            <a:fld id="{80953BB7-A803-CE46-8563-E051625F455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Herbert_A._Simon" TargetMode="External"/><Relationship Id="rId4" Type="http://schemas.openxmlformats.org/officeDocument/2006/relationships/hyperlink" Target="http://www.mli.gmu.edu/michalski/" TargetMode="External"/><Relationship Id="rId5" Type="http://schemas.openxmlformats.org/officeDocument/2006/relationships/hyperlink" Target="http://en.wikipedia.org/wiki/Marvin_Minsky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hyperlink" Target="http://bit.ly/U2ZAC8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waikato.ac.nz/ml/weka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772400" cy="1470025"/>
          </a:xfrm>
        </p:spPr>
        <p:txBody>
          <a:bodyPr/>
          <a:lstStyle/>
          <a:p>
            <a:r>
              <a:rPr lang="en-US" b="1" dirty="0" smtClean="0"/>
              <a:t>Machine Learning overview</a:t>
            </a:r>
            <a:br>
              <a:rPr lang="en-US" b="1" dirty="0" smtClean="0"/>
            </a:br>
            <a:r>
              <a:rPr lang="en-US" sz="3600" b="0" dirty="0">
                <a:ea typeface="ＭＳ Ｐゴシック" charset="0"/>
                <a:cs typeface="ＭＳ Ｐゴシック" charset="0"/>
              </a:rPr>
              <a:t>Chapter 18, </a:t>
            </a:r>
            <a:r>
              <a:rPr lang="en-US" sz="3600" b="0" dirty="0" smtClean="0">
                <a:ea typeface="ＭＳ Ｐゴシック" charset="0"/>
                <a:cs typeface="ＭＳ Ｐゴシック" charset="0"/>
              </a:rPr>
              <a:t>21</a:t>
            </a:r>
            <a:endParaRPr lang="en-US" sz="3600" b="0" dirty="0"/>
          </a:p>
        </p:txBody>
      </p:sp>
      <p:pic>
        <p:nvPicPr>
          <p:cNvPr id="6" name="Picture 5" descr="m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862" y="1981200"/>
            <a:ext cx="8281276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676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Supervised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7772400" cy="5334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G</a:t>
            </a:r>
            <a:r>
              <a:rPr lang="en-US" sz="3200" dirty="0" smtClean="0">
                <a:solidFill>
                  <a:schemeClr val="tx1"/>
                </a:solidFill>
                <a:ea typeface="+mn-ea"/>
                <a:cs typeface="+mn-cs"/>
              </a:rPr>
              <a:t>iven training examples of inputs and corresponding outputs, produce the “correct” outputs for new inputs</a:t>
            </a:r>
            <a:endParaRPr lang="en-US" sz="3200" dirty="0" smtClean="0"/>
          </a:p>
          <a:p>
            <a:r>
              <a:rPr lang="en-US" sz="3200" dirty="0" smtClean="0"/>
              <a:t>Two main scenarios:</a:t>
            </a:r>
          </a:p>
          <a:p>
            <a:pPr lvl="1"/>
            <a:r>
              <a:rPr lang="en-US" sz="2800" b="1" dirty="0" smtClean="0"/>
              <a:t>Classification: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tx1"/>
                </a:solidFill>
                <a:ea typeface="+mn-ea"/>
                <a:cs typeface="+mn-cs"/>
              </a:rPr>
              <a:t>outputs </a:t>
            </a:r>
            <a:r>
              <a:rPr lang="en-US" sz="2800" dirty="0" smtClean="0"/>
              <a:t>typically </a:t>
            </a:r>
            <a:r>
              <a:rPr lang="en-US" sz="2800" dirty="0" smtClean="0">
                <a:solidFill>
                  <a:schemeClr val="tx1"/>
                </a:solidFill>
                <a:ea typeface="+mn-ea"/>
                <a:cs typeface="+mn-cs"/>
              </a:rPr>
              <a:t>labels (</a:t>
            </a:r>
            <a:r>
              <a:rPr lang="en-US" sz="2800" dirty="0" err="1" smtClean="0">
                <a:solidFill>
                  <a:schemeClr val="tx1"/>
                </a:solidFill>
                <a:ea typeface="+mn-ea"/>
                <a:cs typeface="+mn-cs"/>
              </a:rPr>
              <a:t>goodRisk</a:t>
            </a:r>
            <a:r>
              <a:rPr lang="en-US" sz="2800" dirty="0" smtClean="0">
                <a:solidFill>
                  <a:schemeClr val="tx1"/>
                </a:solidFill>
                <a:ea typeface="+mn-ea"/>
                <a:cs typeface="+mn-cs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ea typeface="+mn-ea"/>
                <a:cs typeface="+mn-cs"/>
              </a:rPr>
              <a:t>badRisk</a:t>
            </a:r>
            <a:r>
              <a:rPr lang="en-US" sz="2800" dirty="0" smtClean="0"/>
              <a:t>); </a:t>
            </a:r>
            <a:r>
              <a:rPr lang="en-US" sz="2800" dirty="0" smtClean="0">
                <a:solidFill>
                  <a:schemeClr val="tx1"/>
                </a:solidFill>
                <a:ea typeface="+mn-ea"/>
                <a:cs typeface="+mn-cs"/>
              </a:rPr>
              <a:t> </a:t>
            </a:r>
            <a:r>
              <a:rPr lang="en-US" sz="2800" dirty="0"/>
              <a:t>l</a:t>
            </a:r>
            <a:r>
              <a:rPr lang="en-US" sz="2800" dirty="0" smtClean="0">
                <a:solidFill>
                  <a:schemeClr val="tx1"/>
                </a:solidFill>
                <a:ea typeface="+mn-ea"/>
                <a:cs typeface="+mn-cs"/>
              </a:rPr>
              <a:t>earn a decision boundary that separates </a:t>
            </a:r>
            <a:r>
              <a:rPr lang="en-US" sz="2800" dirty="0" smtClean="0"/>
              <a:t>classes</a:t>
            </a:r>
          </a:p>
          <a:p>
            <a:pPr lvl="1"/>
            <a:r>
              <a:rPr lang="en-US" sz="2800" b="1" dirty="0" smtClean="0"/>
              <a:t>Regression: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tx1"/>
                </a:solidFill>
                <a:ea typeface="+mn-ea"/>
                <a:cs typeface="+mn-cs"/>
              </a:rPr>
              <a:t>also known as “curve fitting” or “function approximation.” Learn a continuous input-output mapping from examples (possibly noisy)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18057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Unsupervised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81200"/>
            <a:ext cx="7772400" cy="4114800"/>
          </a:xfrm>
        </p:spPr>
        <p:txBody>
          <a:bodyPr/>
          <a:lstStyle/>
          <a:p>
            <a:r>
              <a:rPr lang="en-US" sz="3200" dirty="0" smtClean="0"/>
              <a:t>Given only </a:t>
            </a:r>
            <a:r>
              <a:rPr lang="en-US" sz="3200" i="1" dirty="0" smtClean="0"/>
              <a:t>unlabeled</a:t>
            </a:r>
            <a:r>
              <a:rPr lang="en-US" sz="3200" dirty="0" smtClean="0"/>
              <a:t> data as input, learn some sort of structure</a:t>
            </a:r>
          </a:p>
          <a:p>
            <a:r>
              <a:rPr lang="en-US" sz="3200" dirty="0" smtClean="0"/>
              <a:t>E.g., cluster your Facebook friends based on similarity of posts</a:t>
            </a:r>
          </a:p>
          <a:p>
            <a:r>
              <a:rPr lang="en-US" sz="3200" dirty="0" smtClean="0"/>
              <a:t>E.g., find sets of words whose meanings are related</a:t>
            </a:r>
          </a:p>
        </p:txBody>
      </p:sp>
    </p:spTree>
    <p:extLst>
      <p:ext uri="{BB962C8B-B14F-4D97-AF65-F5344CB8AC3E}">
        <p14:creationId xmlns:p14="http://schemas.microsoft.com/office/powerpoint/2010/main" val="1741062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Weka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686800" cy="1194716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smtClean="0"/>
              <a:t>Open source Java software for ML and datamining</a:t>
            </a:r>
          </a:p>
          <a:p>
            <a:pPr marL="0" indent="0">
              <a:buNone/>
            </a:pPr>
            <a:r>
              <a:rPr lang="en-US" sz="3200" dirty="0" smtClean="0"/>
              <a:t>http://</a:t>
            </a:r>
            <a:r>
              <a:rPr lang="en-US" sz="3200" dirty="0" err="1" smtClean="0"/>
              <a:t>cs.waikato.ac.nz</a:t>
            </a:r>
            <a:r>
              <a:rPr lang="en-US" sz="3200" dirty="0" smtClean="0"/>
              <a:t>/ml/weka/</a:t>
            </a:r>
            <a:endParaRPr lang="en-US" sz="3200" dirty="0"/>
          </a:p>
        </p:txBody>
      </p:sp>
      <p:pic>
        <p:nvPicPr>
          <p:cNvPr id="4" name="Picture 3" descr="Screen Shot 2016-04-24 at 11.44.33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7180" y="2242772"/>
            <a:ext cx="7168553" cy="5079749"/>
          </a:xfrm>
          <a:prstGeom prst="rect">
            <a:avLst/>
          </a:prstGeom>
        </p:spPr>
      </p:pic>
      <p:pic>
        <p:nvPicPr>
          <p:cNvPr id="5" name="Picture 4" descr="Screen Shot 2016-04-24 at 11.48.54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2996" y="3590125"/>
            <a:ext cx="3952125" cy="275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323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4800" dirty="0">
                <a:ea typeface="ＭＳ Ｐゴシック" charset="0"/>
                <a:cs typeface="ＭＳ Ｐゴシック" charset="0"/>
              </a:rPr>
              <a:t>What is learning?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077200" cy="4114800"/>
          </a:xfrm>
        </p:spPr>
        <p:txBody>
          <a:bodyPr/>
          <a:lstStyle/>
          <a:p>
            <a:r>
              <a:rPr lang="ja-JP" altLang="en-US" sz="32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Learning denotes changes in a system that ... enable a system to do the same task more efficiently the next time</a:t>
            </a:r>
            <a:r>
              <a:rPr lang="ja-JP" altLang="en-US" sz="3200" dirty="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3200" dirty="0">
                <a:ea typeface="ＭＳ Ｐゴシック" charset="0"/>
                <a:cs typeface="Calibri"/>
              </a:rPr>
              <a:t>– </a:t>
            </a:r>
            <a:r>
              <a:rPr lang="en-US" altLang="ja-JP" sz="3200" dirty="0">
                <a:ea typeface="ＭＳ Ｐゴシック" charset="0"/>
                <a:cs typeface="ＭＳ Ｐゴシック" charset="0"/>
                <a:hlinkClick r:id="rId3"/>
              </a:rPr>
              <a:t>Herbert Simon</a:t>
            </a:r>
            <a:endParaRPr lang="en-US" altLang="ja-JP" sz="3200" dirty="0">
              <a:ea typeface="ＭＳ Ｐゴシック" charset="0"/>
              <a:cs typeface="ＭＳ Ｐゴシック" charset="0"/>
            </a:endParaRPr>
          </a:p>
          <a:p>
            <a:r>
              <a:rPr lang="ja-JP" altLang="en-US" sz="32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Learning is constructing or modifying representations of what is being experienced</a:t>
            </a:r>
            <a:r>
              <a:rPr lang="ja-JP" altLang="en-US" sz="3200" dirty="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 </a:t>
            </a:r>
            <a:br>
              <a:rPr lang="en-US" altLang="ja-JP" sz="3200" dirty="0">
                <a:ea typeface="ＭＳ Ｐゴシック" charset="0"/>
                <a:cs typeface="ＭＳ Ｐゴシック" charset="0"/>
              </a:rPr>
            </a:br>
            <a:r>
              <a:rPr lang="en-US" altLang="ja-JP" sz="3200" dirty="0">
                <a:ea typeface="ＭＳ Ｐゴシック" charset="0"/>
                <a:cs typeface="Calibri"/>
              </a:rPr>
              <a:t>– </a:t>
            </a:r>
            <a:r>
              <a:rPr lang="en-US" altLang="ja-JP" sz="3200" dirty="0">
                <a:ea typeface="ＭＳ Ｐゴシック" charset="0"/>
                <a:cs typeface="ＭＳ Ｐゴシック" charset="0"/>
                <a:hlinkClick r:id="rId4"/>
              </a:rPr>
              <a:t>Ryszard Michalski</a:t>
            </a:r>
            <a:endParaRPr lang="en-US" altLang="ja-JP" sz="3200" dirty="0">
              <a:ea typeface="ＭＳ Ｐゴシック" charset="0"/>
              <a:cs typeface="ＭＳ Ｐゴシック" charset="0"/>
            </a:endParaRPr>
          </a:p>
          <a:p>
            <a:r>
              <a:rPr lang="ja-JP" altLang="en-US" sz="32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Learning is making useful changes in our minds</a:t>
            </a:r>
            <a:r>
              <a:rPr lang="ja-JP" altLang="en-US" sz="3200" dirty="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3200" dirty="0">
                <a:ea typeface="ＭＳ Ｐゴシック" charset="0"/>
                <a:cs typeface="Calibri"/>
              </a:rPr>
              <a:t>– </a:t>
            </a:r>
            <a:r>
              <a:rPr lang="en-US" altLang="ja-JP" sz="3200" dirty="0">
                <a:ea typeface="ＭＳ Ｐゴシック" charset="0"/>
                <a:cs typeface="ＭＳ Ｐゴシック" charset="0"/>
                <a:hlinkClick r:id="rId5"/>
              </a:rPr>
              <a:t>Marvin Minsky</a:t>
            </a: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5400" dirty="0">
                <a:ea typeface="ＭＳ Ｐゴシック" charset="0"/>
                <a:cs typeface="ＭＳ Ｐゴシック" charset="0"/>
              </a:rPr>
              <a:t>Why study learning?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8077200" cy="5029200"/>
          </a:xfrm>
        </p:spPr>
        <p:txBody>
          <a:bodyPr/>
          <a:lstStyle/>
          <a:p>
            <a:pPr>
              <a:defRPr/>
            </a:pPr>
            <a:r>
              <a:rPr lang="en-US" sz="2600" dirty="0">
                <a:ea typeface="ＭＳ Ｐゴシック" charset="0"/>
                <a:cs typeface="ＭＳ Ｐゴシック" charset="0"/>
              </a:rPr>
              <a:t>Understand and improve efficiency of </a:t>
            </a:r>
            <a:r>
              <a:rPr lang="en-US" sz="2600" b="1" dirty="0">
                <a:ea typeface="ＭＳ Ｐゴシック" charset="0"/>
                <a:cs typeface="ＭＳ Ｐゴシック" charset="0"/>
              </a:rPr>
              <a:t>human learning</a:t>
            </a:r>
          </a:p>
          <a:p>
            <a:pPr lvl="1">
              <a:defRPr/>
            </a:pPr>
            <a:r>
              <a:rPr lang="en-US" sz="2400" dirty="0">
                <a:ea typeface="ＭＳ Ｐゴシック" charset="0"/>
              </a:rPr>
              <a:t>Use to improve methods for teaching and tutoring people (e.g., better computer-aided instruction)</a:t>
            </a:r>
          </a:p>
          <a:p>
            <a:pPr>
              <a:defRPr/>
            </a:pPr>
            <a:r>
              <a:rPr lang="en-US" sz="2600" b="1" dirty="0">
                <a:ea typeface="ＭＳ Ｐゴシック" charset="0"/>
                <a:cs typeface="ＭＳ Ｐゴシック" charset="0"/>
              </a:rPr>
              <a:t>Discover</a:t>
            </a:r>
            <a:r>
              <a:rPr lang="en-US" sz="2600" dirty="0">
                <a:ea typeface="ＭＳ Ｐゴシック" charset="0"/>
                <a:cs typeface="ＭＳ Ｐゴシック" charset="0"/>
              </a:rPr>
              <a:t> new things or structure previously unknown</a:t>
            </a:r>
          </a:p>
          <a:p>
            <a:pPr lvl="1">
              <a:defRPr/>
            </a:pPr>
            <a:r>
              <a:rPr lang="en-US" sz="2400" dirty="0">
                <a:ea typeface="ＭＳ Ｐゴシック" charset="0"/>
              </a:rPr>
              <a:t>Examples: data mining, scientific discovery</a:t>
            </a:r>
          </a:p>
          <a:p>
            <a:pPr>
              <a:defRPr/>
            </a:pPr>
            <a:r>
              <a:rPr lang="en-US" sz="2600" dirty="0">
                <a:ea typeface="ＭＳ Ｐゴシック" charset="0"/>
                <a:cs typeface="ＭＳ Ｐゴシック" charset="0"/>
              </a:rPr>
              <a:t>Fill in skeletal or </a:t>
            </a:r>
            <a:r>
              <a:rPr lang="en-US" sz="2600" b="1" dirty="0">
                <a:ea typeface="ＭＳ Ｐゴシック" charset="0"/>
                <a:cs typeface="ＭＳ Ｐゴシック" charset="0"/>
              </a:rPr>
              <a:t>incomplete </a:t>
            </a:r>
            <a:r>
              <a:rPr lang="en-US" sz="2600" b="1" dirty="0" smtClean="0">
                <a:ea typeface="ＭＳ Ｐゴシック" charset="0"/>
                <a:cs typeface="ＭＳ Ｐゴシック" charset="0"/>
              </a:rPr>
              <a:t>specifications in</a:t>
            </a:r>
            <a:r>
              <a:rPr lang="en-US" sz="26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sz="2600" dirty="0">
                <a:ea typeface="ＭＳ Ｐゴシック" charset="0"/>
                <a:cs typeface="ＭＳ Ｐゴシック" charset="0"/>
              </a:rPr>
              <a:t>a domain</a:t>
            </a:r>
          </a:p>
          <a:p>
            <a:pPr marL="457200" lvl="1" indent="-228600">
              <a:defRPr/>
            </a:pPr>
            <a:r>
              <a:rPr lang="en-US" sz="2400" dirty="0">
                <a:ea typeface="ＭＳ Ｐゴシック" charset="0"/>
              </a:rPr>
              <a:t>Large, </a:t>
            </a:r>
            <a:r>
              <a:rPr lang="en-US" sz="2400" dirty="0" smtClean="0">
                <a:ea typeface="ＭＳ Ｐゴシック" charset="0"/>
              </a:rPr>
              <a:t>complex </a:t>
            </a:r>
            <a:r>
              <a:rPr lang="en-US" sz="2400" dirty="0">
                <a:ea typeface="ＭＳ Ｐゴシック" charset="0"/>
              </a:rPr>
              <a:t>systems </a:t>
            </a:r>
            <a:r>
              <a:rPr lang="en-US" sz="2400" dirty="0" smtClean="0">
                <a:ea typeface="ＭＳ Ｐゴシック" charset="0"/>
              </a:rPr>
              <a:t>can’t </a:t>
            </a:r>
            <a:r>
              <a:rPr lang="en-US" sz="2400" dirty="0">
                <a:ea typeface="ＭＳ Ｐゴシック" charset="0"/>
              </a:rPr>
              <a:t>be completely built by hand &amp;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</a:rPr>
              <a:t>require dynamic updating to incorporate new information</a:t>
            </a:r>
          </a:p>
          <a:p>
            <a:pPr marL="457200" lvl="1" indent="-228600">
              <a:defRPr/>
            </a:pPr>
            <a:r>
              <a:rPr lang="en-US" sz="2400" dirty="0">
                <a:ea typeface="ＭＳ Ｐゴシック" charset="0"/>
              </a:rPr>
              <a:t>Learning new characteristics expands the domain or expertise and lessens the </a:t>
            </a:r>
            <a:r>
              <a:rPr lang="ja-JP" altLang="en-US" sz="2400" dirty="0">
                <a:ea typeface="ＭＳ Ｐゴシック" charset="0"/>
              </a:rPr>
              <a:t>“</a:t>
            </a:r>
            <a:r>
              <a:rPr lang="en-US" sz="2400" dirty="0">
                <a:ea typeface="ＭＳ Ｐゴシック" charset="0"/>
              </a:rPr>
              <a:t>brittleness</a:t>
            </a:r>
            <a:r>
              <a:rPr lang="ja-JP" altLang="en-US" sz="2400" dirty="0">
                <a:ea typeface="ＭＳ Ｐゴシック" charset="0"/>
              </a:rPr>
              <a:t>”</a:t>
            </a:r>
            <a:r>
              <a:rPr lang="en-US" sz="2400" dirty="0">
                <a:ea typeface="ＭＳ Ｐゴシック" charset="0"/>
              </a:rPr>
              <a:t> of the system </a:t>
            </a:r>
          </a:p>
          <a:p>
            <a:pPr>
              <a:defRPr/>
            </a:pPr>
            <a:r>
              <a:rPr lang="en-US" sz="2600" dirty="0">
                <a:ea typeface="ＭＳ Ｐゴシック" charset="0"/>
                <a:cs typeface="ＭＳ Ｐゴシック" charset="0"/>
              </a:rPr>
              <a:t>Build agents that can </a:t>
            </a:r>
            <a:r>
              <a:rPr lang="en-US" sz="2600" b="1" dirty="0">
                <a:ea typeface="ＭＳ Ｐゴシック" charset="0"/>
                <a:cs typeface="ＭＳ Ｐゴシック" charset="0"/>
              </a:rPr>
              <a:t>adapt</a:t>
            </a:r>
            <a:r>
              <a:rPr lang="en-US" sz="2600" dirty="0">
                <a:ea typeface="ＭＳ Ｐゴシック" charset="0"/>
                <a:cs typeface="ＭＳ Ｐゴシック" charset="0"/>
              </a:rPr>
              <a:t> to users, other agents, and their environment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AI &amp; Learning Today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001000" cy="525780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Neural network learning was popular in the 60s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In the 70s and 80s it was replaced with a paradigm based on manually encoding and using knowledge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In the 90s, more data and the Web drove interest in new statistical machine learning (ML) techniques and new data mining applications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Today, ML techniques and big data are behind almost all successful intelligent systems</a:t>
            </a:r>
          </a:p>
          <a:p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21507" name="Picture 4" descr="Screen Shot 2012-11-28 at 2.20.0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425" y="4876800"/>
            <a:ext cx="6403975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TextBox 5"/>
          <p:cNvSpPr txBox="1">
            <a:spLocks noChangeArrowheads="1"/>
          </p:cNvSpPr>
          <p:nvPr/>
        </p:nvSpPr>
        <p:spPr bwMode="auto">
          <a:xfrm>
            <a:off x="2174081" y="5334000"/>
            <a:ext cx="23574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dirty="0">
                <a:latin typeface="Calibri"/>
                <a:hlinkClick r:id="rId3"/>
              </a:rPr>
              <a:t>http://bit.ly/U2ZAC8</a:t>
            </a:r>
            <a:endParaRPr lang="en-US" sz="2000" dirty="0">
              <a:latin typeface="Calibr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Machine Leaning Successes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924800" cy="525780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Sentiment analysis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Spam detection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Machine translation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Spoken language understanding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Named entity detection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Self driving cars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Motion recognition (Microsoft X-Box)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Identifying paces in digital images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Recommender systems (Netflix, Amazon)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Credit card fraud detection</a:t>
            </a:r>
          </a:p>
          <a:p>
            <a:endParaRPr lang="en-US" sz="2800" dirty="0">
              <a:ea typeface="ＭＳ Ｐゴシック" charset="0"/>
              <a:cs typeface="ＭＳ Ｐゴシック" charset="0"/>
            </a:endParaRPr>
          </a:p>
          <a:p>
            <a:endParaRPr lang="en-US" sz="2800" dirty="0">
              <a:ea typeface="ＭＳ Ｐゴシック" charset="0"/>
              <a:cs typeface="ＭＳ Ｐゴシック" charset="0"/>
            </a:endParaRPr>
          </a:p>
          <a:p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 general model of learning agents </a:t>
            </a:r>
          </a:p>
        </p:txBody>
      </p:sp>
      <p:pic>
        <p:nvPicPr>
          <p:cNvPr id="23554" name="Picture 5" descr="learning-mod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371600"/>
            <a:ext cx="7315200" cy="513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Major paradigms of machine learning</a:t>
            </a:r>
          </a:p>
        </p:txBody>
      </p:sp>
      <p:sp>
        <p:nvSpPr>
          <p:cNvPr id="25602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534400" cy="5181600"/>
          </a:xfrm>
        </p:spPr>
        <p:txBody>
          <a:bodyPr/>
          <a:lstStyle/>
          <a:p>
            <a:r>
              <a:rPr lang="en-US" sz="2500" b="1" dirty="0">
                <a:ea typeface="ＭＳ Ｐゴシック" charset="0"/>
                <a:cs typeface="ＭＳ Ｐゴシック" charset="0"/>
              </a:rPr>
              <a:t>Rote </a:t>
            </a:r>
            <a:r>
              <a:rPr lang="en-US" sz="2500" b="1" dirty="0" smtClean="0">
                <a:ea typeface="ＭＳ Ｐゴシック" charset="0"/>
                <a:cs typeface="ＭＳ Ｐゴシック" charset="0"/>
              </a:rPr>
              <a:t>learning</a:t>
            </a:r>
            <a:r>
              <a:rPr lang="en-US" sz="2500" dirty="0">
                <a:ea typeface="ＭＳ Ｐゴシック" charset="0"/>
                <a:cs typeface="ＭＳ Ｐゴシック" charset="0"/>
              </a:rPr>
              <a:t>:</a:t>
            </a:r>
            <a:r>
              <a:rPr lang="en-US" sz="2500" dirty="0" smtClean="0">
                <a:ea typeface="ＭＳ Ｐゴシック" charset="0"/>
                <a:cs typeface="ＭＳ Ｐゴシック" charset="0"/>
              </a:rPr>
              <a:t> 1-1 </a:t>
            </a:r>
            <a:r>
              <a:rPr lang="en-US" sz="2500" dirty="0">
                <a:ea typeface="ＭＳ Ｐゴシック" charset="0"/>
                <a:cs typeface="ＭＳ Ｐゴシック" charset="0"/>
              </a:rPr>
              <a:t>mapping from inputs to stored </a:t>
            </a:r>
            <a:r>
              <a:rPr lang="en-US" sz="2500" dirty="0" smtClean="0">
                <a:ea typeface="ＭＳ Ｐゴシック" charset="0"/>
                <a:cs typeface="ＭＳ Ｐゴシック" charset="0"/>
              </a:rPr>
              <a:t>representation, </a:t>
            </a:r>
            <a:r>
              <a:rPr lang="en-US" sz="2500" dirty="0">
                <a:ea typeface="ＭＳ Ｐゴシック" charset="0"/>
                <a:cs typeface="ＭＳ Ｐゴシック" charset="0"/>
              </a:rPr>
              <a:t>l</a:t>
            </a:r>
            <a:r>
              <a:rPr lang="en-US" altLang="ja-JP" sz="2500" dirty="0" smtClean="0">
                <a:ea typeface="ＭＳ Ｐゴシック" charset="0"/>
                <a:cs typeface="ＭＳ Ｐゴシック" charset="0"/>
              </a:rPr>
              <a:t>earning </a:t>
            </a:r>
            <a:r>
              <a:rPr lang="en-US" altLang="ja-JP" sz="2500" dirty="0">
                <a:ea typeface="ＭＳ Ｐゴシック" charset="0"/>
                <a:cs typeface="ＭＳ Ｐゴシック" charset="0"/>
              </a:rPr>
              <a:t>by </a:t>
            </a:r>
            <a:r>
              <a:rPr lang="en-US" altLang="ja-JP" sz="2500" dirty="0" smtClean="0">
                <a:ea typeface="ＭＳ Ｐゴシック" charset="0"/>
                <a:cs typeface="ＭＳ Ｐゴシック" charset="0"/>
              </a:rPr>
              <a:t>memorization</a:t>
            </a:r>
            <a:r>
              <a:rPr lang="en-US" altLang="ja-JP" sz="2500" dirty="0">
                <a:ea typeface="ＭＳ Ｐゴシック" charset="0"/>
                <a:cs typeface="ＭＳ Ｐゴシック" charset="0"/>
              </a:rPr>
              <a:t>,</a:t>
            </a:r>
            <a:r>
              <a:rPr lang="en-US" altLang="ja-JP" sz="25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2500" dirty="0">
                <a:ea typeface="ＭＳ Ｐゴシック" charset="0"/>
                <a:cs typeface="ＭＳ Ｐゴシック" charset="0"/>
              </a:rPr>
              <a:t>a</a:t>
            </a:r>
            <a:r>
              <a:rPr lang="en-US" altLang="ja-JP" sz="2500" dirty="0" smtClean="0">
                <a:ea typeface="ＭＳ Ｐゴシック" charset="0"/>
                <a:cs typeface="ＭＳ Ｐゴシック" charset="0"/>
              </a:rPr>
              <a:t>ssociation</a:t>
            </a:r>
            <a:r>
              <a:rPr lang="en-US" altLang="ja-JP" sz="2500" dirty="0">
                <a:ea typeface="ＭＳ Ｐゴシック" charset="0"/>
                <a:cs typeface="ＭＳ Ｐゴシック" charset="0"/>
              </a:rPr>
              <a:t>-based storage and </a:t>
            </a:r>
            <a:r>
              <a:rPr lang="en-US" altLang="ja-JP" sz="2500" dirty="0" smtClean="0">
                <a:ea typeface="ＭＳ Ｐゴシック" charset="0"/>
                <a:cs typeface="ＭＳ Ｐゴシック" charset="0"/>
              </a:rPr>
              <a:t>retrieval </a:t>
            </a:r>
            <a:endParaRPr lang="en-US" altLang="ja-JP" sz="2500" dirty="0">
              <a:ea typeface="ＭＳ Ｐゴシック" charset="0"/>
              <a:cs typeface="ＭＳ Ｐゴシック" charset="0"/>
            </a:endParaRPr>
          </a:p>
          <a:p>
            <a:r>
              <a:rPr lang="en-US" sz="2500" b="1" dirty="0" smtClean="0">
                <a:ea typeface="ＭＳ Ｐゴシック" charset="0"/>
                <a:cs typeface="ＭＳ Ｐゴシック" charset="0"/>
              </a:rPr>
              <a:t>Induction:</a:t>
            </a:r>
            <a:r>
              <a:rPr lang="en-US" sz="25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sz="2500" dirty="0">
                <a:ea typeface="ＭＳ Ｐゴシック" charset="0"/>
                <a:cs typeface="ＭＳ Ｐゴシック" charset="0"/>
              </a:rPr>
              <a:t>Use specific examples to reach general conclusions </a:t>
            </a:r>
          </a:p>
          <a:p>
            <a:r>
              <a:rPr lang="en-US" sz="2500" b="1" dirty="0" smtClean="0">
                <a:ea typeface="ＭＳ Ｐゴシック" charset="0"/>
                <a:cs typeface="ＭＳ Ｐゴシック" charset="0"/>
              </a:rPr>
              <a:t>Clustering</a:t>
            </a:r>
            <a:r>
              <a:rPr lang="en-US" sz="2500" dirty="0">
                <a:ea typeface="ＭＳ Ｐゴシック" charset="0"/>
                <a:cs typeface="ＭＳ Ｐゴシック" charset="0"/>
              </a:rPr>
              <a:t>:</a:t>
            </a:r>
            <a:r>
              <a:rPr lang="en-US" sz="2500" dirty="0" smtClean="0">
                <a:ea typeface="ＭＳ Ｐゴシック" charset="0"/>
                <a:cs typeface="Calibri"/>
              </a:rPr>
              <a:t> </a:t>
            </a:r>
            <a:r>
              <a:rPr lang="en-US" sz="2500" dirty="0">
                <a:ea typeface="ＭＳ Ｐゴシック" charset="0"/>
                <a:cs typeface="Calibri"/>
              </a:rPr>
              <a:t>Unsupervised </a:t>
            </a:r>
            <a:r>
              <a:rPr lang="en-US" sz="2500" dirty="0" smtClean="0">
                <a:ea typeface="ＭＳ Ｐゴシック" charset="0"/>
                <a:cs typeface="Calibri"/>
              </a:rPr>
              <a:t>discovery </a:t>
            </a:r>
            <a:r>
              <a:rPr lang="en-US" sz="2500" dirty="0">
                <a:ea typeface="ＭＳ Ｐゴシック" charset="0"/>
                <a:cs typeface="Calibri"/>
              </a:rPr>
              <a:t>of natural groups in data</a:t>
            </a:r>
          </a:p>
          <a:p>
            <a:r>
              <a:rPr lang="en-US" sz="2500" b="1" dirty="0" smtClean="0">
                <a:ea typeface="ＭＳ Ｐゴシック" charset="0"/>
                <a:cs typeface="ＭＳ Ｐゴシック" charset="0"/>
              </a:rPr>
              <a:t>Analogy: </a:t>
            </a:r>
            <a:r>
              <a:rPr lang="en-US" sz="2500" dirty="0" smtClean="0">
                <a:ea typeface="ＭＳ Ｐゴシック" charset="0"/>
                <a:cs typeface="ＭＳ Ｐゴシック" charset="0"/>
              </a:rPr>
              <a:t>Find </a:t>
            </a:r>
            <a:r>
              <a:rPr lang="en-US" sz="2500" dirty="0">
                <a:ea typeface="ＭＳ Ｐゴシック" charset="0"/>
                <a:cs typeface="ＭＳ Ｐゴシック" charset="0"/>
              </a:rPr>
              <a:t>correspondence between two different representations </a:t>
            </a:r>
          </a:p>
          <a:p>
            <a:r>
              <a:rPr lang="en-US" sz="2500" b="1" dirty="0" smtClean="0">
                <a:ea typeface="ＭＳ Ｐゴシック" charset="0"/>
                <a:cs typeface="ＭＳ Ｐゴシック" charset="0"/>
              </a:rPr>
              <a:t>Discovery</a:t>
            </a:r>
            <a:r>
              <a:rPr lang="en-US" sz="2500" dirty="0">
                <a:ea typeface="ＭＳ Ｐゴシック" charset="0"/>
                <a:cs typeface="ＭＳ Ｐゴシック" charset="0"/>
              </a:rPr>
              <a:t>:</a:t>
            </a:r>
            <a:r>
              <a:rPr lang="en-US" sz="25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sz="2500" dirty="0">
                <a:ea typeface="ＭＳ Ｐゴシック" charset="0"/>
                <a:cs typeface="ＭＳ Ｐゴシック" charset="0"/>
              </a:rPr>
              <a:t>Unsupervised, specific goal not given </a:t>
            </a:r>
          </a:p>
          <a:p>
            <a:r>
              <a:rPr lang="en-US" sz="2500" b="1" dirty="0">
                <a:ea typeface="ＭＳ Ｐゴシック" charset="0"/>
                <a:cs typeface="ＭＳ Ｐゴシック" charset="0"/>
              </a:rPr>
              <a:t>Genetic </a:t>
            </a:r>
            <a:r>
              <a:rPr lang="en-US" sz="2500" b="1" dirty="0" smtClean="0">
                <a:ea typeface="ＭＳ Ｐゴシック" charset="0"/>
                <a:cs typeface="ＭＳ Ｐゴシック" charset="0"/>
              </a:rPr>
              <a:t>algorithms:</a:t>
            </a:r>
            <a:r>
              <a:rPr lang="en-US" sz="2500" dirty="0" smtClean="0">
                <a:ea typeface="ＭＳ Ｐゴシック" charset="0"/>
                <a:cs typeface="Calibri"/>
              </a:rPr>
              <a:t> </a:t>
            </a:r>
            <a:r>
              <a:rPr lang="en-US" altLang="ja-JP" sz="2500" i="1" dirty="0" smtClean="0">
                <a:ea typeface="ＭＳ Ｐゴシック" charset="0"/>
                <a:cs typeface="Calibri"/>
              </a:rPr>
              <a:t>Evolutionary</a:t>
            </a:r>
            <a:r>
              <a:rPr lang="en-US" altLang="ja-JP" sz="2500" dirty="0" smtClean="0">
                <a:ea typeface="ＭＳ Ｐゴシック" charset="0"/>
                <a:cs typeface="Calibri"/>
              </a:rPr>
              <a:t> </a:t>
            </a:r>
            <a:r>
              <a:rPr lang="en-US" altLang="ja-JP" sz="2500" dirty="0">
                <a:ea typeface="ＭＳ Ｐゴシック" charset="0"/>
                <a:cs typeface="Calibri"/>
              </a:rPr>
              <a:t>search techniques, based on an analogy to </a:t>
            </a:r>
            <a:r>
              <a:rPr lang="en-US" altLang="ja-JP" sz="2500" i="1" dirty="0" smtClean="0">
                <a:ea typeface="ＭＳ Ｐゴシック" charset="0"/>
                <a:cs typeface="Calibri"/>
              </a:rPr>
              <a:t>survival </a:t>
            </a:r>
            <a:r>
              <a:rPr lang="en-US" altLang="ja-JP" sz="2500" i="1" dirty="0">
                <a:ea typeface="ＭＳ Ｐゴシック" charset="0"/>
                <a:cs typeface="Calibri"/>
              </a:rPr>
              <a:t>of the </a:t>
            </a:r>
            <a:r>
              <a:rPr lang="en-US" altLang="ja-JP" sz="2500" i="1" dirty="0" smtClean="0">
                <a:ea typeface="ＭＳ Ｐゴシック" charset="0"/>
                <a:cs typeface="Calibri"/>
              </a:rPr>
              <a:t>fittest</a:t>
            </a:r>
            <a:endParaRPr lang="en-US" altLang="ja-JP" sz="2500" i="1" dirty="0">
              <a:ea typeface="ＭＳ Ｐゴシック" charset="0"/>
              <a:cs typeface="Calibri"/>
            </a:endParaRPr>
          </a:p>
          <a:p>
            <a:r>
              <a:rPr lang="en-US" sz="2500" b="1" dirty="0">
                <a:ea typeface="ＭＳ Ｐゴシック" charset="0"/>
                <a:cs typeface="ＭＳ Ｐゴシック" charset="0"/>
              </a:rPr>
              <a:t>Reinforcement </a:t>
            </a:r>
            <a:r>
              <a:rPr lang="en-US" sz="2500" dirty="0">
                <a:ea typeface="ＭＳ Ｐゴシック" charset="0"/>
                <a:cs typeface="Calibri"/>
              </a:rPr>
              <a:t>–</a:t>
            </a:r>
            <a:r>
              <a:rPr lang="en-US" sz="2500" b="1" dirty="0">
                <a:ea typeface="ＭＳ Ｐゴシック" charset="0"/>
                <a:cs typeface="ＭＳ Ｐゴシック" charset="0"/>
              </a:rPr>
              <a:t> </a:t>
            </a:r>
            <a:r>
              <a:rPr lang="en-US" sz="2500" dirty="0">
                <a:ea typeface="ＭＳ Ｐゴシック" charset="0"/>
                <a:cs typeface="ＭＳ Ｐゴシック" charset="0"/>
              </a:rPr>
              <a:t>Feedback (positive or negative reward) given at the end of a sequence of steps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What we will and won’t cover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153400" cy="4114800"/>
          </a:xfrm>
        </p:spPr>
        <p:txBody>
          <a:bodyPr>
            <a:noAutofit/>
          </a:bodyPr>
          <a:lstStyle/>
          <a:p>
            <a:r>
              <a:rPr lang="en-US" sz="3200" dirty="0" smtClean="0"/>
              <a:t>We’ll look at a few popular machine learning problems and algorithms</a:t>
            </a:r>
          </a:p>
          <a:p>
            <a:pPr lvl="1"/>
            <a:r>
              <a:rPr lang="en-US" sz="2800" dirty="0" smtClean="0"/>
              <a:t>Take CMSC 478/678 Machine Leaning for more</a:t>
            </a:r>
          </a:p>
          <a:p>
            <a:pPr lvl="1"/>
            <a:r>
              <a:rPr lang="en-US" sz="2800" dirty="0" smtClean="0"/>
              <a:t>Use online resources </a:t>
            </a:r>
            <a:r>
              <a:rPr lang="en-US" sz="2800" dirty="0"/>
              <a:t>&amp;</a:t>
            </a:r>
            <a:r>
              <a:rPr lang="en-US" sz="2800" dirty="0" smtClean="0"/>
              <a:t> </a:t>
            </a:r>
            <a:r>
              <a:rPr lang="en-US" sz="2800" dirty="0" smtClean="0"/>
              <a:t>experiment on your own</a:t>
            </a:r>
          </a:p>
          <a:p>
            <a:r>
              <a:rPr lang="en-US" sz="3200" dirty="0" smtClean="0"/>
              <a:t>We’ll focus on when/how to use techniques and only touch on how/why they </a:t>
            </a:r>
            <a:r>
              <a:rPr lang="en-US" sz="3200" dirty="0" smtClean="0"/>
              <a:t>work</a:t>
            </a:r>
          </a:p>
          <a:p>
            <a:r>
              <a:rPr lang="en-US" sz="3200" dirty="0" smtClean="0"/>
              <a:t>We’ll cover basic methodology and evaluation</a:t>
            </a:r>
            <a:endParaRPr lang="en-US" sz="3200" dirty="0" smtClean="0"/>
          </a:p>
          <a:p>
            <a:r>
              <a:rPr lang="en-US" sz="3200" dirty="0" smtClean="0"/>
              <a:t>We’ll use the </a:t>
            </a:r>
            <a:r>
              <a:rPr lang="en-US" sz="3200" dirty="0" smtClean="0">
                <a:hlinkClick r:id="rId2"/>
              </a:rPr>
              <a:t>Weka</a:t>
            </a:r>
            <a:r>
              <a:rPr lang="en-US" sz="3200" dirty="0" smtClean="0"/>
              <a:t> platform for examples and demonstrations</a:t>
            </a:r>
          </a:p>
          <a:p>
            <a:pPr lvl="1"/>
            <a:r>
              <a:rPr lang="en-US" sz="2800" dirty="0" smtClean="0"/>
              <a:t>Great for exploration and learning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1254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Types of learning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412152" cy="5440362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Supervised</a:t>
            </a:r>
            <a:r>
              <a:rPr lang="en-US" sz="2800" dirty="0" smtClean="0"/>
              <a:t>: learn from training examples</a:t>
            </a:r>
          </a:p>
          <a:p>
            <a:pPr lvl="1"/>
            <a:r>
              <a:rPr lang="en-US" sz="2400" dirty="0" smtClean="0"/>
              <a:t>Regression</a:t>
            </a:r>
          </a:p>
          <a:p>
            <a:pPr lvl="1"/>
            <a:r>
              <a:rPr lang="en-US" sz="2400" dirty="0" smtClean="0"/>
              <a:t>Classification: Decision </a:t>
            </a:r>
            <a:r>
              <a:rPr lang="en-US" sz="2400" dirty="0"/>
              <a:t>T</a:t>
            </a:r>
            <a:r>
              <a:rPr lang="en-US" sz="2400" dirty="0" smtClean="0"/>
              <a:t>rees, </a:t>
            </a:r>
            <a:r>
              <a:rPr lang="en-US" sz="2400" dirty="0" smtClean="0"/>
              <a:t>SVM</a:t>
            </a:r>
            <a:endParaRPr lang="en-US" sz="2400" dirty="0" smtClean="0"/>
          </a:p>
          <a:p>
            <a:r>
              <a:rPr lang="en-US" sz="2800" b="1" dirty="0" smtClean="0"/>
              <a:t>Unsupervised</a:t>
            </a:r>
            <a:r>
              <a:rPr lang="en-US" sz="2800" dirty="0" smtClean="0"/>
              <a:t>: learn w/o training examples</a:t>
            </a:r>
          </a:p>
          <a:p>
            <a:pPr lvl="1"/>
            <a:r>
              <a:rPr lang="en-US" sz="2400" dirty="0" smtClean="0"/>
              <a:t>Clustering</a:t>
            </a:r>
          </a:p>
          <a:p>
            <a:pPr lvl="1"/>
            <a:r>
              <a:rPr lang="en-US" sz="2400" dirty="0" smtClean="0"/>
              <a:t>Word semantics</a:t>
            </a:r>
            <a:endParaRPr lang="en-US" sz="2400" dirty="0"/>
          </a:p>
          <a:p>
            <a:r>
              <a:rPr lang="en-US" sz="2800" dirty="0" smtClean="0"/>
              <a:t>Lots more we won’t cover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Hidden </a:t>
            </a:r>
            <a:r>
              <a:rPr lang="en-US" sz="2400" dirty="0" err="1" smtClean="0"/>
              <a:t>Marrkov</a:t>
            </a:r>
            <a:r>
              <a:rPr lang="en-US" sz="2400" dirty="0" smtClean="0"/>
              <a:t> models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Learning to </a:t>
            </a:r>
            <a:r>
              <a:rPr lang="en-US" sz="2400" dirty="0" smtClean="0"/>
              <a:t>rank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Semi-supervised learning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Reinforcement learning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Active learning</a:t>
            </a:r>
          </a:p>
        </p:txBody>
      </p:sp>
    </p:spTree>
    <p:extLst>
      <p:ext uri="{BB962C8B-B14F-4D97-AF65-F5344CB8AC3E}">
        <p14:creationId xmlns:p14="http://schemas.microsoft.com/office/powerpoint/2010/main" val="529739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Custom 3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0000FF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20463</TotalTime>
  <Words>622</Words>
  <Application>Microsoft Macintosh PowerPoint</Application>
  <PresentationFormat>On-screen Show (4:3)</PresentationFormat>
  <Paragraphs>81</Paragraphs>
  <Slides>12</Slides>
  <Notes>7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Blank Presentation</vt:lpstr>
      <vt:lpstr>Machine Learning overview Chapter 18, 21</vt:lpstr>
      <vt:lpstr>What is learning?</vt:lpstr>
      <vt:lpstr>Why study learning?</vt:lpstr>
      <vt:lpstr>AI &amp; Learning Today</vt:lpstr>
      <vt:lpstr>Machine Leaning Successes</vt:lpstr>
      <vt:lpstr>A general model of learning agents </vt:lpstr>
      <vt:lpstr>Major paradigms of machine learning</vt:lpstr>
      <vt:lpstr>What we will and won’t cover</vt:lpstr>
      <vt:lpstr>Types of learning problems</vt:lpstr>
      <vt:lpstr>Supervised learning</vt:lpstr>
      <vt:lpstr>Unsupervised Learning</vt:lpstr>
      <vt:lpstr>Weka</vt:lpstr>
    </vt:vector>
  </TitlesOfParts>
  <Company>UMBC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Learning</dc:title>
  <dc:creator>COGITO</dc:creator>
  <cp:lastModifiedBy>tim finin</cp:lastModifiedBy>
  <cp:revision>421</cp:revision>
  <cp:lastPrinted>2012-11-28T20:50:13Z</cp:lastPrinted>
  <dcterms:created xsi:type="dcterms:W3CDTF">2009-11-25T19:59:32Z</dcterms:created>
  <dcterms:modified xsi:type="dcterms:W3CDTF">2016-04-25T12:30:52Z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