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6" r:id="rId1"/>
  </p:sldMasterIdLst>
  <p:notesMasterIdLst>
    <p:notesMasterId r:id="rId13"/>
  </p:notesMasterIdLst>
  <p:handoutMasterIdLst>
    <p:handoutMasterId r:id="rId14"/>
  </p:handoutMasterIdLst>
  <p:sldIdLst>
    <p:sldId id="476" r:id="rId2"/>
    <p:sldId id="491" r:id="rId3"/>
    <p:sldId id="495" r:id="rId4"/>
    <p:sldId id="492" r:id="rId5"/>
    <p:sldId id="503" r:id="rId6"/>
    <p:sldId id="496" r:id="rId7"/>
    <p:sldId id="497" r:id="rId8"/>
    <p:sldId id="498" r:id="rId9"/>
    <p:sldId id="499" r:id="rId10"/>
    <p:sldId id="500" r:id="rId11"/>
    <p:sldId id="501" r:id="rId12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990000"/>
    <a:srgbClr val="FF0000"/>
    <a:srgbClr val="FFF5CD"/>
    <a:srgbClr val="EBF9F2"/>
    <a:srgbClr val="2F8F5F"/>
    <a:srgbClr val="5F5F5F"/>
    <a:srgbClr val="CC0099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2" d="100"/>
          <a:sy n="82" d="100"/>
        </p:scale>
        <p:origin x="-704" y="-120"/>
      </p:cViewPr>
      <p:guideLst>
        <p:guide orient="horz" pos="225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</a:defRPr>
            </a:lvl1pPr>
          </a:lstStyle>
          <a:p>
            <a:pPr>
              <a:defRPr/>
            </a:pPr>
            <a:fld id="{342AD295-2CA7-B345-A977-D519A46F4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977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</a:defRPr>
            </a:lvl1pPr>
          </a:lstStyle>
          <a:p>
            <a:pPr>
              <a:defRPr/>
            </a:pPr>
            <a:fld id="{980B0EDF-2405-044B-8BEA-96578295F5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8572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/>
        <a:ea typeface="ＭＳ Ｐゴシック" pitchFamily="-109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4B4E9CA-25BB-BC44-B92C-E26923A0C260}" type="slidenum">
              <a:rPr lang="en-US" sz="1200">
                <a:latin typeface="Tahoma" charset="0"/>
              </a:rPr>
              <a:pPr eaLnBrk="1" hangingPunct="1"/>
              <a:t>2</a:t>
            </a:fld>
            <a:endParaRPr lang="en-US" sz="1200">
              <a:latin typeface="Tahoma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E8FCE12-BC5D-574E-909D-1210FFCA2DA1}" type="slidenum">
              <a:rPr lang="en-US" sz="1200">
                <a:latin typeface="Tahoma" charset="0"/>
              </a:rPr>
              <a:pPr eaLnBrk="1" hangingPunct="1"/>
              <a:t>4</a:t>
            </a:fld>
            <a:endParaRPr lang="en-US" sz="1200">
              <a:latin typeface="Tahoma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E8FCE12-BC5D-574E-909D-1210FFCA2DA1}" type="slidenum">
              <a:rPr lang="en-US" sz="1200">
                <a:latin typeface="Tahoma" charset="0"/>
              </a:rPr>
              <a:pPr eaLnBrk="1" hangingPunct="1"/>
              <a:t>5</a:t>
            </a:fld>
            <a:endParaRPr lang="en-US" sz="1200">
              <a:latin typeface="Tahoma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A75-FBE8-E245-8B91-5932EF39B2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116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DC57F6-D882-4B4B-A53A-375191EDE7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291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22041D-ED17-8640-9FE0-A9E09407EE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023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82E73B-9F96-D54F-A0BF-A4394A7150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142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3D8DDB-806D-7348-A3D1-D3970D7263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204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FF133-BF5C-9047-B5E6-603AF0D729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732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E63DF-3DD4-C74E-8CCD-A3CA2656C1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122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D43D2-75FE-6743-8B15-C97C242DE5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621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8D031-B921-9B49-901C-8269AEDD06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918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2AE03-BE1C-C644-8AA6-CD3FDF0CE9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37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088BA3-1CFE-DC4E-8CC3-CBC6C76288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96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58404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>
                <a:latin typeface="Times New Roman" charset="0"/>
              </a:defRPr>
            </a:lvl1pPr>
          </a:lstStyle>
          <a:p>
            <a:pPr>
              <a:defRPr/>
            </a:pPr>
            <a:fld id="{87DDC588-5C43-5A4C-A6D1-5063C42946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9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9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9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9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9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9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9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9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566738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9" charset="-128"/>
        </a:defRPr>
      </a:lvl2pPr>
      <a:lvl3pPr marL="914400" indent="-233363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pitchFamily="-109" charset="-128"/>
        </a:defRPr>
      </a:lvl3pPr>
      <a:lvl4pPr marL="1254125" indent="-225425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pitchFamily="-109" charset="-128"/>
        </a:defRPr>
      </a:lvl4pPr>
      <a:lvl5pPr marL="16017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9" charset="-128"/>
        </a:defRPr>
      </a:lvl5pPr>
      <a:lvl6pPr marL="20589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9" charset="-128"/>
        </a:defRPr>
      </a:lvl6pPr>
      <a:lvl7pPr marL="25161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9" charset="-128"/>
        </a:defRPr>
      </a:lvl7pPr>
      <a:lvl8pPr marL="29733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9" charset="-128"/>
        </a:defRPr>
      </a:lvl8pPr>
      <a:lvl9pPr marL="34305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9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bit.ly/BBpddl" TargetMode="External"/><Relationship Id="rId3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4114800"/>
          </a:xfrm>
        </p:spPr>
        <p:txBody>
          <a:bodyPr/>
          <a:lstStyle/>
          <a:p>
            <a:pPr>
              <a:defRPr/>
            </a:pPr>
            <a:r>
              <a:rPr lang="en-US" sz="720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HW5: </a:t>
            </a:r>
            <a:r>
              <a:rPr lang="en-US" sz="72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Planning</a:t>
            </a:r>
            <a:endParaRPr lang="en-US" sz="7200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15362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733800"/>
            <a:ext cx="6477000" cy="223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Action preconditions</a:t>
            </a: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953000"/>
          </a:xfrm>
        </p:spPr>
        <p:txBody>
          <a:bodyPr/>
          <a:lstStyle/>
          <a:p>
            <a:r>
              <a:rPr lang="en-US" sz="2600" dirty="0">
                <a:latin typeface="Times New Roman" charset="0"/>
                <a:ea typeface="ＭＳ Ｐゴシック" charset="0"/>
                <a:cs typeface="ＭＳ Ｐゴシック" charset="0"/>
              </a:rPr>
              <a:t>To paint an object, it must be on the table and clear</a:t>
            </a:r>
          </a:p>
          <a:p>
            <a:r>
              <a:rPr lang="en-US" sz="2600" dirty="0">
                <a:latin typeface="Times New Roman" charset="0"/>
                <a:ea typeface="ＭＳ Ｐゴシック" charset="0"/>
                <a:cs typeface="ＭＳ Ｐゴシック" charset="0"/>
              </a:rPr>
              <a:t>Painting with a sprayer: just pick it up and spray</a:t>
            </a:r>
          </a:p>
          <a:p>
            <a:r>
              <a:rPr lang="en-US" sz="2600" dirty="0">
                <a:latin typeface="Times New Roman" charset="0"/>
                <a:ea typeface="ＭＳ Ｐゴシック" charset="0"/>
                <a:cs typeface="ＭＳ Ｐゴシック" charset="0"/>
              </a:rPr>
              <a:t>To paint something a color with a brush, it must be loaded with paint of that color.</a:t>
            </a:r>
          </a:p>
          <a:p>
            <a:r>
              <a:rPr lang="en-US" sz="2600" dirty="0">
                <a:latin typeface="Times New Roman" charset="0"/>
                <a:ea typeface="ＭＳ Ｐゴシック" charset="0"/>
                <a:cs typeface="ＭＳ Ｐゴシック" charset="0"/>
              </a:rPr>
              <a:t>To </a:t>
            </a:r>
            <a:r>
              <a:rPr lang="en-US" sz="2600" dirty="0" smtClean="0">
                <a:latin typeface="Times New Roman" charset="0"/>
                <a:ea typeface="ＭＳ Ｐゴシック" charset="0"/>
                <a:cs typeface="ＭＳ Ｐゴシック" charset="0"/>
              </a:rPr>
              <a:t>load </a:t>
            </a:r>
            <a:r>
              <a:rPr lang="en-US" sz="2600" dirty="0">
                <a:latin typeface="Times New Roman" charset="0"/>
                <a:ea typeface="ＭＳ Ｐゴシック" charset="0"/>
                <a:cs typeface="ＭＳ Ｐゴシック" charset="0"/>
              </a:rPr>
              <a:t>paint bush with a color, you must be holding </a:t>
            </a:r>
            <a:r>
              <a:rPr lang="en-US" sz="2600" dirty="0" smtClean="0">
                <a:latin typeface="Times New Roman" charset="0"/>
                <a:ea typeface="ＭＳ Ｐゴシック" charset="0"/>
                <a:cs typeface="ＭＳ Ｐゴシック" charset="0"/>
              </a:rPr>
              <a:t>brush</a:t>
            </a:r>
            <a:r>
              <a:rPr lang="en-US" sz="2600" dirty="0">
                <a:latin typeface="Times New Roman" charset="0"/>
                <a:ea typeface="ＭＳ Ｐゴシック" charset="0"/>
                <a:cs typeface="ＭＳ Ｐゴシック" charset="0"/>
              </a:rPr>
              <a:t>, brush must be clean and there must be a paint can with that color </a:t>
            </a:r>
            <a:r>
              <a:rPr lang="en-US" sz="2600" dirty="0" smtClean="0">
                <a:latin typeface="Times New Roman" charset="0"/>
                <a:ea typeface="ＭＳ Ｐゴシック" charset="0"/>
                <a:cs typeface="ＭＳ Ｐゴシック" charset="0"/>
              </a:rPr>
              <a:t>that</a:t>
            </a:r>
            <a:r>
              <a:rPr lang="en-US" sz="2600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600" dirty="0">
                <a:latin typeface="Times New Roman" charset="0"/>
                <a:ea typeface="ＭＳ Ｐゴシック" charset="0"/>
                <a:cs typeface="ＭＳ Ｐゴシック" charset="0"/>
              </a:rPr>
              <a:t>is clear. When a brush is loaded with a color it is not clean.</a:t>
            </a:r>
          </a:p>
          <a:p>
            <a:r>
              <a:rPr lang="en-US" sz="2600" dirty="0">
                <a:latin typeface="Times New Roman" charset="0"/>
                <a:ea typeface="ＭＳ Ｐゴシック" charset="0"/>
                <a:cs typeface="ＭＳ Ｐゴシック" charset="0"/>
              </a:rPr>
              <a:t>To wash a brush, making it clean, you </a:t>
            </a:r>
            <a:r>
              <a:rPr lang="en-US" sz="2600" dirty="0" smtClean="0">
                <a:latin typeface="Times New Roman" charset="0"/>
                <a:ea typeface="ＭＳ Ｐゴシック" charset="0"/>
                <a:cs typeface="ＭＳ Ｐゴシック" charset="0"/>
              </a:rPr>
              <a:t>must</a:t>
            </a:r>
            <a:r>
              <a:rPr lang="en-US" sz="2600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600" dirty="0">
                <a:latin typeface="Times New Roman" charset="0"/>
                <a:ea typeface="ＭＳ Ｐゴシック" charset="0"/>
                <a:cs typeface="ＭＳ Ｐゴシック" charset="0"/>
              </a:rPr>
              <a:t>have a water bucket that has nothing on it (i.e., is clear) and you have to be holding the brush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Problem p1.ppd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77200" cy="50292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000">
                <a:latin typeface="Times New Roman" charset="0"/>
                <a:ea typeface="ＭＳ Ｐゴシック" charset="0"/>
                <a:cs typeface="ＭＳ Ｐゴシック" charset="0"/>
              </a:rPr>
              <a:t>;; There is only one block, A, which is on the table.  A can with</a:t>
            </a:r>
          </a:p>
          <a:p>
            <a:pPr marL="0" indent="0">
              <a:buFontTx/>
              <a:buNone/>
            </a:pPr>
            <a:r>
              <a:rPr lang="en-US" sz="2000">
                <a:latin typeface="Times New Roman" charset="0"/>
                <a:ea typeface="ＭＳ Ｐゴシック" charset="0"/>
                <a:cs typeface="ＭＳ Ｐゴシック" charset="0"/>
              </a:rPr>
              <a:t>;; red paint is on the table.  There is a clean brush on the</a:t>
            </a:r>
          </a:p>
          <a:p>
            <a:pPr marL="0" indent="0">
              <a:buFontTx/>
              <a:buNone/>
            </a:pPr>
            <a:r>
              <a:rPr lang="en-US" sz="2000">
                <a:latin typeface="Times New Roman" charset="0"/>
                <a:ea typeface="ＭＳ Ｐゴシック" charset="0"/>
                <a:cs typeface="ＭＳ Ｐゴシック" charset="0"/>
              </a:rPr>
              <a:t>;; table.  Our goal is to have A be red and the arm empty.</a:t>
            </a:r>
          </a:p>
          <a:p>
            <a:pPr marL="0" indent="0">
              <a:buFontTx/>
              <a:buNone/>
            </a:pPr>
            <a:endParaRPr lang="en-US" sz="70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r>
              <a:rPr lang="en-US" sz="2000">
                <a:latin typeface="Times New Roman" charset="0"/>
                <a:ea typeface="ＭＳ Ｐゴシック" charset="0"/>
                <a:cs typeface="ＭＳ Ｐゴシック" charset="0"/>
              </a:rPr>
              <a:t>(define (problem 1)</a:t>
            </a:r>
          </a:p>
          <a:p>
            <a:pPr marL="0" indent="0">
              <a:buFontTx/>
              <a:buNone/>
            </a:pPr>
            <a:r>
              <a:rPr lang="en-US" sz="2000">
                <a:latin typeface="Times New Roman" charset="0"/>
                <a:ea typeface="ＭＳ Ｐゴシック" charset="0"/>
                <a:cs typeface="ＭＳ Ｐゴシック" charset="0"/>
              </a:rPr>
              <a:t>  (:domain hw6)</a:t>
            </a:r>
          </a:p>
          <a:p>
            <a:pPr marL="0" indent="0">
              <a:buFontTx/>
              <a:buNone/>
            </a:pPr>
            <a:r>
              <a:rPr lang="en-US" sz="2000">
                <a:latin typeface="Times New Roman" charset="0"/>
                <a:ea typeface="ＭＳ Ｐゴシック" charset="0"/>
                <a:cs typeface="ＭＳ Ｐゴシック" charset="0"/>
              </a:rPr>
              <a:t>  (:objects ....  )</a:t>
            </a:r>
          </a:p>
          <a:p>
            <a:pPr marL="0" indent="0">
              <a:buFontTx/>
              <a:buNone/>
            </a:pPr>
            <a:r>
              <a:rPr lang="en-US" sz="2000">
                <a:latin typeface="Times New Roman" charset="0"/>
                <a:ea typeface="ＭＳ Ｐゴシック" charset="0"/>
                <a:cs typeface="ＭＳ Ｐゴシック" charset="0"/>
              </a:rPr>
              <a:t>  (:init (arm-empty)</a:t>
            </a:r>
          </a:p>
          <a:p>
            <a:pPr marL="0" indent="0">
              <a:buFontTx/>
              <a:buNone/>
            </a:pPr>
            <a:r>
              <a:rPr lang="en-US" sz="2000">
                <a:latin typeface="Times New Roman" charset="0"/>
                <a:ea typeface="ＭＳ Ｐゴシック" charset="0"/>
                <a:cs typeface="ＭＳ Ｐゴシック" charset="0"/>
              </a:rPr>
              <a:t>    ... block A on the table with nothing on it ...</a:t>
            </a:r>
          </a:p>
          <a:p>
            <a:pPr marL="0" indent="0">
              <a:buFontTx/>
              <a:buNone/>
            </a:pPr>
            <a:r>
              <a:rPr lang="en-US" sz="2000">
                <a:latin typeface="Times New Roman" charset="0"/>
                <a:ea typeface="ＭＳ Ｐゴシック" charset="0"/>
                <a:cs typeface="ＭＳ Ｐゴシック" charset="0"/>
              </a:rPr>
              <a:t>    ... a red paint can on the table with nothing on it ...</a:t>
            </a:r>
          </a:p>
          <a:p>
            <a:pPr marL="0" indent="0">
              <a:buFontTx/>
              <a:buNone/>
            </a:pPr>
            <a:r>
              <a:rPr lang="en-US" sz="2000">
                <a:latin typeface="Times New Roman" charset="0"/>
                <a:ea typeface="ＭＳ Ｐゴシック" charset="0"/>
                <a:cs typeface="ＭＳ Ｐゴシック" charset="0"/>
              </a:rPr>
              <a:t>    ... a clean brush is on the table with nothing on it ...</a:t>
            </a:r>
          </a:p>
          <a:p>
            <a:pPr marL="0" indent="0">
              <a:buFontTx/>
              <a:buNone/>
            </a:pPr>
            <a:r>
              <a:rPr lang="en-US" sz="2000">
                <a:latin typeface="Times New Roman" charset="0"/>
                <a:ea typeface="ＭＳ Ｐゴシック" charset="0"/>
                <a:cs typeface="ＭＳ Ｐゴシック" charset="0"/>
              </a:rPr>
              <a:t>	 )</a:t>
            </a:r>
          </a:p>
          <a:p>
            <a:pPr marL="0" indent="0">
              <a:buFontTx/>
              <a:buNone/>
            </a:pPr>
            <a:r>
              <a:rPr lang="en-US" sz="2000">
                <a:latin typeface="Times New Roman" charset="0"/>
                <a:ea typeface="ＭＳ Ｐゴシック" charset="0"/>
                <a:cs typeface="ＭＳ Ｐゴシック" charset="0"/>
              </a:rPr>
              <a:t>  (:goal (and (arm-empty)</a:t>
            </a:r>
          </a:p>
          <a:p>
            <a:pPr marL="0" indent="0">
              <a:buFontTx/>
              <a:buNone/>
            </a:pPr>
            <a:r>
              <a:rPr lang="en-US" sz="2000">
                <a:latin typeface="Times New Roman" charset="0"/>
                <a:ea typeface="ＭＳ Ｐゴシック" charset="0"/>
                <a:cs typeface="ＭＳ Ｐゴシック" charset="0"/>
              </a:rPr>
              <a:t>              ... A is red …     )))</a:t>
            </a:r>
          </a:p>
          <a:p>
            <a:pPr marL="0" indent="0">
              <a:buFontTx/>
              <a:buNone/>
            </a:pPr>
            <a:endParaRPr lang="en-US" sz="200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en-US" sz="200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en-US" sz="200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en-US" sz="200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GB" dirty="0">
                <a:latin typeface="Calibri"/>
                <a:ea typeface="ＭＳ Ｐゴシック" charset="0"/>
                <a:cs typeface="Calibri"/>
              </a:rPr>
              <a:t>PDDL</a:t>
            </a:r>
            <a:endParaRPr lang="en-US" dirty="0"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GB" sz="3200" dirty="0">
                <a:latin typeface="Calibri"/>
                <a:ea typeface="ＭＳ Ｐゴシック" charset="0"/>
                <a:cs typeface="Calibri"/>
              </a:rPr>
              <a:t>Planning Domain Description Language</a:t>
            </a:r>
          </a:p>
          <a:p>
            <a:r>
              <a:rPr lang="en-GB" sz="3200" dirty="0">
                <a:latin typeface="Calibri"/>
                <a:ea typeface="ＭＳ Ｐゴシック" charset="0"/>
                <a:cs typeface="Calibri"/>
              </a:rPr>
              <a:t>Based on STRIPS with various extensions</a:t>
            </a:r>
            <a:endParaRPr lang="en-US" sz="3200" dirty="0">
              <a:latin typeface="Calibri"/>
              <a:ea typeface="ＭＳ Ｐゴシック" charset="0"/>
              <a:cs typeface="Calibri"/>
            </a:endParaRPr>
          </a:p>
          <a:p>
            <a:r>
              <a:rPr lang="en-GB" sz="3200" dirty="0">
                <a:latin typeface="Calibri"/>
                <a:ea typeface="ＭＳ Ｐゴシック" charset="0"/>
                <a:cs typeface="Calibri"/>
              </a:rPr>
              <a:t>Originally defined by Drew McDermott (Yale)  and others</a:t>
            </a:r>
          </a:p>
          <a:p>
            <a:r>
              <a:rPr lang="en-GB" sz="3200" dirty="0">
                <a:latin typeface="Calibri"/>
                <a:ea typeface="ＭＳ Ｐゴシック" charset="0"/>
                <a:cs typeface="Calibri"/>
              </a:rPr>
              <a:t>Used in the biennial International Planning Competition </a:t>
            </a:r>
            <a:r>
              <a:rPr lang="en-US" sz="3200" dirty="0">
                <a:latin typeface="Calibri"/>
                <a:ea typeface="ＭＳ Ｐゴシック" charset="0"/>
                <a:cs typeface="Calibri"/>
              </a:rPr>
              <a:t>(IPC) series</a:t>
            </a:r>
          </a:p>
          <a:p>
            <a:r>
              <a:rPr lang="en-US" sz="3200" dirty="0">
                <a:latin typeface="Calibri"/>
                <a:ea typeface="ＭＳ Ｐゴシック" charset="0"/>
                <a:cs typeface="Calibri"/>
              </a:rPr>
              <a:t>Many planners use it as a standard input</a:t>
            </a:r>
          </a:p>
          <a:p>
            <a:endParaRPr lang="en-US" sz="3200" dirty="0">
              <a:latin typeface="Calibri"/>
              <a:ea typeface="ＭＳ Ｐゴシック" charset="0"/>
              <a:cs typeface="Calibri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PDDL Representation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77200" cy="5486400"/>
          </a:xfrm>
        </p:spPr>
        <p:txBody>
          <a:bodyPr/>
          <a:lstStyle/>
          <a:p>
            <a:r>
              <a:rPr lang="en-GB" sz="3200" dirty="0">
                <a:latin typeface="Calibri"/>
                <a:ea typeface="ＭＳ Ｐゴシック" charset="0"/>
                <a:cs typeface="Calibri"/>
              </a:rPr>
              <a:t>A task specified via two files: </a:t>
            </a:r>
            <a:r>
              <a:rPr lang="en-GB" sz="3200" b="1" dirty="0">
                <a:latin typeface="Calibri"/>
                <a:ea typeface="ＭＳ Ｐゴシック" charset="0"/>
                <a:cs typeface="Calibri"/>
              </a:rPr>
              <a:t>domain file </a:t>
            </a:r>
            <a:r>
              <a:rPr lang="en-GB" sz="3200" dirty="0">
                <a:latin typeface="Calibri"/>
                <a:ea typeface="ＭＳ Ｐゴシック" charset="0"/>
                <a:cs typeface="Calibri"/>
              </a:rPr>
              <a:t>and </a:t>
            </a:r>
            <a:r>
              <a:rPr lang="en-US" sz="3200" b="1" dirty="0">
                <a:latin typeface="Calibri"/>
                <a:ea typeface="ＭＳ Ｐゴシック" charset="0"/>
                <a:cs typeface="Calibri"/>
              </a:rPr>
              <a:t>problem file</a:t>
            </a:r>
          </a:p>
          <a:p>
            <a:r>
              <a:rPr lang="en-GB" sz="3200" b="1" dirty="0">
                <a:latin typeface="Calibri"/>
                <a:ea typeface="ＭＳ Ｐゴシック" charset="0"/>
                <a:cs typeface="Calibri"/>
              </a:rPr>
              <a:t>Problem file </a:t>
            </a:r>
            <a:r>
              <a:rPr lang="en-GB" sz="3200" dirty="0">
                <a:latin typeface="Calibri"/>
                <a:ea typeface="ＭＳ Ｐゴシック" charset="0"/>
                <a:cs typeface="Calibri"/>
              </a:rPr>
              <a:t>gives objects, initial state, and </a:t>
            </a:r>
            <a:r>
              <a:rPr lang="en-US" sz="3200" dirty="0">
                <a:latin typeface="Calibri"/>
                <a:ea typeface="ＭＳ Ｐゴシック" charset="0"/>
                <a:cs typeface="Calibri"/>
              </a:rPr>
              <a:t>goal state</a:t>
            </a:r>
          </a:p>
          <a:p>
            <a:r>
              <a:rPr lang="en-GB" sz="3200" b="1" dirty="0">
                <a:latin typeface="Calibri"/>
                <a:ea typeface="ＭＳ Ｐゴシック" charset="0"/>
                <a:cs typeface="Calibri"/>
              </a:rPr>
              <a:t>Domain file </a:t>
            </a:r>
            <a:r>
              <a:rPr lang="en-GB" sz="3200" dirty="0">
                <a:latin typeface="Calibri"/>
                <a:ea typeface="ＭＳ Ｐゴシック" charset="0"/>
                <a:cs typeface="Calibri"/>
              </a:rPr>
              <a:t>gives predicates and operators; these may be re-used for different problem files</a:t>
            </a:r>
          </a:p>
          <a:p>
            <a:r>
              <a:rPr lang="en-GB" sz="3200" b="1" dirty="0">
                <a:latin typeface="Calibri"/>
                <a:ea typeface="ＭＳ Ｐゴシック" charset="0"/>
                <a:cs typeface="Calibri"/>
              </a:rPr>
              <a:t>Domain file </a:t>
            </a:r>
            <a:r>
              <a:rPr lang="en-GB" sz="3200" dirty="0">
                <a:latin typeface="Calibri"/>
                <a:ea typeface="ＭＳ Ｐゴシック" charset="0"/>
                <a:cs typeface="Calibri"/>
              </a:rPr>
              <a:t>corresponds to the transition system, the </a:t>
            </a:r>
            <a:r>
              <a:rPr lang="en-GB" sz="3200" b="1" dirty="0">
                <a:latin typeface="Calibri"/>
                <a:ea typeface="ＭＳ Ｐゴシック" charset="0"/>
                <a:cs typeface="Calibri"/>
              </a:rPr>
              <a:t>problem files </a:t>
            </a:r>
            <a:r>
              <a:rPr lang="en-GB" sz="3200" dirty="0">
                <a:latin typeface="Calibri"/>
                <a:ea typeface="ＭＳ Ｐゴシック" charset="0"/>
                <a:cs typeface="Calibri"/>
              </a:rPr>
              <a:t>constitute instances in that system</a:t>
            </a:r>
            <a:endParaRPr lang="en-US" sz="3200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2400" y="152400"/>
            <a:ext cx="1638300" cy="1638300"/>
          </a:xfrm>
          <a:prstGeom prst="rect">
            <a:avLst/>
          </a:prstGeom>
        </p:spPr>
      </p:pic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086600" cy="1143000"/>
          </a:xfrm>
        </p:spPr>
        <p:txBody>
          <a:bodyPr/>
          <a:lstStyle/>
          <a:p>
            <a:pPr algn="r"/>
            <a:r>
              <a:rPr lang="en-GB" dirty="0">
                <a:latin typeface="Calibri"/>
                <a:ea typeface="ＭＳ Ｐゴシック" charset="0"/>
                <a:cs typeface="Calibri"/>
              </a:rPr>
              <a:t>Blocks </a:t>
            </a:r>
            <a:r>
              <a:rPr lang="en-GB" dirty="0" smtClean="0">
                <a:latin typeface="Calibri"/>
                <a:ea typeface="ＭＳ Ｐゴシック" charset="0"/>
                <a:cs typeface="Calibri"/>
              </a:rPr>
              <a:t>Word</a:t>
            </a:r>
            <a:br>
              <a:rPr lang="en-GB" dirty="0" smtClean="0">
                <a:latin typeface="Calibri"/>
                <a:ea typeface="ＭＳ Ｐゴシック" charset="0"/>
                <a:cs typeface="Calibri"/>
              </a:rPr>
            </a:br>
            <a:r>
              <a:rPr lang="en-GB" dirty="0" smtClean="0">
                <a:latin typeface="Calibri"/>
                <a:ea typeface="ＭＳ Ｐゴシック" charset="0"/>
                <a:cs typeface="Calibri"/>
              </a:rPr>
              <a:t>Domain </a:t>
            </a:r>
            <a:r>
              <a:rPr lang="en-GB" dirty="0">
                <a:latin typeface="Calibri"/>
                <a:ea typeface="ＭＳ Ｐゴシック" charset="0"/>
                <a:cs typeface="Calibri"/>
              </a:rPr>
              <a:t>File</a:t>
            </a:r>
            <a:endParaRPr lang="en-US" dirty="0"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839200" cy="6400800"/>
          </a:xfrm>
        </p:spPr>
        <p:txBody>
          <a:bodyPr/>
          <a:lstStyle/>
          <a:p>
            <a:pPr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(define (</a:t>
            </a:r>
            <a:r>
              <a:rPr lang="en-US" sz="2600" b="1" dirty="0">
                <a:latin typeface="Calibri"/>
                <a:ea typeface="ＭＳ Ｐゴシック" charset="0"/>
                <a:cs typeface="Calibri"/>
              </a:rPr>
              <a:t>domain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 hw5)</a:t>
            </a:r>
          </a:p>
          <a:p>
            <a:pPr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</a:t>
            </a:r>
            <a:r>
              <a:rPr lang="en-US" sz="2600" dirty="0" smtClean="0">
                <a:latin typeface="Calibri"/>
                <a:ea typeface="ＭＳ Ｐゴシック" charset="0"/>
                <a:cs typeface="Calibri"/>
              </a:rPr>
              <a:t> (</a:t>
            </a:r>
            <a:r>
              <a:rPr lang="en-US" sz="2600" b="1" dirty="0">
                <a:latin typeface="Calibri"/>
                <a:ea typeface="ＭＳ Ｐゴシック" charset="0"/>
                <a:cs typeface="Calibri"/>
              </a:rPr>
              <a:t>:requirements 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:strips)</a:t>
            </a:r>
          </a:p>
          <a:p>
            <a:pPr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</a:t>
            </a:r>
            <a:r>
              <a:rPr lang="en-US" sz="2600" dirty="0" smtClean="0">
                <a:latin typeface="Calibri"/>
                <a:ea typeface="ＭＳ Ｐゴシック" charset="0"/>
                <a:cs typeface="Calibri"/>
              </a:rPr>
              <a:t> (</a:t>
            </a:r>
            <a:r>
              <a:rPr lang="en-US" sz="2600" b="1" dirty="0">
                <a:latin typeface="Calibri"/>
                <a:ea typeface="ＭＳ Ｐゴシック" charset="0"/>
                <a:cs typeface="Calibri"/>
              </a:rPr>
              <a:t>:constants 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red green blue yellow)</a:t>
            </a:r>
          </a:p>
          <a:p>
            <a:pPr>
              <a:buFontTx/>
              <a:buNone/>
            </a:pPr>
            <a:r>
              <a:rPr lang="en-US" sz="2600" dirty="0" smtClean="0">
                <a:latin typeface="Calibri"/>
                <a:ea typeface="ＭＳ Ｐゴシック" charset="0"/>
                <a:cs typeface="Calibri"/>
              </a:rPr>
              <a:t>  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(</a:t>
            </a:r>
            <a:r>
              <a:rPr lang="en-US" sz="2600" b="1" dirty="0">
                <a:latin typeface="Calibri"/>
                <a:ea typeface="ＭＳ Ｐゴシック" charset="0"/>
                <a:cs typeface="Calibri"/>
              </a:rPr>
              <a:t>:predicates 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(on ?x ?y) </a:t>
            </a:r>
            <a:r>
              <a:rPr lang="en-US" sz="2600" dirty="0" smtClean="0">
                <a:latin typeface="Calibri"/>
                <a:ea typeface="ＭＳ Ｐゴシック" charset="0"/>
                <a:cs typeface="Calibri"/>
              </a:rPr>
              <a:t>(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on-table ?</a:t>
            </a:r>
            <a:r>
              <a:rPr lang="en-US" sz="2600" dirty="0" smtClean="0">
                <a:latin typeface="Calibri"/>
                <a:ea typeface="ＭＳ Ｐゴシック" charset="0"/>
                <a:cs typeface="Calibri"/>
              </a:rPr>
              <a:t>x) (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block ?</a:t>
            </a:r>
            <a:r>
              <a:rPr lang="en-US" sz="2600" dirty="0" smtClean="0">
                <a:latin typeface="Calibri"/>
                <a:ea typeface="ＭＳ Ｐゴシック" charset="0"/>
                <a:cs typeface="Calibri"/>
              </a:rPr>
              <a:t>x) </a:t>
            </a:r>
            <a:r>
              <a:rPr lang="is-IS" sz="2600" dirty="0" smtClean="0">
                <a:latin typeface="Calibri"/>
                <a:ea typeface="ＭＳ Ｐゴシック" charset="0"/>
                <a:cs typeface="Calibri"/>
              </a:rPr>
              <a:t>… (clean ?x))</a:t>
            </a:r>
          </a:p>
          <a:p>
            <a:pPr>
              <a:buFontTx/>
              <a:buNone/>
            </a:pPr>
            <a:r>
              <a:rPr lang="is-IS" sz="2600" dirty="0">
                <a:latin typeface="Calibri"/>
                <a:ea typeface="ＭＳ Ｐゴシック" charset="0"/>
                <a:cs typeface="Calibri"/>
              </a:rPr>
              <a:t> </a:t>
            </a:r>
            <a:r>
              <a:rPr lang="is-IS" sz="2600" dirty="0" smtClean="0">
                <a:latin typeface="Calibri"/>
                <a:ea typeface="ＭＳ Ｐゴシック" charset="0"/>
                <a:cs typeface="Calibri"/>
              </a:rPr>
              <a:t> </a:t>
            </a:r>
            <a:r>
              <a:rPr lang="en-US" sz="2600" dirty="0" smtClean="0">
                <a:latin typeface="Calibri"/>
                <a:ea typeface="ＭＳ Ｐゴシック" charset="0"/>
                <a:cs typeface="Calibri"/>
              </a:rPr>
              <a:t>(</a:t>
            </a:r>
            <a:r>
              <a:rPr lang="en-US" sz="2600" b="1" dirty="0">
                <a:latin typeface="Calibri"/>
                <a:ea typeface="ＭＳ Ｐゴシック" charset="0"/>
                <a:cs typeface="Calibri"/>
              </a:rPr>
              <a:t>:action 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pick-up</a:t>
            </a:r>
          </a:p>
          <a:p>
            <a:pPr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  </a:t>
            </a:r>
            <a:r>
              <a:rPr lang="en-US" sz="2600" dirty="0" smtClean="0">
                <a:latin typeface="Calibri"/>
                <a:ea typeface="ＭＳ Ｐゴシック" charset="0"/>
                <a:cs typeface="Calibri"/>
              </a:rPr>
              <a:t>  </a:t>
            </a:r>
            <a:r>
              <a:rPr lang="en-US" sz="2600" b="1" dirty="0">
                <a:latin typeface="Calibri"/>
                <a:ea typeface="ＭＳ Ｐゴシック" charset="0"/>
                <a:cs typeface="Calibri"/>
              </a:rPr>
              <a:t>:parameters 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(?obj1)</a:t>
            </a:r>
          </a:p>
          <a:p>
            <a:pPr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   </a:t>
            </a:r>
            <a:r>
              <a:rPr lang="en-US" sz="2600" dirty="0" smtClean="0">
                <a:latin typeface="Calibri"/>
                <a:ea typeface="ＭＳ Ｐゴシック" charset="0"/>
                <a:cs typeface="Calibri"/>
              </a:rPr>
              <a:t> </a:t>
            </a:r>
            <a:r>
              <a:rPr lang="en-US" sz="2600" b="1" dirty="0" smtClean="0">
                <a:latin typeface="Calibri"/>
                <a:ea typeface="ＭＳ Ｐゴシック" charset="0"/>
                <a:cs typeface="Calibri"/>
              </a:rPr>
              <a:t>:</a:t>
            </a:r>
            <a:r>
              <a:rPr lang="en-US" sz="2600" b="1" dirty="0">
                <a:latin typeface="Calibri"/>
                <a:ea typeface="ＭＳ Ｐゴシック" charset="0"/>
                <a:cs typeface="Calibri"/>
              </a:rPr>
              <a:t>precondition 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(and (clear ?obj1) (on-table ?obj1</a:t>
            </a:r>
            <a:r>
              <a:rPr lang="en-US" sz="2600" dirty="0" smtClean="0">
                <a:latin typeface="Calibri"/>
                <a:ea typeface="ＭＳ Ｐゴシック" charset="0"/>
                <a:cs typeface="Calibri"/>
              </a:rPr>
              <a:t>)</a:t>
            </a:r>
            <a:br>
              <a:rPr lang="en-US" sz="2600" dirty="0" smtClean="0">
                <a:latin typeface="Calibri"/>
                <a:ea typeface="ＭＳ Ｐゴシック" charset="0"/>
                <a:cs typeface="Calibri"/>
              </a:rPr>
            </a:br>
            <a:r>
              <a:rPr lang="en-US" sz="2600" dirty="0" smtClean="0">
                <a:latin typeface="Calibri"/>
                <a:ea typeface="ＭＳ Ｐゴシック" charset="0"/>
                <a:cs typeface="Calibri"/>
              </a:rPr>
              <a:t>                                      (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arm-empty))</a:t>
            </a:r>
          </a:p>
          <a:p>
            <a:pPr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   </a:t>
            </a:r>
            <a:r>
              <a:rPr lang="en-US" sz="2600" dirty="0" smtClean="0">
                <a:latin typeface="Calibri"/>
                <a:ea typeface="ＭＳ Ｐゴシック" charset="0"/>
                <a:cs typeface="Calibri"/>
              </a:rPr>
              <a:t> </a:t>
            </a:r>
            <a:r>
              <a:rPr lang="en-US" sz="2600" b="1" dirty="0" smtClean="0">
                <a:latin typeface="Calibri"/>
                <a:ea typeface="ＭＳ Ｐゴシック" charset="0"/>
                <a:cs typeface="Calibri"/>
              </a:rPr>
              <a:t>:effect</a:t>
            </a:r>
            <a:r>
              <a:rPr lang="en-US" sz="2600" dirty="0" smtClean="0">
                <a:latin typeface="Calibri"/>
                <a:ea typeface="ＭＳ Ｐゴシック" charset="0"/>
                <a:cs typeface="Calibri"/>
              </a:rPr>
              <a:t> 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(and (not (on-table ?obj1))</a:t>
            </a:r>
          </a:p>
          <a:p>
            <a:pPr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         </a:t>
            </a:r>
            <a:r>
              <a:rPr lang="en-US" sz="2600" dirty="0" smtClean="0">
                <a:latin typeface="Calibri"/>
                <a:ea typeface="ＭＳ Ｐゴシック" charset="0"/>
                <a:cs typeface="Calibri"/>
              </a:rPr>
              <a:t>                 (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not (clear ?obj1))</a:t>
            </a:r>
          </a:p>
          <a:p>
            <a:pPr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        </a:t>
            </a:r>
            <a:r>
              <a:rPr lang="en-US" sz="2600" dirty="0" smtClean="0">
                <a:latin typeface="Calibri"/>
                <a:ea typeface="ＭＳ Ｐゴシック" charset="0"/>
                <a:cs typeface="Calibri"/>
              </a:rPr>
              <a:t>                  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(not (arm-empty))</a:t>
            </a:r>
          </a:p>
          <a:p>
            <a:pPr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       </a:t>
            </a:r>
            <a:r>
              <a:rPr lang="en-US" sz="2600" dirty="0" smtClean="0">
                <a:latin typeface="Calibri"/>
                <a:ea typeface="ＭＳ Ｐゴシック" charset="0"/>
                <a:cs typeface="Calibri"/>
              </a:rPr>
              <a:t>                   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(holding ?obj1))</a:t>
            </a:r>
            <a:r>
              <a:rPr lang="en-US" sz="2600" dirty="0" smtClean="0">
                <a:latin typeface="Calibri"/>
                <a:ea typeface="ＭＳ Ｐゴシック" charset="0"/>
                <a:cs typeface="Calibri"/>
              </a:rPr>
              <a:t>)</a:t>
            </a:r>
          </a:p>
          <a:p>
            <a:pPr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</a:t>
            </a:r>
            <a:r>
              <a:rPr lang="en-US" sz="2600" dirty="0" smtClean="0">
                <a:latin typeface="Calibri"/>
                <a:ea typeface="ＭＳ Ｐゴシック" charset="0"/>
                <a:cs typeface="Calibri"/>
              </a:rPr>
              <a:t> </a:t>
            </a:r>
            <a:r>
              <a:rPr lang="is-IS" sz="2600" dirty="0" smtClean="0">
                <a:latin typeface="Calibri"/>
                <a:ea typeface="ＭＳ Ｐゴシック" charset="0"/>
                <a:cs typeface="Calibri"/>
              </a:rPr>
              <a:t>… more actions ...)</a:t>
            </a:r>
            <a:endParaRPr lang="en-US" sz="2600" dirty="0">
              <a:latin typeface="Calibri"/>
              <a:ea typeface="ＭＳ Ｐゴシック" charset="0"/>
              <a:cs typeface="Calibri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4191000" y="152400"/>
            <a:ext cx="3581400" cy="1143000"/>
          </a:xfrm>
        </p:spPr>
        <p:txBody>
          <a:bodyPr/>
          <a:lstStyle/>
          <a:p>
            <a:pPr algn="r"/>
            <a:r>
              <a:rPr lang="en-GB" dirty="0">
                <a:latin typeface="Calibri"/>
                <a:ea typeface="ＭＳ Ｐゴシック" charset="0"/>
                <a:cs typeface="Calibri"/>
              </a:rPr>
              <a:t>Blocks </a:t>
            </a:r>
            <a:r>
              <a:rPr lang="en-GB" dirty="0" smtClean="0">
                <a:latin typeface="Calibri"/>
                <a:ea typeface="ＭＳ Ｐゴシック" charset="0"/>
                <a:cs typeface="Calibri"/>
              </a:rPr>
              <a:t>Word</a:t>
            </a:r>
            <a:br>
              <a:rPr lang="en-GB" dirty="0" smtClean="0">
                <a:latin typeface="Calibri"/>
                <a:ea typeface="ＭＳ Ｐゴシック" charset="0"/>
                <a:cs typeface="Calibri"/>
              </a:rPr>
            </a:br>
            <a:r>
              <a:rPr lang="en-GB" dirty="0" smtClean="0">
                <a:latin typeface="Calibri"/>
                <a:ea typeface="ＭＳ Ｐゴシック" charset="0"/>
                <a:cs typeface="Calibri"/>
              </a:rPr>
              <a:t>Problem</a:t>
            </a:r>
            <a:r>
              <a:rPr lang="en-GB" dirty="0" smtClean="0">
                <a:latin typeface="Calibri"/>
                <a:ea typeface="ＭＳ Ｐゴシック" charset="0"/>
                <a:cs typeface="Calibri"/>
              </a:rPr>
              <a:t> </a:t>
            </a:r>
            <a:r>
              <a:rPr lang="en-GB" dirty="0">
                <a:latin typeface="Calibri"/>
                <a:ea typeface="ＭＳ Ｐゴシック" charset="0"/>
                <a:cs typeface="Calibri"/>
              </a:rPr>
              <a:t>File</a:t>
            </a:r>
            <a:endParaRPr lang="en-US" dirty="0"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301654" y="228600"/>
            <a:ext cx="8540692" cy="62484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(define (problem 00)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</a:t>
            </a:r>
            <a:r>
              <a:rPr lang="en-US" sz="2600" dirty="0" smtClean="0">
                <a:latin typeface="Calibri"/>
                <a:ea typeface="ＭＳ Ｐゴシック" charset="0"/>
                <a:cs typeface="Calibri"/>
              </a:rPr>
              <a:t>   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(</a:t>
            </a:r>
            <a:r>
              <a:rPr lang="en-US" sz="2600" b="1" dirty="0">
                <a:latin typeface="Calibri"/>
                <a:ea typeface="ＭＳ Ｐゴシック" charset="0"/>
                <a:cs typeface="Calibri"/>
              </a:rPr>
              <a:t>:domain 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hw5)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600" dirty="0" smtClean="0">
                <a:latin typeface="Calibri"/>
                <a:ea typeface="ＭＳ Ｐゴシック" charset="0"/>
                <a:cs typeface="Calibri"/>
              </a:rPr>
              <a:t>    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(</a:t>
            </a:r>
            <a:r>
              <a:rPr lang="en-US" sz="2600" b="1" dirty="0">
                <a:latin typeface="Calibri"/>
                <a:ea typeface="ＭＳ Ｐゴシック" charset="0"/>
                <a:cs typeface="Calibri"/>
              </a:rPr>
              <a:t>:objects 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A B C)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</a:t>
            </a:r>
            <a:r>
              <a:rPr lang="en-US" sz="2600" dirty="0" smtClean="0">
                <a:latin typeface="Calibri"/>
                <a:ea typeface="ＭＳ Ｐゴシック" charset="0"/>
                <a:cs typeface="Calibri"/>
              </a:rPr>
              <a:t>   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(</a:t>
            </a:r>
            <a:r>
              <a:rPr lang="en-US" sz="2600" b="1" dirty="0">
                <a:latin typeface="Calibri"/>
                <a:ea typeface="ＭＳ Ｐゴシック" charset="0"/>
                <a:cs typeface="Calibri"/>
              </a:rPr>
              <a:t>:</a:t>
            </a:r>
            <a:r>
              <a:rPr lang="en-US" sz="2600" b="1" dirty="0" err="1">
                <a:latin typeface="Calibri"/>
                <a:ea typeface="ＭＳ Ｐゴシック" charset="0"/>
                <a:cs typeface="Calibri"/>
              </a:rPr>
              <a:t>init</a:t>
            </a:r>
            <a:r>
              <a:rPr lang="en-US" sz="2600" b="1" dirty="0">
                <a:latin typeface="Calibri"/>
                <a:ea typeface="ＭＳ Ｐゴシック" charset="0"/>
                <a:cs typeface="Calibri"/>
              </a:rPr>
              <a:t> 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(arm-empty)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    </a:t>
            </a:r>
            <a:r>
              <a:rPr lang="en-US" sz="2600" dirty="0" smtClean="0">
                <a:latin typeface="Calibri"/>
                <a:ea typeface="ＭＳ Ｐゴシック" charset="0"/>
                <a:cs typeface="Calibri"/>
              </a:rPr>
              <a:t>        (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block A</a:t>
            </a:r>
            <a:r>
              <a:rPr lang="en-US" sz="2600" dirty="0" smtClean="0">
                <a:latin typeface="Calibri"/>
                <a:ea typeface="ＭＳ Ｐゴシック" charset="0"/>
                <a:cs typeface="Calibri"/>
              </a:rPr>
              <a:t>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</a:t>
            </a:r>
            <a:r>
              <a:rPr lang="en-US" sz="2600" dirty="0" smtClean="0">
                <a:latin typeface="Calibri"/>
                <a:ea typeface="ＭＳ Ｐゴシック" charset="0"/>
                <a:cs typeface="Calibri"/>
              </a:rPr>
              <a:t>             (color A red)</a:t>
            </a:r>
            <a:endParaRPr lang="en-US" sz="2600" dirty="0">
              <a:latin typeface="Calibri"/>
              <a:ea typeface="ＭＳ Ｐゴシック" charset="0"/>
              <a:cs typeface="Calibri"/>
            </a:endParaRP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	</a:t>
            </a:r>
            <a:r>
              <a:rPr lang="en-US" sz="2600" dirty="0" smtClean="0">
                <a:latin typeface="Calibri"/>
                <a:ea typeface="ＭＳ Ｐゴシック" charset="0"/>
                <a:cs typeface="Calibri"/>
              </a:rPr>
              <a:t>           (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on-table A)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      </a:t>
            </a:r>
            <a:r>
              <a:rPr lang="en-US" sz="2600" dirty="0" smtClean="0">
                <a:latin typeface="Calibri"/>
                <a:ea typeface="ＭＳ Ｐゴシック" charset="0"/>
                <a:cs typeface="Calibri"/>
              </a:rPr>
              <a:t>      (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block B)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	 </a:t>
            </a:r>
            <a:r>
              <a:rPr lang="en-US" sz="2600" dirty="0" smtClean="0">
                <a:latin typeface="Calibri"/>
                <a:ea typeface="ＭＳ Ｐゴシック" charset="0"/>
                <a:cs typeface="Calibri"/>
              </a:rPr>
              <a:t>          (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on B A) 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    </a:t>
            </a:r>
            <a:r>
              <a:rPr lang="en-US" sz="2600" dirty="0" smtClean="0">
                <a:latin typeface="Calibri"/>
                <a:ea typeface="ＭＳ Ｐゴシック" charset="0"/>
                <a:cs typeface="Calibri"/>
              </a:rPr>
              <a:t>        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(block C)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	 </a:t>
            </a:r>
            <a:r>
              <a:rPr lang="en-US" sz="2600" dirty="0" smtClean="0">
                <a:latin typeface="Calibri"/>
                <a:ea typeface="ＭＳ Ｐゴシック" charset="0"/>
                <a:cs typeface="Calibri"/>
              </a:rPr>
              <a:t>          (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on C B)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	</a:t>
            </a:r>
            <a:r>
              <a:rPr lang="en-US" sz="2600" dirty="0" smtClean="0">
                <a:latin typeface="Calibri"/>
                <a:ea typeface="ＭＳ Ｐゴシック" charset="0"/>
                <a:cs typeface="Calibri"/>
              </a:rPr>
              <a:t>           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(clear C))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(</a:t>
            </a:r>
            <a:r>
              <a:rPr lang="en-US" sz="2600" b="1" dirty="0">
                <a:latin typeface="Calibri"/>
                <a:ea typeface="ＭＳ Ｐゴシック" charset="0"/>
                <a:cs typeface="Calibri"/>
              </a:rPr>
              <a:t>:goal 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(and (on A B) (on B C))))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2400" y="152400"/>
            <a:ext cx="1638300" cy="163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1425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Blackbox planner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01000" cy="51816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3200" dirty="0" err="1">
                <a:latin typeface="Times New Roman" charset="0"/>
                <a:ea typeface="ＭＳ Ｐゴシック" charset="0"/>
                <a:cs typeface="ＭＳ Ｐゴシック" charset="0"/>
              </a:rPr>
              <a:t>Blackbox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 planner converts STRIPS-like problems into Boolean satisfiability problems</a:t>
            </a:r>
          </a:p>
          <a:p>
            <a:pPr>
              <a:lnSpc>
                <a:spcPct val="110000"/>
              </a:lnSpc>
            </a:pP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Input given in PDDL (domain and problem)</a:t>
            </a:r>
          </a:p>
          <a:p>
            <a:pPr>
              <a:lnSpc>
                <a:spcPct val="110000"/>
              </a:lnSpc>
            </a:pP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Solves with a variety of satisfiability engines</a:t>
            </a:r>
          </a:p>
          <a:p>
            <a:pPr>
              <a:lnSpc>
                <a:spcPct val="110000"/>
              </a:lnSpc>
            </a:pP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</a:rPr>
              <a:t>Open source; executables 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for Linux, Mac, </a:t>
            </a: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</a:rPr>
              <a:t>Windows 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from 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  <a:hlinkClick r:id="rId2"/>
              </a:rPr>
              <a:t>http://</a:t>
            </a:r>
            <a:r>
              <a:rPr lang="en-US" sz="3200" dirty="0" err="1">
                <a:latin typeface="Times New Roman" charset="0"/>
                <a:ea typeface="ＭＳ Ｐゴシック" charset="0"/>
                <a:cs typeface="ＭＳ Ｐゴシック" charset="0"/>
                <a:hlinkClick r:id="rId2"/>
              </a:rPr>
              <a:t>bit.ly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  <a:hlinkClick r:id="rId2"/>
              </a:rPr>
              <a:t>/</a:t>
            </a:r>
            <a:r>
              <a:rPr lang="en-US" sz="3200" dirty="0" err="1">
                <a:latin typeface="Times New Roman" charset="0"/>
                <a:ea typeface="ＭＳ Ｐゴシック" charset="0"/>
                <a:cs typeface="ＭＳ Ｐゴシック" charset="0"/>
                <a:hlinkClick r:id="rId2"/>
              </a:rPr>
              <a:t>BBpddl</a:t>
            </a:r>
            <a:endParaRPr lang="en-US" sz="3200" dirty="0" smtClean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110000"/>
              </a:lnSpc>
            </a:pPr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Do </a:t>
            </a:r>
            <a:r>
              <a:rPr lang="en-US" sz="2800" i="1" dirty="0" err="1">
                <a:latin typeface="Times New Roman" charset="0"/>
                <a:ea typeface="ＭＳ Ｐゴシック" charset="0"/>
                <a:cs typeface="ＭＳ Ｐゴシック" charset="0"/>
              </a:rPr>
              <a:t>blackbox</a:t>
            </a:r>
            <a:r>
              <a:rPr lang="en-US" sz="2800" i="1" dirty="0">
                <a:latin typeface="Times New Roman" charset="0"/>
                <a:ea typeface="ＭＳ Ｐゴシック" charset="0"/>
                <a:cs typeface="ＭＳ Ｐゴシック" charset="0"/>
              </a:rPr>
              <a:t> -help </a:t>
            </a:r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for </a:t>
            </a:r>
            <a:r>
              <a:rPr lang="en-US" sz="2800" dirty="0" smtClean="0">
                <a:latin typeface="Times New Roman" charset="0"/>
                <a:ea typeface="ＭＳ Ｐゴシック" charset="0"/>
                <a:cs typeface="ＭＳ Ｐゴシック" charset="0"/>
              </a:rPr>
              <a:t>options</a:t>
            </a:r>
          </a:p>
          <a:p>
            <a:pPr lvl="1">
              <a:lnSpc>
                <a:spcPct val="110000"/>
              </a:lnSpc>
            </a:pPr>
            <a:r>
              <a:rPr lang="en-US" sz="2800" dirty="0" smtClean="0">
                <a:latin typeface="Times New Roman" charset="0"/>
                <a:ea typeface="ＭＳ Ｐゴシック" charset="0"/>
                <a:cs typeface="ＭＳ Ｐゴシック" charset="0"/>
              </a:rPr>
              <a:t>Installed on </a:t>
            </a:r>
            <a:r>
              <a:rPr lang="en-US" sz="2800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gl</a:t>
            </a:r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 as </a:t>
            </a:r>
            <a:r>
              <a:rPr lang="en-US" sz="2800" i="1" dirty="0">
                <a:latin typeface="Times New Roman" charset="0"/>
                <a:ea typeface="ＭＳ Ｐゴシック" charset="0"/>
                <a:cs typeface="ＭＳ Ｐゴシック" charset="0"/>
              </a:rPr>
              <a:t>~finin/pub/</a:t>
            </a:r>
            <a:r>
              <a:rPr lang="en-US" sz="2800" i="1" dirty="0" err="1">
                <a:latin typeface="Times New Roman" charset="0"/>
                <a:ea typeface="ＭＳ Ｐゴシック" charset="0"/>
                <a:cs typeface="ＭＳ Ｐゴシック" charset="0"/>
              </a:rPr>
              <a:t>blackbox</a:t>
            </a:r>
            <a:endParaRPr lang="en-US" sz="2800" i="1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2355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76200"/>
            <a:ext cx="1485900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Blackbox planner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8077200" cy="5638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1400" dirty="0" smtClean="0">
                <a:latin typeface="Times New Roman" charset="0"/>
                <a:ea typeface="ＭＳ Ｐゴシック" charset="0"/>
                <a:cs typeface="ＭＳ Ｐゴシック" charset="0"/>
              </a:rPr>
              <a:t>&gt;</a:t>
            </a:r>
            <a:r>
              <a:rPr lang="en-US" sz="1400" b="1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400" b="1" dirty="0" err="1">
                <a:latin typeface="Times New Roman" charset="0"/>
                <a:ea typeface="ＭＳ Ｐゴシック" charset="0"/>
                <a:cs typeface="ＭＳ Ｐゴシック" charset="0"/>
              </a:rPr>
              <a:t>git</a:t>
            </a:r>
            <a:r>
              <a:rPr lang="en-US" sz="1400" b="1" dirty="0">
                <a:latin typeface="Times New Roman" charset="0"/>
                <a:ea typeface="ＭＳ Ｐゴシック" charset="0"/>
                <a:cs typeface="ＭＳ Ｐゴシック" charset="0"/>
              </a:rPr>
              <a:t> clone https://</a:t>
            </a:r>
            <a:r>
              <a:rPr lang="en-US" sz="1400" b="1" dirty="0" err="1">
                <a:latin typeface="Times New Roman" charset="0"/>
                <a:ea typeface="ＭＳ Ｐゴシック" charset="0"/>
                <a:cs typeface="ＭＳ Ｐゴシック" charset="0"/>
              </a:rPr>
              <a:t>github.com</a:t>
            </a:r>
            <a:r>
              <a:rPr lang="en-US" sz="1400" b="1" dirty="0">
                <a:latin typeface="Times New Roman" charset="0"/>
                <a:ea typeface="ＭＳ Ｐゴシック" charset="0"/>
                <a:cs typeface="ＭＳ Ｐゴシック" charset="0"/>
              </a:rPr>
              <a:t>/UMBC-CMSC-471-01-SP2016/hw5.git</a:t>
            </a:r>
          </a:p>
          <a:p>
            <a:pPr marL="0" indent="0">
              <a:buFontTx/>
              <a:buNone/>
            </a:pPr>
            <a:r>
              <a:rPr lang="is-IS" sz="1400" dirty="0" smtClean="0">
                <a:latin typeface="Times New Roman" charset="0"/>
                <a:ea typeface="ＭＳ Ｐゴシック" charset="0"/>
                <a:cs typeface="ＭＳ Ｐゴシック" charset="0"/>
              </a:rPr>
              <a:t>…</a:t>
            </a:r>
            <a:endParaRPr lang="en-US" sz="1400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r>
              <a:rPr lang="en-US" sz="1400" dirty="0">
                <a:latin typeface="Times New Roman" charset="0"/>
                <a:ea typeface="ＭＳ Ｐゴシック" charset="0"/>
                <a:cs typeface="ＭＳ Ｐゴシック" charset="0"/>
              </a:rPr>
              <a:t>&gt; </a:t>
            </a:r>
            <a:r>
              <a:rPr lang="en-US" sz="1400" b="1" dirty="0">
                <a:latin typeface="Times New Roman" charset="0"/>
                <a:ea typeface="ＭＳ Ｐゴシック" charset="0"/>
                <a:cs typeface="ＭＳ Ｐゴシック" charset="0"/>
              </a:rPr>
              <a:t>cd hw5; </a:t>
            </a:r>
            <a:r>
              <a:rPr lang="en-US" sz="1400" b="1" dirty="0" err="1">
                <a:latin typeface="Times New Roman" charset="0"/>
                <a:ea typeface="ＭＳ Ｐゴシック" charset="0"/>
                <a:cs typeface="ＭＳ Ｐゴシック" charset="0"/>
              </a:rPr>
              <a:t>ls</a:t>
            </a:r>
            <a:endParaRPr lang="en-US" sz="1400" b="1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r>
              <a:rPr lang="en-US" sz="1400" dirty="0" err="1">
                <a:latin typeface="Times New Roman" charset="0"/>
                <a:ea typeface="ＭＳ Ｐゴシック" charset="0"/>
                <a:cs typeface="ＭＳ Ｐゴシック" charset="0"/>
              </a:rPr>
              <a:t>domain.pddl</a:t>
            </a:r>
            <a:r>
              <a:rPr lang="en-US" sz="1400" dirty="0">
                <a:latin typeface="Times New Roman" charset="0"/>
                <a:ea typeface="ＭＳ Ｐゴシック" charset="0"/>
                <a:cs typeface="ＭＳ Ｐゴシック" charset="0"/>
              </a:rPr>
              <a:t>  p00.pddl  p0.pddl  p1.pddl  p2.pddl  p3.pddl  p4.pddl  </a:t>
            </a:r>
            <a:r>
              <a:rPr lang="en-US" sz="1400" dirty="0" err="1">
                <a:latin typeface="Times New Roman" charset="0"/>
                <a:ea typeface="ＭＳ Ｐゴシック" charset="0"/>
                <a:cs typeface="ＭＳ Ｐゴシック" charset="0"/>
              </a:rPr>
              <a:t>README.md</a:t>
            </a:r>
            <a:r>
              <a:rPr lang="en-US" sz="1400" dirty="0">
                <a:latin typeface="Times New Roman" charset="0"/>
                <a:ea typeface="ＭＳ Ｐゴシック" charset="0"/>
                <a:cs typeface="ＭＳ Ｐゴシック" charset="0"/>
              </a:rPr>
              <a:t>  </a:t>
            </a:r>
            <a:r>
              <a:rPr lang="en-US" sz="1400" dirty="0" err="1">
                <a:latin typeface="Times New Roman" charset="0"/>
                <a:ea typeface="ＭＳ Ｐゴシック" charset="0"/>
                <a:cs typeface="ＭＳ Ｐゴシック" charset="0"/>
              </a:rPr>
              <a:t>session.txt</a:t>
            </a:r>
            <a:endParaRPr lang="en-US" sz="1400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r>
              <a:rPr lang="en-US" sz="1400" dirty="0">
                <a:latin typeface="Times New Roman" charset="0"/>
                <a:ea typeface="ＭＳ Ｐゴシック" charset="0"/>
                <a:cs typeface="ＭＳ Ｐゴシック" charset="0"/>
              </a:rPr>
              <a:t>&gt; </a:t>
            </a:r>
            <a:r>
              <a:rPr lang="en-US" sz="1400" b="1" dirty="0">
                <a:latin typeface="Times New Roman" charset="0"/>
                <a:ea typeface="ＭＳ Ｐゴシック" charset="0"/>
                <a:cs typeface="ＭＳ Ｐゴシック" charset="0"/>
              </a:rPr>
              <a:t>~finin/pub/</a:t>
            </a:r>
            <a:r>
              <a:rPr lang="en-US" sz="1400" b="1" dirty="0" err="1">
                <a:latin typeface="Times New Roman" charset="0"/>
                <a:ea typeface="ＭＳ Ｐゴシック" charset="0"/>
                <a:cs typeface="ＭＳ Ｐゴシック" charset="0"/>
              </a:rPr>
              <a:t>blackbox</a:t>
            </a:r>
            <a:r>
              <a:rPr lang="en-US" sz="1400" b="1" dirty="0">
                <a:latin typeface="Times New Roman" charset="0"/>
                <a:ea typeface="ＭＳ Ｐゴシック" charset="0"/>
                <a:cs typeface="ＭＳ Ｐゴシック" charset="0"/>
              </a:rPr>
              <a:t> -o </a:t>
            </a:r>
            <a:r>
              <a:rPr lang="en-US" sz="1400" b="1" dirty="0" err="1">
                <a:latin typeface="Times New Roman" charset="0"/>
                <a:ea typeface="ＭＳ Ｐゴシック" charset="0"/>
                <a:cs typeface="ＭＳ Ｐゴシック" charset="0"/>
              </a:rPr>
              <a:t>domain.pddl</a:t>
            </a:r>
            <a:r>
              <a:rPr lang="en-US" sz="1400" b="1" dirty="0">
                <a:latin typeface="Times New Roman" charset="0"/>
                <a:ea typeface="ＭＳ Ｐゴシック" charset="0"/>
                <a:cs typeface="ＭＳ Ｐゴシック" charset="0"/>
              </a:rPr>
              <a:t> -f p00.pddl </a:t>
            </a:r>
          </a:p>
          <a:p>
            <a:pPr marL="0" indent="0">
              <a:buFontTx/>
              <a:buNone/>
            </a:pPr>
            <a:r>
              <a:rPr lang="en-US" sz="1400" dirty="0" err="1">
                <a:latin typeface="Times New Roman" charset="0"/>
                <a:ea typeface="ＭＳ Ｐゴシック" charset="0"/>
                <a:cs typeface="ＭＳ Ｐゴシック" charset="0"/>
              </a:rPr>
              <a:t>blackbox</a:t>
            </a:r>
            <a:r>
              <a:rPr lang="en-US" sz="1400" dirty="0">
                <a:latin typeface="Times New Roman" charset="0"/>
                <a:ea typeface="ＭＳ Ｐゴシック" charset="0"/>
                <a:cs typeface="ＭＳ Ｐゴシック" charset="0"/>
              </a:rPr>
              <a:t> version 43</a:t>
            </a:r>
          </a:p>
          <a:p>
            <a:pPr marL="0" indent="0">
              <a:buFontTx/>
              <a:buNone/>
            </a:pPr>
            <a:r>
              <a:rPr lang="en-US" sz="1400" dirty="0" smtClean="0">
                <a:latin typeface="Times New Roman" charset="0"/>
                <a:ea typeface="ＭＳ Ｐゴシック" charset="0"/>
                <a:cs typeface="ＭＳ Ｐゴシック" charset="0"/>
              </a:rPr>
              <a:t>.</a:t>
            </a:r>
            <a:r>
              <a:rPr lang="en-US" sz="1400" dirty="0">
                <a:latin typeface="Times New Roman" charset="0"/>
                <a:ea typeface="ＭＳ Ｐゴシック" charset="0"/>
                <a:cs typeface="ＭＳ Ｐゴシック" charset="0"/>
              </a:rPr>
              <a:t>..</a:t>
            </a:r>
          </a:p>
          <a:p>
            <a:pPr marL="0" indent="0">
              <a:buFontTx/>
              <a:buNone/>
            </a:pPr>
            <a:r>
              <a:rPr lang="en-US" sz="1400" dirty="0">
                <a:latin typeface="Times New Roman" charset="0"/>
                <a:ea typeface="ＭＳ Ｐゴシック" charset="0"/>
                <a:cs typeface="ＭＳ Ｐゴシック" charset="0"/>
              </a:rPr>
              <a:t>Loading domain file: </a:t>
            </a:r>
            <a:r>
              <a:rPr lang="en-US" sz="1400" dirty="0" err="1">
                <a:latin typeface="Times New Roman" charset="0"/>
                <a:ea typeface="ＭＳ Ｐゴシック" charset="0"/>
                <a:cs typeface="ＭＳ Ｐゴシック" charset="0"/>
              </a:rPr>
              <a:t>domain.pddl</a:t>
            </a:r>
            <a:endParaRPr lang="en-US" sz="1400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r>
              <a:rPr lang="en-US" sz="1400" dirty="0">
                <a:latin typeface="Times New Roman" charset="0"/>
                <a:ea typeface="ＭＳ Ｐゴシック" charset="0"/>
                <a:cs typeface="ＭＳ Ｐゴシック" charset="0"/>
              </a:rPr>
              <a:t>Loading fact file: p00.</a:t>
            </a:r>
            <a:r>
              <a:rPr lang="en-US" sz="1400" dirty="0" smtClean="0">
                <a:latin typeface="Times New Roman" charset="0"/>
                <a:ea typeface="ＭＳ Ｐゴシック" charset="0"/>
                <a:cs typeface="ＭＳ Ｐゴシック" charset="0"/>
              </a:rPr>
              <a:t>pddl</a:t>
            </a:r>
          </a:p>
          <a:p>
            <a:pPr marL="0" indent="0">
              <a:buFontTx/>
              <a:buNone/>
            </a:pPr>
            <a:r>
              <a:rPr lang="en-US" sz="1400" dirty="0" smtClean="0">
                <a:latin typeface="Times New Roman" charset="0"/>
                <a:ea typeface="ＭＳ Ｐゴシック" charset="0"/>
                <a:cs typeface="ＭＳ Ｐゴシック" charset="0"/>
              </a:rPr>
              <a:t>.</a:t>
            </a:r>
            <a:r>
              <a:rPr lang="en-US" sz="1400" dirty="0">
                <a:latin typeface="Times New Roman" charset="0"/>
                <a:ea typeface="ＭＳ Ｐゴシック" charset="0"/>
                <a:cs typeface="ＭＳ Ｐゴシック" charset="0"/>
              </a:rPr>
              <a:t>..</a:t>
            </a:r>
          </a:p>
          <a:p>
            <a:pPr marL="0" indent="0">
              <a:buFontTx/>
              <a:buNone/>
            </a:pPr>
            <a:r>
              <a:rPr lang="en-US" sz="1400" dirty="0">
                <a:latin typeface="Times New Roman" charset="0"/>
                <a:ea typeface="ＭＳ Ｐゴシック" charset="0"/>
                <a:cs typeface="ＭＳ Ｐゴシック" charset="0"/>
              </a:rPr>
              <a:t>Begin plan</a:t>
            </a:r>
          </a:p>
          <a:p>
            <a:pPr marL="0" indent="0">
              <a:buFontTx/>
              <a:buNone/>
            </a:pPr>
            <a:r>
              <a:rPr lang="en-US" sz="1400" dirty="0">
                <a:latin typeface="Times New Roman" charset="0"/>
                <a:ea typeface="ＭＳ Ｐゴシック" charset="0"/>
                <a:cs typeface="ＭＳ Ｐゴシック" charset="0"/>
              </a:rPr>
              <a:t>1 (</a:t>
            </a:r>
            <a:r>
              <a:rPr lang="en-US" sz="1400" dirty="0" err="1">
                <a:latin typeface="Times New Roman" charset="0"/>
                <a:ea typeface="ＭＳ Ｐゴシック" charset="0"/>
                <a:cs typeface="ＭＳ Ｐゴシック" charset="0"/>
              </a:rPr>
              <a:t>unstack</a:t>
            </a:r>
            <a:r>
              <a:rPr lang="en-US" sz="1400" dirty="0">
                <a:latin typeface="Times New Roman" charset="0"/>
                <a:ea typeface="ＭＳ Ｐゴシック" charset="0"/>
                <a:cs typeface="ＭＳ Ｐゴシック" charset="0"/>
              </a:rPr>
              <a:t> c b)</a:t>
            </a:r>
          </a:p>
          <a:p>
            <a:pPr marL="0" indent="0">
              <a:buFontTx/>
              <a:buNone/>
            </a:pPr>
            <a:r>
              <a:rPr lang="en-US" sz="1400" dirty="0">
                <a:latin typeface="Times New Roman" charset="0"/>
                <a:ea typeface="ＭＳ Ｐゴシック" charset="0"/>
                <a:cs typeface="ＭＳ Ｐゴシック" charset="0"/>
              </a:rPr>
              <a:t>2 (put-down c)</a:t>
            </a:r>
          </a:p>
          <a:p>
            <a:pPr marL="0" indent="0">
              <a:buFontTx/>
              <a:buNone/>
            </a:pPr>
            <a:r>
              <a:rPr lang="en-US" sz="1400" dirty="0">
                <a:latin typeface="Times New Roman" charset="0"/>
                <a:ea typeface="ＭＳ Ｐゴシック" charset="0"/>
                <a:cs typeface="ＭＳ Ｐゴシック" charset="0"/>
              </a:rPr>
              <a:t>3 (</a:t>
            </a:r>
            <a:r>
              <a:rPr lang="en-US" sz="1400" dirty="0" err="1">
                <a:latin typeface="Times New Roman" charset="0"/>
                <a:ea typeface="ＭＳ Ｐゴシック" charset="0"/>
                <a:cs typeface="ＭＳ Ｐゴシック" charset="0"/>
              </a:rPr>
              <a:t>unstack</a:t>
            </a:r>
            <a:r>
              <a:rPr lang="en-US" sz="1400" dirty="0">
                <a:latin typeface="Times New Roman" charset="0"/>
                <a:ea typeface="ＭＳ Ｐゴシック" charset="0"/>
                <a:cs typeface="ＭＳ Ｐゴシック" charset="0"/>
              </a:rPr>
              <a:t> b a)</a:t>
            </a:r>
          </a:p>
          <a:p>
            <a:pPr marL="0" indent="0">
              <a:buFontTx/>
              <a:buNone/>
            </a:pPr>
            <a:r>
              <a:rPr lang="en-US" sz="1400" dirty="0">
                <a:latin typeface="Times New Roman" charset="0"/>
                <a:ea typeface="ＭＳ Ｐゴシック" charset="0"/>
                <a:cs typeface="ＭＳ Ｐゴシック" charset="0"/>
              </a:rPr>
              <a:t>4 (stack b c)</a:t>
            </a:r>
          </a:p>
          <a:p>
            <a:pPr marL="0" indent="0">
              <a:buFontTx/>
              <a:buNone/>
            </a:pPr>
            <a:r>
              <a:rPr lang="en-US" sz="1400" dirty="0">
                <a:latin typeface="Times New Roman" charset="0"/>
                <a:ea typeface="ＭＳ Ｐゴシック" charset="0"/>
                <a:cs typeface="ＭＳ Ｐゴシック" charset="0"/>
              </a:rPr>
              <a:t>5 (pick-up a)</a:t>
            </a:r>
          </a:p>
          <a:p>
            <a:pPr marL="0" indent="0">
              <a:buFontTx/>
              <a:buNone/>
            </a:pPr>
            <a:r>
              <a:rPr lang="en-US" sz="1400" dirty="0">
                <a:latin typeface="Times New Roman" charset="0"/>
                <a:ea typeface="ＭＳ Ｐゴシック" charset="0"/>
                <a:cs typeface="ＭＳ Ｐゴシック" charset="0"/>
              </a:rPr>
              <a:t>6 (stack a b)</a:t>
            </a:r>
          </a:p>
          <a:p>
            <a:pPr marL="0" indent="0">
              <a:buFontTx/>
              <a:buNone/>
            </a:pPr>
            <a:r>
              <a:rPr lang="en-US" sz="1400" dirty="0">
                <a:latin typeface="Times New Roman" charset="0"/>
                <a:ea typeface="ＭＳ Ｐゴシック" charset="0"/>
                <a:cs typeface="ＭＳ Ｐゴシック" charset="0"/>
              </a:rPr>
              <a:t>End plan</a:t>
            </a:r>
          </a:p>
          <a:p>
            <a:pPr marL="0" indent="0">
              <a:buFontTx/>
              <a:buNone/>
            </a:pPr>
            <a:r>
              <a:rPr lang="en-US" sz="1400" dirty="0">
                <a:latin typeface="Times New Roman" charset="0"/>
                <a:ea typeface="ＭＳ Ｐゴシック" charset="0"/>
                <a:cs typeface="ＭＳ Ｐゴシック" charset="0"/>
              </a:rPr>
              <a:t>...</a:t>
            </a:r>
          </a:p>
          <a:p>
            <a:pPr marL="0" indent="0">
              <a:buFontTx/>
              <a:buNone/>
            </a:pPr>
            <a:r>
              <a:rPr lang="en-US" sz="1400" dirty="0">
                <a:latin typeface="Times New Roman" charset="0"/>
                <a:ea typeface="ＭＳ Ｐゴシック" charset="0"/>
                <a:cs typeface="ＭＳ Ｐゴシック" charset="0"/>
              </a:rPr>
              <a:t>Total elapsed time:   0.01 seconds</a:t>
            </a:r>
          </a:p>
          <a:p>
            <a:pPr marL="0" indent="0">
              <a:buFontTx/>
              <a:buNone/>
            </a:pPr>
            <a:r>
              <a:rPr lang="en-US" sz="1400" dirty="0">
                <a:latin typeface="Times New Roman" charset="0"/>
                <a:ea typeface="ＭＳ Ｐゴシック" charset="0"/>
                <a:cs typeface="ＭＳ Ｐゴシック" charset="0"/>
              </a:rPr>
              <a:t>...</a:t>
            </a:r>
          </a:p>
          <a:p>
            <a:pPr marL="0" indent="0">
              <a:buFontTx/>
              <a:buNone/>
            </a:pPr>
            <a:endParaRPr lang="en-US" sz="1400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24579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76200"/>
            <a:ext cx="1485900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(1) Extend </a:t>
            </a: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the domain: new objects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876800"/>
          </a:xfrm>
        </p:spPr>
        <p:txBody>
          <a:bodyPr/>
          <a:lstStyle/>
          <a:p>
            <a:r>
              <a:rPr lang="en-US" sz="3200" b="1" dirty="0">
                <a:latin typeface="Times New Roman" charset="0"/>
                <a:ea typeface="ＭＳ Ｐゴシック" charset="0"/>
                <a:cs typeface="ＭＳ Ｐゴシック" charset="0"/>
              </a:rPr>
              <a:t>Paint sprayers. 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Each sprayer can only paint in one color (e.g., red, green, blue).</a:t>
            </a:r>
          </a:p>
          <a:p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P</a:t>
            </a:r>
            <a:r>
              <a:rPr lang="en-US" sz="3200" b="1" dirty="0">
                <a:latin typeface="Times New Roman" charset="0"/>
                <a:ea typeface="ＭＳ Ｐゴシック" charset="0"/>
                <a:cs typeface="ＭＳ Ｐゴシック" charset="0"/>
              </a:rPr>
              <a:t>aint cans. 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A paint can holds only only color of paint.</a:t>
            </a:r>
          </a:p>
          <a:p>
            <a:r>
              <a:rPr lang="en-US" sz="3200" b="1" dirty="0">
                <a:latin typeface="Times New Roman" charset="0"/>
                <a:ea typeface="ＭＳ Ｐゴシック" charset="0"/>
                <a:cs typeface="ＭＳ Ｐゴシック" charset="0"/>
              </a:rPr>
              <a:t>Brushes. 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A brush can either be clean or loaded with paint of a particular color.</a:t>
            </a:r>
          </a:p>
          <a:p>
            <a:r>
              <a:rPr lang="en-US" sz="3200" b="1" dirty="0">
                <a:latin typeface="Times New Roman" charset="0"/>
                <a:ea typeface="ＭＳ Ｐゴシック" charset="0"/>
                <a:cs typeface="ＭＳ Ｐゴシック" charset="0"/>
              </a:rPr>
              <a:t>Water bucket. 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A water bucket is used to wash brushes.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(2) Extend </a:t>
            </a: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the domain: new actions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painting an object with a sprayer</a:t>
            </a:r>
          </a:p>
          <a:p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painting an object with a brush and can</a:t>
            </a:r>
          </a:p>
          <a:p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loading a brush with paint of a given color</a:t>
            </a:r>
          </a:p>
          <a:p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washing a brush, making it clean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Custom 2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4080"/>
      </a:hlink>
      <a:folHlink>
        <a:srgbClr val="004080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9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12405</TotalTime>
  <Words>810</Words>
  <Application>Microsoft Macintosh PowerPoint</Application>
  <PresentationFormat>On-screen Show (4:3)</PresentationFormat>
  <Paragraphs>104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Blank Presentation</vt:lpstr>
      <vt:lpstr>HW5: Planning</vt:lpstr>
      <vt:lpstr>PDDL</vt:lpstr>
      <vt:lpstr>PDDL Representation</vt:lpstr>
      <vt:lpstr>Blocks Word Domain File</vt:lpstr>
      <vt:lpstr>Blocks Word Problem File</vt:lpstr>
      <vt:lpstr>Blackbox planner</vt:lpstr>
      <vt:lpstr>Blackbox planner</vt:lpstr>
      <vt:lpstr>(1) Extend the domain: new objects</vt:lpstr>
      <vt:lpstr>(2) Extend the domain: new actions</vt:lpstr>
      <vt:lpstr>Action preconditions</vt:lpstr>
      <vt:lpstr>Problem p1.ppd</vt:lpstr>
    </vt:vector>
  </TitlesOfParts>
  <Company>UMBC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Graphplan/SATPlan</dc:title>
  <dc:creator>Marie desJardins</dc:creator>
  <cp:lastModifiedBy>tim finin</cp:lastModifiedBy>
  <cp:revision>303</cp:revision>
  <cp:lastPrinted>2009-11-16T21:50:54Z</cp:lastPrinted>
  <dcterms:created xsi:type="dcterms:W3CDTF">2009-11-18T21:57:46Z</dcterms:created>
  <dcterms:modified xsi:type="dcterms:W3CDTF">2016-04-13T18:16:38Z</dcterms:modified>
</cp:coreProperties>
</file>