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98" r:id="rId3"/>
    <p:sldId id="271" r:id="rId4"/>
    <p:sldId id="275" r:id="rId5"/>
    <p:sldId id="312" r:id="rId6"/>
    <p:sldId id="272" r:id="rId7"/>
    <p:sldId id="273" r:id="rId8"/>
    <p:sldId id="274" r:id="rId9"/>
    <p:sldId id="276" r:id="rId10"/>
    <p:sldId id="290" r:id="rId11"/>
    <p:sldId id="295" r:id="rId12"/>
    <p:sldId id="289" r:id="rId13"/>
    <p:sldId id="291" r:id="rId14"/>
    <p:sldId id="302" r:id="rId15"/>
    <p:sldId id="303" r:id="rId16"/>
    <p:sldId id="301" r:id="rId17"/>
    <p:sldId id="306" r:id="rId18"/>
    <p:sldId id="320" r:id="rId19"/>
    <p:sldId id="316" r:id="rId20"/>
    <p:sldId id="319" r:id="rId21"/>
    <p:sldId id="321" r:id="rId22"/>
    <p:sldId id="313" r:id="rId23"/>
    <p:sldId id="322" r:id="rId24"/>
    <p:sldId id="314" r:id="rId25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clrMru>
    <a:srgbClr val="DDDDD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4" d="100"/>
          <a:sy n="124" d="100"/>
        </p:scale>
        <p:origin x="-512" y="-112"/>
      </p:cViewPr>
      <p:guideLst>
        <p:guide orient="horz" pos="2160"/>
        <p:guide pos="340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7F556ED6-4DD5-6348-B754-BAA52852CE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0006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1000" y="539750"/>
            <a:ext cx="3683000" cy="2762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2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5713" y="3482975"/>
            <a:ext cx="7115175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2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2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6A27F925-02A7-1843-AC70-F3CAC781A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0751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5E65931-D072-AB44-91D1-9BB7D03FA9FB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F1E8718-E387-4141-820A-D20A80E20795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58B7595-D920-9E46-B8F4-E29163D1D995}" type="slidenum">
              <a:rPr lang="en-US" sz="1200"/>
              <a:pPr/>
              <a:t>11</a:t>
            </a:fld>
            <a:endParaRPr lang="en-US" sz="1200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2A0D7A2-4516-7846-B9E1-46471A7A57E2}" type="slidenum">
              <a:rPr lang="en-US" sz="1200"/>
              <a:pPr/>
              <a:t>12</a:t>
            </a:fld>
            <a:endParaRPr lang="en-US" sz="1200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82414FA-2CDF-4843-A9D2-5D469F544812}" type="slidenum">
              <a:rPr lang="en-US" sz="1200"/>
              <a:pPr/>
              <a:t>13</a:t>
            </a:fld>
            <a:endParaRPr lang="en-US" sz="1200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195D4E2-C7B0-F74B-8345-B28A6285B4AF}" type="slidenum">
              <a:rPr lang="en-US" sz="1200"/>
              <a:pPr/>
              <a:t>14</a:t>
            </a:fld>
            <a:endParaRPr lang="en-US" sz="120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36ABC83-BD4F-574F-8B12-9143975DDBDF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932A729-6020-7E4D-9493-C2CD44368EC2}" type="slidenum">
              <a:rPr lang="en-US" sz="1200"/>
              <a:pPr/>
              <a:t>16</a:t>
            </a:fld>
            <a:endParaRPr lang="en-US" sz="1200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6046299-3865-F444-898F-D0778DBEAF47}" type="slidenum">
              <a:rPr lang="en-US" sz="1200"/>
              <a:pPr/>
              <a:t>17</a:t>
            </a:fld>
            <a:endParaRPr lang="en-US" sz="1200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0D2911-1F9E-8B40-8DC5-FB0DBA78F3B3}" type="slidenum">
              <a:rPr lang="en-US"/>
              <a:pPr/>
              <a:t>21</a:t>
            </a:fld>
            <a:endParaRPr lang="en-US"/>
          </a:p>
        </p:txBody>
      </p:sp>
      <p:sp>
        <p:nvSpPr>
          <p:cNvPr id="215042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9657BD-FA0A-9246-974E-3FB5DFE4184E}" type="slidenum">
              <a:rPr lang="en-US"/>
              <a:pPr/>
              <a:t>23</a:t>
            </a:fld>
            <a:endParaRPr lang="en-US"/>
          </a:p>
        </p:txBody>
      </p:sp>
      <p:sp>
        <p:nvSpPr>
          <p:cNvPr id="217090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4DECD21-89CA-A64C-9080-4F9E028D588B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70690F9-9A40-3742-9E0A-00D8FCD6DC91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84A12AE-927B-0241-B0AE-C0BCFD8D78D3}" type="slidenum">
              <a:rPr lang="en-US" sz="1200"/>
              <a:pPr/>
              <a:t>4</a:t>
            </a:fld>
            <a:endParaRPr lang="en-US" sz="120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66CBC0D-A58E-7D4C-83CC-55E5EA883506}" type="slidenum">
              <a:rPr lang="en-US" sz="1200"/>
              <a:pPr/>
              <a:t>5</a:t>
            </a:fld>
            <a:endParaRPr lang="en-US" sz="120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An example f a semantic network.  What do the nodes and arcs mean?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84CBF93-41C4-1549-853B-224BC9462BF9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BF3216C-5D80-354D-AB04-106F059E5002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9C24F06-9F36-1C49-A820-FA30FF5FCD2B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737F9B9-2E9D-0B47-B9D2-F471B79137C1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8FE61C3-B311-A14C-B84A-EE28AC90E2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411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07B85EAD-4B79-6B4D-AEFB-3C92AF9DE7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857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ABB3486A-1F81-774C-85BD-54E466442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003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FD61120-8D59-3440-8EE6-381B64EF19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85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1735269-AC5B-D74F-88FD-48EC9E132A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706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4F046A93-2830-5C45-80DE-CD3DBC17D4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852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AB96193-5244-BE4C-AEDA-948EFEA43E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81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4C76247D-AB3A-B344-BFCC-AC068534C4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092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08F8F765-C5C2-9B43-B82E-E533C7F757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09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20DC2B7-F9A5-494A-A96B-8D1B4ABEFF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521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AE5EB27A-4A9D-F543-8F93-F21C6EDD96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971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-65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-65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en.wikipedia.org/wiki/Frame_(artificial_intelligence)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en.wikipedia.org/wiki/Description_logic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en.wikipedia.org/wiki/Negation_as_failur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en.wikipedia.org/wiki/Autoepistemic_logic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uzzy_set" TargetMode="External"/><Relationship Id="rId4" Type="http://schemas.openxmlformats.org/officeDocument/2006/relationships/hyperlink" Target="https://en.wikipedia.org/wiki/Fuzzy_logic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dtic.mil/dtic/tr/fulltext/u2/a022584.pdf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en.wikipedia.org/wiki/Reification_(knowledge_representation)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Web_Ontology_Language" TargetMode="External"/><Relationship Id="rId4" Type="http://schemas.openxmlformats.org/officeDocument/2006/relationships/hyperlink" Target="http://www.w3.org/2007/OWL/wiki/Punning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4419600"/>
          </a:xfrm>
        </p:spPr>
        <p:txBody>
          <a:bodyPr/>
          <a:lstStyle/>
          <a:p>
            <a:pPr>
              <a:defRPr/>
            </a:pPr>
            <a:r>
              <a:rPr lang="en-US" sz="72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Knowledge Representation and Reasoning</a:t>
            </a:r>
            <a:endParaRPr lang="en-US" sz="72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4572000"/>
            <a:ext cx="6934200" cy="990600"/>
          </a:xfrm>
        </p:spPr>
        <p:txBody>
          <a:bodyPr/>
          <a:lstStyle/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Chapter 12</a:t>
            </a: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5638800" y="6134100"/>
            <a:ext cx="35052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r>
              <a:rPr lang="en-US" sz="1400"/>
              <a:t>Some material adopted from notes by </a:t>
            </a:r>
            <a:r>
              <a:rPr lang="en-US" sz="1600"/>
              <a:t>Andreas Geyer-Schulz</a:t>
            </a:r>
          </a:p>
          <a:p>
            <a:pPr algn="r"/>
            <a:r>
              <a:rPr lang="en-US" sz="1600"/>
              <a:t>and Chuck Dyer</a:t>
            </a:r>
            <a:endParaRPr lang="en-US" sz="18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From Semantic Nets to Frames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153400" cy="5029200"/>
          </a:xfrm>
        </p:spPr>
        <p:txBody>
          <a:bodyPr/>
          <a:lstStyle/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Semantic networks evolved into 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  <a:hlinkClick r:id="rId3"/>
              </a:rPr>
              <a:t>frame</a:t>
            </a:r>
            <a:br>
              <a:rPr lang="en-US" sz="3200">
                <a:latin typeface="Times New Roman" charset="0"/>
                <a:ea typeface="ＭＳ Ｐゴシック" charset="0"/>
                <a:cs typeface="ＭＳ Ｐゴシック" charset="0"/>
                <a:hlinkClick r:id="rId3"/>
              </a:rPr>
            </a:b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  <a:hlinkClick r:id="rId3"/>
              </a:rPr>
              <a:t>representation languages 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in the 70s and 80s</a:t>
            </a: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Frames like a OO classes with more meta-data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Cf. AI’s focus on </a:t>
            </a:r>
            <a:r>
              <a:rPr lang="en-US" sz="2800" i="1">
                <a:latin typeface="Times New Roman" charset="0"/>
                <a:ea typeface="ＭＳ Ｐゴシック" charset="0"/>
                <a:cs typeface="ＭＳ Ｐゴシック" charset="0"/>
              </a:rPr>
              <a:t>knowledge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 over </a:t>
            </a:r>
            <a:r>
              <a:rPr lang="en-US" sz="2800" i="1">
                <a:latin typeface="Times New Roman" charset="0"/>
                <a:ea typeface="ＭＳ Ｐゴシック" charset="0"/>
                <a:cs typeface="ＭＳ Ｐゴシック" charset="0"/>
              </a:rPr>
              <a:t>data</a:t>
            </a: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3200" b="1">
                <a:latin typeface="Times New Roman" charset="0"/>
                <a:ea typeface="ＭＳ Ｐゴシック" charset="0"/>
                <a:cs typeface="ＭＳ Ｐゴシック" charset="0"/>
              </a:rPr>
              <a:t>frame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 has a set of </a:t>
            </a:r>
            <a:r>
              <a:rPr lang="en-US" sz="3200" b="1">
                <a:latin typeface="Times New Roman" charset="0"/>
                <a:ea typeface="ＭＳ Ｐゴシック" charset="0"/>
                <a:cs typeface="ＭＳ Ｐゴシック" charset="0"/>
              </a:rPr>
              <a:t>slots</a:t>
            </a:r>
            <a:endParaRPr lang="en-US" sz="32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r>
              <a:rPr lang="en-US" sz="3200" b="1">
                <a:latin typeface="Times New Roman" charset="0"/>
                <a:ea typeface="ＭＳ Ｐゴシック" charset="0"/>
                <a:cs typeface="ＭＳ Ｐゴシック" charset="0"/>
              </a:rPr>
              <a:t>Slots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 represents relations to other frame or literal values (e.g., number or string)</a:t>
            </a: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A slot has one or more </a:t>
            </a:r>
            <a:r>
              <a:rPr lang="en-US" sz="3200" b="1">
                <a:latin typeface="Times New Roman" charset="0"/>
                <a:ea typeface="ＭＳ Ｐゴシック" charset="0"/>
                <a:cs typeface="ＭＳ Ｐゴシック" charset="0"/>
              </a:rPr>
              <a:t>facets</a:t>
            </a: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3200" b="1">
                <a:latin typeface="Times New Roman" charset="0"/>
                <a:ea typeface="ＭＳ Ｐゴシック" charset="0"/>
                <a:cs typeface="ＭＳ Ｐゴシック" charset="0"/>
              </a:rPr>
              <a:t>facet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 represents some aspect of the relation</a:t>
            </a:r>
          </a:p>
          <a:p>
            <a:endParaRPr lang="en-US" sz="32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endParaRPr lang="en-US" sz="32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Facets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257800"/>
          </a:xfrm>
        </p:spPr>
        <p:txBody>
          <a:bodyPr/>
          <a:lstStyle/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A slot in a frame can hold more than a value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Other facets might include:</a:t>
            </a:r>
          </a:p>
          <a:p>
            <a:pPr lvl="1"/>
            <a:r>
              <a:rPr lang="en-US" sz="2400" b="1">
                <a:latin typeface="Times New Roman" charset="0"/>
                <a:ea typeface="ＭＳ Ｐゴシック" charset="0"/>
              </a:rPr>
              <a:t>Value</a:t>
            </a:r>
            <a:r>
              <a:rPr lang="en-US" sz="2400">
                <a:latin typeface="Times New Roman" charset="0"/>
                <a:ea typeface="ＭＳ Ｐゴシック" charset="0"/>
              </a:rPr>
              <a:t>: current fillers</a:t>
            </a:r>
          </a:p>
          <a:p>
            <a:pPr lvl="1"/>
            <a:r>
              <a:rPr lang="en-US" sz="2400" b="1">
                <a:latin typeface="Times New Roman" charset="0"/>
                <a:ea typeface="ＭＳ Ｐゴシック" charset="0"/>
              </a:rPr>
              <a:t>Default:</a:t>
            </a:r>
            <a:r>
              <a:rPr lang="en-US" sz="2400">
                <a:latin typeface="Times New Roman" charset="0"/>
                <a:ea typeface="ＭＳ Ｐゴシック" charset="0"/>
              </a:rPr>
              <a:t> default fillers</a:t>
            </a:r>
          </a:p>
          <a:p>
            <a:pPr lvl="1"/>
            <a:r>
              <a:rPr lang="en-US" sz="2400" b="1">
                <a:latin typeface="Times New Roman" charset="0"/>
                <a:ea typeface="ＭＳ Ｐゴシック" charset="0"/>
              </a:rPr>
              <a:t>Cardinality:</a:t>
            </a:r>
            <a:r>
              <a:rPr lang="en-US" sz="2400">
                <a:latin typeface="Times New Roman" charset="0"/>
                <a:ea typeface="ＭＳ Ｐゴシック" charset="0"/>
              </a:rPr>
              <a:t> minimum and maximum number of fillers</a:t>
            </a:r>
          </a:p>
          <a:p>
            <a:pPr lvl="1"/>
            <a:r>
              <a:rPr lang="en-US" sz="2400" b="1">
                <a:latin typeface="Times New Roman" charset="0"/>
                <a:ea typeface="ＭＳ Ｐゴシック" charset="0"/>
              </a:rPr>
              <a:t>Type:</a:t>
            </a:r>
            <a:r>
              <a:rPr lang="en-US" sz="2400">
                <a:latin typeface="Times New Roman" charset="0"/>
                <a:ea typeface="ＭＳ Ｐゴシック" charset="0"/>
              </a:rPr>
              <a:t> type restriction on fillers, e.g another frame</a:t>
            </a:r>
          </a:p>
          <a:p>
            <a:pPr lvl="1"/>
            <a:r>
              <a:rPr lang="en-US" sz="2400" b="1">
                <a:latin typeface="Times New Roman" charset="0"/>
                <a:ea typeface="ＭＳ Ｐゴシック" charset="0"/>
              </a:rPr>
              <a:t>Procedures:</a:t>
            </a:r>
            <a:r>
              <a:rPr lang="en-US" sz="2400">
                <a:latin typeface="Times New Roman" charset="0"/>
                <a:ea typeface="ＭＳ Ｐゴシック" charset="0"/>
              </a:rPr>
              <a:t> if-needed, if-added, if-removed</a:t>
            </a:r>
          </a:p>
          <a:p>
            <a:pPr lvl="1"/>
            <a:r>
              <a:rPr lang="en-US" sz="2400" b="1">
                <a:latin typeface="Times New Roman" charset="0"/>
                <a:ea typeface="ＭＳ Ｐゴシック" charset="0"/>
              </a:rPr>
              <a:t>Salience:</a:t>
            </a:r>
            <a:r>
              <a:rPr lang="en-US" sz="2400">
                <a:latin typeface="Times New Roman" charset="0"/>
                <a:ea typeface="ＭＳ Ｐゴシック" charset="0"/>
              </a:rPr>
              <a:t> measure on the slot’</a:t>
            </a:r>
            <a:r>
              <a:rPr lang="en-US" altLang="ja-JP" sz="2400">
                <a:latin typeface="Times New Roman" charset="0"/>
                <a:ea typeface="ＭＳ Ｐゴシック" charset="0"/>
              </a:rPr>
              <a:t>s importance</a:t>
            </a:r>
          </a:p>
          <a:p>
            <a:pPr lvl="1"/>
            <a:r>
              <a:rPr lang="en-US" sz="2400" b="1">
                <a:latin typeface="Times New Roman" charset="0"/>
                <a:ea typeface="ＭＳ Ｐゴシック" charset="0"/>
              </a:rPr>
              <a:t>Constraints:</a:t>
            </a:r>
            <a:r>
              <a:rPr lang="en-US" sz="2400">
                <a:latin typeface="Times New Roman" charset="0"/>
                <a:ea typeface="ＭＳ Ｐゴシック" charset="0"/>
              </a:rPr>
              <a:t> attached constraints or axioms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In some systems, the slots themselves are instances of frames.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5" descr="img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68300"/>
            <a:ext cx="7848600" cy="648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Description Logics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8153400" cy="5638800"/>
          </a:xfrm>
        </p:spPr>
        <p:txBody>
          <a:bodyPr/>
          <a:lstStyle/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  <a:hlinkClick r:id="rId3"/>
              </a:rPr>
              <a:t>Description logics 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 are a family of frame-like KR systems with a formal semantics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E.g., KL-ONE, OWL</a:t>
            </a: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Additional kind of inference is automatic classification of Frames and objects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 Automatically finding right place in a hierarchy</a:t>
            </a: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Many current systems limit languages to support decidably complete reasoning </a:t>
            </a: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The Semantic Web language OWL based on description logic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71500" y="1295400"/>
            <a:ext cx="8001000" cy="4953000"/>
          </a:xfrm>
        </p:spPr>
        <p:txBody>
          <a:bodyPr/>
          <a:lstStyle/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Logical deduction is not the only kind of reasoning that’s useful</a:t>
            </a:r>
          </a:p>
          <a:p>
            <a:endParaRPr lang="en-US" sz="28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Beyond Deduction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95288"/>
            <a:ext cx="8839200" cy="609600"/>
          </a:xfrm>
        </p:spPr>
        <p:txBody>
          <a:bodyPr/>
          <a:lstStyle/>
          <a:p>
            <a:r>
              <a:rPr lang="en-US" sz="4400">
                <a:latin typeface="Times New Roman" charset="0"/>
                <a:ea typeface="ＭＳ Ｐゴシック" charset="0"/>
                <a:cs typeface="ＭＳ Ｐゴシック" charset="0"/>
              </a:rPr>
              <a:t>Deduction, Abduction, Induction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0538" y="1447800"/>
            <a:ext cx="8001000" cy="4876800"/>
          </a:xfrm>
        </p:spPr>
        <p:txBody>
          <a:bodyPr/>
          <a:lstStyle/>
          <a:p>
            <a:pPr>
              <a:spcBef>
                <a:spcPct val="5000"/>
              </a:spcBef>
              <a:buFontTx/>
              <a:buNone/>
            </a:pPr>
            <a:r>
              <a:rPr lang="en-US" sz="2200" b="1">
                <a:latin typeface="Times New Roman" charset="0"/>
                <a:ea typeface="ＭＳ Ｐゴシック" charset="0"/>
                <a:cs typeface="ＭＳ Ｐゴシック" charset="0"/>
              </a:rPr>
              <a:t>Deduction: </a:t>
            </a:r>
            <a:r>
              <a:rPr lang="en-US" sz="2200">
                <a:latin typeface="Times New Roman" charset="0"/>
                <a:ea typeface="ＭＳ Ｐゴシック" charset="0"/>
                <a:cs typeface="ＭＳ Ｐゴシック" charset="0"/>
              </a:rPr>
              <a:t>major premise:      	All balls in the box are black</a:t>
            </a:r>
          </a:p>
          <a:p>
            <a:pPr>
              <a:spcBef>
                <a:spcPct val="5000"/>
              </a:spcBef>
              <a:buFontTx/>
              <a:buNone/>
            </a:pPr>
            <a:r>
              <a:rPr lang="en-US" sz="2200">
                <a:latin typeface="Times New Roman" charset="0"/>
                <a:ea typeface="ＭＳ Ｐゴシック" charset="0"/>
                <a:cs typeface="ＭＳ Ｐゴシック" charset="0"/>
              </a:rPr>
              <a:t>                    minor premise:      	These balls are from the box</a:t>
            </a:r>
          </a:p>
          <a:p>
            <a:pPr>
              <a:spcBef>
                <a:spcPct val="5000"/>
              </a:spcBef>
              <a:buFontTx/>
              <a:buNone/>
            </a:pPr>
            <a:r>
              <a:rPr lang="en-US" sz="2200">
                <a:latin typeface="Times New Roman" charset="0"/>
                <a:ea typeface="ＭＳ Ｐゴシック" charset="0"/>
                <a:cs typeface="ＭＳ Ｐゴシック" charset="0"/>
              </a:rPr>
              <a:t>                    conclusion:            	These balls are black</a:t>
            </a:r>
          </a:p>
          <a:p>
            <a:pPr>
              <a:spcBef>
                <a:spcPct val="5000"/>
              </a:spcBef>
              <a:buFontTx/>
              <a:buNone/>
            </a:pPr>
            <a:endParaRPr lang="en-US" sz="22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spcBef>
                <a:spcPct val="5000"/>
              </a:spcBef>
              <a:buFontTx/>
              <a:buNone/>
            </a:pPr>
            <a:r>
              <a:rPr lang="en-US" sz="2200" b="1">
                <a:latin typeface="Times New Roman" charset="0"/>
                <a:ea typeface="ＭＳ Ｐゴシック" charset="0"/>
                <a:cs typeface="ＭＳ Ｐゴシック" charset="0"/>
              </a:rPr>
              <a:t>Abduction:</a:t>
            </a:r>
            <a:r>
              <a:rPr lang="en-US" sz="2200">
                <a:latin typeface="Times New Roman" charset="0"/>
                <a:ea typeface="ＭＳ Ｐゴシック" charset="0"/>
                <a:cs typeface="ＭＳ Ｐゴシック" charset="0"/>
              </a:rPr>
              <a:t> rule:                       	All balls in the box are black</a:t>
            </a:r>
          </a:p>
          <a:p>
            <a:pPr>
              <a:spcBef>
                <a:spcPct val="5000"/>
              </a:spcBef>
              <a:buFontTx/>
              <a:buNone/>
            </a:pPr>
            <a:r>
              <a:rPr lang="en-US" sz="2200">
                <a:latin typeface="Times New Roman" charset="0"/>
                <a:ea typeface="ＭＳ Ｐゴシック" charset="0"/>
                <a:cs typeface="ＭＳ Ｐゴシック" charset="0"/>
              </a:rPr>
              <a:t>                    observation:           	These balls are black</a:t>
            </a:r>
          </a:p>
          <a:p>
            <a:pPr>
              <a:spcBef>
                <a:spcPct val="5000"/>
              </a:spcBef>
              <a:buFontTx/>
              <a:buNone/>
            </a:pPr>
            <a:r>
              <a:rPr lang="en-US" sz="2200">
                <a:latin typeface="Times New Roman" charset="0"/>
                <a:ea typeface="ＭＳ Ｐゴシック" charset="0"/>
                <a:cs typeface="ＭＳ Ｐゴシック" charset="0"/>
              </a:rPr>
              <a:t>                    explanation:  	These balls are from the box</a:t>
            </a:r>
          </a:p>
          <a:p>
            <a:pPr>
              <a:spcBef>
                <a:spcPct val="5000"/>
              </a:spcBef>
              <a:buFontTx/>
              <a:buNone/>
            </a:pPr>
            <a:endParaRPr lang="en-US" sz="22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spcBef>
                <a:spcPct val="5000"/>
              </a:spcBef>
              <a:buFontTx/>
              <a:buNone/>
            </a:pPr>
            <a:r>
              <a:rPr lang="en-US" sz="2200" b="1">
                <a:latin typeface="Times New Roman" charset="0"/>
                <a:ea typeface="ＭＳ Ｐゴシック" charset="0"/>
                <a:cs typeface="ＭＳ Ｐゴシック" charset="0"/>
              </a:rPr>
              <a:t>Induction:</a:t>
            </a:r>
            <a:r>
              <a:rPr lang="en-US" sz="2200">
                <a:latin typeface="Times New Roman" charset="0"/>
                <a:ea typeface="ＭＳ Ｐゴシック" charset="0"/>
                <a:cs typeface="ＭＳ Ｐゴシック" charset="0"/>
              </a:rPr>
              <a:t>  case:                       	These balls are from the box</a:t>
            </a:r>
          </a:p>
          <a:p>
            <a:pPr>
              <a:spcBef>
                <a:spcPct val="5000"/>
              </a:spcBef>
              <a:buFontTx/>
              <a:buNone/>
            </a:pPr>
            <a:r>
              <a:rPr lang="en-US" sz="2200">
                <a:latin typeface="Times New Roman" charset="0"/>
                <a:ea typeface="ＭＳ Ｐゴシック" charset="0"/>
                <a:cs typeface="ＭＳ Ｐゴシック" charset="0"/>
              </a:rPr>
              <a:t>                    observation:           	These balls are black</a:t>
            </a:r>
          </a:p>
          <a:p>
            <a:pPr>
              <a:spcBef>
                <a:spcPct val="5000"/>
              </a:spcBef>
              <a:buFontTx/>
              <a:buNone/>
            </a:pPr>
            <a:r>
              <a:rPr lang="en-US" sz="2200">
                <a:latin typeface="Times New Roman" charset="0"/>
                <a:ea typeface="ＭＳ Ｐゴシック" charset="0"/>
                <a:cs typeface="ＭＳ Ｐゴシック" charset="0"/>
              </a:rPr>
              <a:t>                    hypothesized rule:  	All ball in the box are black</a:t>
            </a:r>
          </a:p>
          <a:p>
            <a:pPr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                     </a:t>
            </a:r>
          </a:p>
        </p:txBody>
      </p:sp>
      <p:sp>
        <p:nvSpPr>
          <p:cNvPr id="46083" name="Text Box 4"/>
          <p:cNvSpPr txBox="1">
            <a:spLocks noChangeArrowheads="1"/>
          </p:cNvSpPr>
          <p:nvPr/>
        </p:nvSpPr>
        <p:spPr bwMode="auto">
          <a:xfrm>
            <a:off x="7696200" y="1428750"/>
            <a:ext cx="928688" cy="977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1800" b="1"/>
              <a:t>A =&gt; B  </a:t>
            </a:r>
          </a:p>
          <a:p>
            <a:pPr>
              <a:lnSpc>
                <a:spcPct val="80000"/>
              </a:lnSpc>
            </a:pPr>
            <a:r>
              <a:rPr lang="en-US" sz="1800" b="1"/>
              <a:t>A </a:t>
            </a:r>
          </a:p>
          <a:p>
            <a:pPr>
              <a:lnSpc>
                <a:spcPct val="80000"/>
              </a:lnSpc>
            </a:pPr>
            <a:r>
              <a:rPr lang="en-US" sz="1800"/>
              <a:t>---------</a:t>
            </a:r>
          </a:p>
          <a:p>
            <a:pPr>
              <a:lnSpc>
                <a:spcPct val="80000"/>
              </a:lnSpc>
            </a:pPr>
            <a:r>
              <a:rPr lang="en-US" sz="1800" b="1"/>
              <a:t>B</a:t>
            </a:r>
          </a:p>
        </p:txBody>
      </p:sp>
      <p:sp>
        <p:nvSpPr>
          <p:cNvPr id="46084" name="Text Box 5"/>
          <p:cNvSpPr txBox="1">
            <a:spLocks noChangeArrowheads="1"/>
          </p:cNvSpPr>
          <p:nvPr/>
        </p:nvSpPr>
        <p:spPr bwMode="auto">
          <a:xfrm>
            <a:off x="7610475" y="2889250"/>
            <a:ext cx="1228725" cy="977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1800" b="1"/>
              <a:t>A =&gt; B  </a:t>
            </a:r>
          </a:p>
          <a:p>
            <a:pPr>
              <a:lnSpc>
                <a:spcPct val="80000"/>
              </a:lnSpc>
            </a:pPr>
            <a:r>
              <a:rPr lang="en-US" sz="1800" b="1"/>
              <a:t>         B</a:t>
            </a:r>
          </a:p>
          <a:p>
            <a:pPr>
              <a:lnSpc>
                <a:spcPct val="80000"/>
              </a:lnSpc>
            </a:pPr>
            <a:r>
              <a:rPr lang="en-US" sz="1800"/>
              <a:t>-------------</a:t>
            </a:r>
          </a:p>
          <a:p>
            <a:pPr>
              <a:lnSpc>
                <a:spcPct val="80000"/>
              </a:lnSpc>
            </a:pPr>
            <a:r>
              <a:rPr lang="en-US" sz="1800" b="1"/>
              <a:t>Possibly A</a:t>
            </a:r>
          </a:p>
        </p:txBody>
      </p:sp>
      <p:sp>
        <p:nvSpPr>
          <p:cNvPr id="46085" name="Text Box 6"/>
          <p:cNvSpPr txBox="1">
            <a:spLocks noChangeArrowheads="1"/>
          </p:cNvSpPr>
          <p:nvPr/>
        </p:nvSpPr>
        <p:spPr bwMode="auto">
          <a:xfrm>
            <a:off x="7600950" y="4289425"/>
            <a:ext cx="1228725" cy="119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1800" b="1"/>
              <a:t>Whenever A then B</a:t>
            </a:r>
          </a:p>
          <a:p>
            <a:pPr>
              <a:lnSpc>
                <a:spcPct val="80000"/>
              </a:lnSpc>
            </a:pPr>
            <a:r>
              <a:rPr lang="en-US" sz="1800"/>
              <a:t>-------------</a:t>
            </a:r>
          </a:p>
          <a:p>
            <a:pPr>
              <a:lnSpc>
                <a:spcPct val="80000"/>
              </a:lnSpc>
            </a:pPr>
            <a:r>
              <a:rPr lang="en-US" sz="1800" b="1"/>
              <a:t>Possibly </a:t>
            </a:r>
          </a:p>
          <a:p>
            <a:pPr>
              <a:lnSpc>
                <a:spcPct val="80000"/>
              </a:lnSpc>
            </a:pPr>
            <a:r>
              <a:rPr lang="en-US" sz="1800" b="1"/>
              <a:t>A =&gt; B</a:t>
            </a:r>
          </a:p>
        </p:txBody>
      </p:sp>
      <p:sp>
        <p:nvSpPr>
          <p:cNvPr id="46086" name="Text Box 7"/>
          <p:cNvSpPr txBox="1">
            <a:spLocks noChangeArrowheads="1"/>
          </p:cNvSpPr>
          <p:nvPr/>
        </p:nvSpPr>
        <p:spPr bwMode="auto">
          <a:xfrm>
            <a:off x="533400" y="5456238"/>
            <a:ext cx="86106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800" b="1">
                <a:solidFill>
                  <a:schemeClr val="accent2"/>
                </a:solidFill>
              </a:rPr>
              <a:t>Deduction</a:t>
            </a:r>
            <a:r>
              <a:rPr lang="en-US" sz="2800">
                <a:solidFill>
                  <a:schemeClr val="accent2"/>
                </a:solidFill>
              </a:rPr>
              <a:t>: </a:t>
            </a:r>
            <a:r>
              <a:rPr lang="en-US" sz="2800"/>
              <a:t>from causes to effects</a:t>
            </a:r>
          </a:p>
          <a:p>
            <a:r>
              <a:rPr lang="en-US" sz="2800" b="1">
                <a:solidFill>
                  <a:schemeClr val="accent2"/>
                </a:solidFill>
              </a:rPr>
              <a:t>Abduction: </a:t>
            </a:r>
            <a:r>
              <a:rPr lang="en-US" sz="2800"/>
              <a:t>from effects to causes</a:t>
            </a:r>
            <a:endParaRPr lang="en-US" sz="2800" b="1">
              <a:solidFill>
                <a:schemeClr val="accent2"/>
              </a:solidFill>
            </a:endParaRPr>
          </a:p>
          <a:p>
            <a:r>
              <a:rPr lang="en-US" sz="2800" b="1">
                <a:solidFill>
                  <a:schemeClr val="accent2"/>
                </a:solidFill>
              </a:rPr>
              <a:t>Induction</a:t>
            </a:r>
            <a:r>
              <a:rPr lang="en-US" sz="2800"/>
              <a:t>: from specific cases to general rules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38213"/>
          </a:xfrm>
        </p:spPr>
        <p:txBody>
          <a:bodyPr/>
          <a:lstStyle/>
          <a:p>
            <a:r>
              <a:rPr lang="en-US" sz="4400">
                <a:latin typeface="Times New Roman" charset="0"/>
                <a:ea typeface="ＭＳ Ｐゴシック" charset="0"/>
                <a:cs typeface="ＭＳ Ｐゴシック" charset="0"/>
              </a:rPr>
              <a:t>Abduction</a:t>
            </a:r>
          </a:p>
        </p:txBody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0538" y="1338263"/>
            <a:ext cx="8348662" cy="5291137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Abduction: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reasoning that derives an explanatory hypothesis from a given set of facts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I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nference </a:t>
            </a:r>
            <a:r>
              <a:rPr lang="en-US" sz="2800" dirty="0">
                <a:latin typeface="Times New Roman" charset="0"/>
                <a:ea typeface="ＭＳ Ｐゴシック" charset="0"/>
              </a:rPr>
              <a:t>result is a </a:t>
            </a:r>
            <a:r>
              <a:rPr lang="en-US" sz="2800" b="1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hypothesis</a:t>
            </a:r>
            <a:r>
              <a:rPr lang="en-US" sz="2800" i="1" dirty="0">
                <a:latin typeface="Times New Roman" charset="0"/>
                <a:ea typeface="ＭＳ Ｐゴシック" charset="0"/>
              </a:rPr>
              <a:t> </a:t>
            </a:r>
            <a:r>
              <a:rPr lang="en-US" sz="2800" dirty="0">
                <a:latin typeface="Times New Roman" charset="0"/>
                <a:ea typeface="ＭＳ Ｐゴシック" charset="0"/>
              </a:rPr>
              <a:t>that, if true, could </a:t>
            </a:r>
            <a:r>
              <a:rPr lang="en-US" sz="2800" b="1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explain</a:t>
            </a:r>
            <a:r>
              <a:rPr lang="en-US" sz="2800" dirty="0">
                <a:latin typeface="Times New Roman" charset="0"/>
                <a:ea typeface="ＭＳ Ｐゴシック" charset="0"/>
              </a:rPr>
              <a:t> the occurrence of the given 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facts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800" dirty="0" smtClean="0">
                <a:latin typeface="Times New Roman" charset="0"/>
                <a:ea typeface="ＭＳ Ｐゴシック" charset="0"/>
              </a:rPr>
              <a:t>Inherently unsound and uncertain</a:t>
            </a:r>
          </a:p>
          <a:p>
            <a:pPr marL="0" indent="0">
              <a:buFontTx/>
              <a:buNone/>
              <a:defRPr/>
            </a:pP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Example: Medical diagnosis</a:t>
            </a:r>
          </a:p>
          <a:p>
            <a:pPr marL="342900" lvl="1" indent="-223838">
              <a:defRPr/>
            </a:pPr>
            <a:r>
              <a:rPr lang="en-US" sz="2800" dirty="0" smtClean="0">
                <a:latin typeface="Times New Roman" charset="0"/>
                <a:ea typeface="ＭＳ Ｐゴシック" charset="0"/>
              </a:rPr>
              <a:t>Facts: symptoms, test results, other observed findings</a:t>
            </a:r>
          </a:p>
          <a:p>
            <a:pPr marL="342900" lvl="1" indent="-223838">
              <a:defRPr/>
            </a:pPr>
            <a:r>
              <a:rPr lang="en-US" sz="2800" dirty="0" smtClean="0">
                <a:latin typeface="Times New Roman" charset="0"/>
                <a:ea typeface="ＭＳ Ｐゴシック" charset="0"/>
              </a:rPr>
              <a:t>KB: causal associations between diseases &amp; symptoms </a:t>
            </a:r>
          </a:p>
          <a:p>
            <a:pPr marL="342900" lvl="1" indent="-223838">
              <a:defRPr/>
            </a:pPr>
            <a:r>
              <a:rPr lang="en-US" sz="2800" dirty="0" smtClean="0">
                <a:latin typeface="Times New Roman" charset="0"/>
                <a:ea typeface="ＭＳ Ｐゴシック" charset="0"/>
              </a:rPr>
              <a:t>Reasoning: diseases whose presence would causally explain the occurrence of the given manifestations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610600" cy="1143000"/>
          </a:xfrm>
        </p:spPr>
        <p:txBody>
          <a:bodyPr/>
          <a:lstStyle/>
          <a:p>
            <a:pPr algn="l"/>
            <a:r>
              <a:rPr lang="en-US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Non-monotonic reasoning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229600" cy="5257800"/>
          </a:xfrm>
        </p:spPr>
        <p:txBody>
          <a:bodyPr/>
          <a:lstStyle/>
          <a:p>
            <a:pPr marL="231775" indent="-231775">
              <a:spcBef>
                <a:spcPct val="0"/>
              </a:spcBef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Abduction is </a:t>
            </a:r>
            <a:r>
              <a:rPr lang="en-US" sz="3200" i="1" dirty="0">
                <a:latin typeface="Times New Roman" charset="0"/>
                <a:ea typeface="ＭＳ Ｐゴシック" charset="0"/>
                <a:cs typeface="ＭＳ Ｐゴシック" charset="0"/>
              </a:rPr>
              <a:t>non-</a:t>
            </a:r>
            <a:r>
              <a:rPr lang="en-US" sz="3200" i="1" dirty="0" smtClean="0">
                <a:latin typeface="Times New Roman" charset="0"/>
                <a:ea typeface="ＭＳ Ｐゴシック" charset="0"/>
                <a:cs typeface="ＭＳ Ｐゴシック" charset="0"/>
              </a:rPr>
              <a:t>monotonic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reasoning</a:t>
            </a:r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231775" indent="-231775">
              <a:spcBef>
                <a:spcPct val="0"/>
              </a:spcBef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Monotonic: your knowledge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only increases</a:t>
            </a:r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573088" lvl="1" indent="-231775">
              <a:spcBef>
                <a:spcPct val="0"/>
              </a:spcBef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Propositions don’t change their truth value</a:t>
            </a:r>
          </a:p>
          <a:p>
            <a:pPr marL="573088" lvl="1" indent="-231775">
              <a:spcBef>
                <a:spcPct val="0"/>
              </a:spcBef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You never </a:t>
            </a:r>
            <a:r>
              <a:rPr lang="en-US" sz="2800" i="1" dirty="0" err="1">
                <a:latin typeface="Times New Roman" charset="0"/>
                <a:ea typeface="ＭＳ Ｐゴシック" charset="0"/>
                <a:cs typeface="ＭＳ Ｐゴシック" charset="0"/>
              </a:rPr>
              <a:t>unknow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 things</a:t>
            </a:r>
          </a:p>
          <a:p>
            <a:pPr marL="231775" indent="-231775">
              <a:spcBef>
                <a:spcPct val="0"/>
              </a:spcBef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In abduction: plausibility of hypotheses can increase/decrease as new facts are collected </a:t>
            </a:r>
          </a:p>
          <a:p>
            <a:pPr marL="231775" indent="-231775">
              <a:spcBef>
                <a:spcPct val="0"/>
              </a:spcBef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D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eductive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inference is </a:t>
            </a:r>
            <a:r>
              <a:rPr lang="en-US" sz="3200" b="1" dirty="0">
                <a:latin typeface="Times New Roman" charset="0"/>
                <a:ea typeface="ＭＳ Ｐゴシック" charset="0"/>
                <a:cs typeface="ＭＳ Ｐゴシック" charset="0"/>
              </a:rPr>
              <a:t>monotonic: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it never change a sentence’</a:t>
            </a:r>
            <a:r>
              <a:rPr lang="en-US" altLang="ja-JP" sz="3200" dirty="0">
                <a:latin typeface="Times New Roman" charset="0"/>
                <a:ea typeface="ＭＳ Ｐゴシック" charset="0"/>
                <a:cs typeface="ＭＳ Ｐゴシック" charset="0"/>
              </a:rPr>
              <a:t>s truth value, once known</a:t>
            </a:r>
          </a:p>
          <a:p>
            <a:pPr marL="231775" indent="-231775">
              <a:spcBef>
                <a:spcPct val="0"/>
              </a:spcBef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In abductive and inductive reasoning, hypotheses may be discarded and new ones formed when new observations are made</a:t>
            </a:r>
          </a:p>
        </p:txBody>
      </p:sp>
      <p:pic>
        <p:nvPicPr>
          <p:cNvPr id="48131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52400"/>
            <a:ext cx="2222500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Default logic</a:t>
            </a:r>
          </a:p>
        </p:txBody>
      </p:sp>
      <p:sp>
        <p:nvSpPr>
          <p:cNvPr id="51202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229600" cy="5029200"/>
          </a:xfrm>
        </p:spPr>
        <p:txBody>
          <a:bodyPr/>
          <a:lstStyle/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Default reasoning is another kind of non-monotonic reasoning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We know many facts which are </a:t>
            </a:r>
            <a:r>
              <a:rPr lang="en-US" sz="3200" i="1" dirty="0">
                <a:latin typeface="Times New Roman" charset="0"/>
                <a:ea typeface="ＭＳ Ｐゴシック" charset="0"/>
                <a:cs typeface="ＭＳ Ｐゴシック" charset="0"/>
              </a:rPr>
              <a:t>mostly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true, </a:t>
            </a:r>
            <a:r>
              <a:rPr lang="en-US" sz="3200" i="1" dirty="0">
                <a:latin typeface="Times New Roman" charset="0"/>
                <a:ea typeface="ＭＳ Ｐゴシック" charset="0"/>
                <a:cs typeface="ＭＳ Ｐゴシック" charset="0"/>
              </a:rPr>
              <a:t>typically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true, or good default </a:t>
            </a:r>
            <a:r>
              <a:rPr lang="en-US" sz="3200" i="1" dirty="0">
                <a:latin typeface="Times New Roman" charset="0"/>
                <a:ea typeface="ＭＳ Ｐゴシック" charset="0"/>
                <a:cs typeface="ＭＳ Ｐゴシック" charset="0"/>
              </a:rPr>
              <a:t>assumptions</a:t>
            </a: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</a:rPr>
              <a:t>E.g., birds can fly, dogs have four legs, etc.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Sometimes these facts are wrong however</a:t>
            </a: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</a:rPr>
              <a:t>Ostriches are birds, but can not fly</a:t>
            </a: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</a:rPr>
              <a:t>A dead bird can not fly</a:t>
            </a: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</a:rPr>
              <a:t>Uruguay President José  </a:t>
            </a:r>
            <a:r>
              <a:rPr lang="en-US" sz="2800" dirty="0" err="1">
                <a:latin typeface="Times New Roman" charset="0"/>
                <a:ea typeface="ＭＳ Ｐゴシック" charset="0"/>
              </a:rPr>
              <a:t>Mujica</a:t>
            </a:r>
            <a:r>
              <a:rPr lang="en-US" sz="2800" dirty="0">
                <a:latin typeface="Times New Roman" charset="0"/>
                <a:ea typeface="ＭＳ Ｐゴシック" charset="0"/>
              </a:rPr>
              <a:t> 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had </a:t>
            </a:r>
            <a:r>
              <a:rPr lang="en-US" sz="2800" dirty="0">
                <a:latin typeface="Times New Roman" charset="0"/>
                <a:ea typeface="ＭＳ Ｐゴシック" charset="0"/>
              </a:rPr>
              <a:t>a 3-legged dog</a:t>
            </a:r>
          </a:p>
          <a:p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lvl="1"/>
            <a:endParaRPr lang="en-US" sz="2400" dirty="0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Negation as Failure</a:t>
            </a:r>
          </a:p>
        </p:txBody>
      </p:sp>
      <p:sp>
        <p:nvSpPr>
          <p:cNvPr id="52226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486400"/>
          </a:xfrm>
        </p:spPr>
        <p:txBody>
          <a:bodyPr/>
          <a:lstStyle/>
          <a:p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Prolog introduced the notion of </a:t>
            </a:r>
            <a:r>
              <a:rPr lang="en-US" sz="2800" i="1" dirty="0">
                <a:latin typeface="Times New Roman" charset="0"/>
                <a:ea typeface="ＭＳ Ｐゴシック" charset="0"/>
                <a:cs typeface="ＭＳ Ｐゴシック" charset="0"/>
                <a:hlinkClick r:id="rId2"/>
              </a:rPr>
              <a:t>negation as failure</a:t>
            </a:r>
            <a:r>
              <a:rPr lang="en-US" sz="2800" i="1" dirty="0">
                <a:latin typeface="Times New Roman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which is widely used in logic programming languages and many KR systems</a:t>
            </a:r>
          </a:p>
          <a:p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Proving P in classical logic can have three outcomes: true, false, unknown </a:t>
            </a:r>
            <a:r>
              <a:rPr lang="en-US" sz="2800" i="1" dirty="0">
                <a:latin typeface="Times New Roman" charset="0"/>
                <a:ea typeface="ＭＳ Ｐゴシック" charset="0"/>
                <a:cs typeface="ＭＳ Ｐゴシック" charset="0"/>
              </a:rPr>
              <a:t>(+ still thinking)</a:t>
            </a:r>
          </a:p>
          <a:p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Sometimes being unable to prove something can be used as evidence that it is not true</a:t>
            </a:r>
          </a:p>
          <a:p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This is typically the case in a database context</a:t>
            </a:r>
          </a:p>
          <a:p>
            <a:pPr lvl="1"/>
            <a:r>
              <a:rPr lang="en-US" sz="2400" dirty="0">
                <a:latin typeface="Times New Roman" charset="0"/>
                <a:ea typeface="ＭＳ Ｐゴシック" charset="0"/>
              </a:rPr>
              <a:t>Is  John registered for CMSC 671?</a:t>
            </a:r>
          </a:p>
          <a:p>
            <a:pPr lvl="1"/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If there’s no record for John in the registrar’s database, </a:t>
            </a:r>
            <a:r>
              <a:rPr lang="en-US" sz="2400" dirty="0" smtClean="0">
                <a:latin typeface="Times New Roman" charset="0"/>
                <a:ea typeface="ＭＳ Ｐゴシック" charset="0"/>
                <a:cs typeface="ＭＳ Ｐゴシック" charset="0"/>
              </a:rPr>
              <a:t>assume he’s </a:t>
            </a: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not registered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Overview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029200"/>
          </a:xfrm>
        </p:spPr>
        <p:txBody>
          <a:bodyPr/>
          <a:lstStyle/>
          <a:p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Approaches to knowledge representation</a:t>
            </a:r>
          </a:p>
          <a:p>
            <a:r>
              <a:rPr lang="en-US" sz="2800" dirty="0">
                <a:solidFill>
                  <a:schemeClr val="bg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Deductive/logical methods</a:t>
            </a:r>
          </a:p>
          <a:p>
            <a:pPr lvl="1"/>
            <a:r>
              <a:rPr lang="en-US" sz="2400" dirty="0">
                <a:solidFill>
                  <a:schemeClr val="bg2"/>
                </a:solidFill>
                <a:latin typeface="Times New Roman" charset="0"/>
                <a:ea typeface="ＭＳ Ｐゴシック" charset="0"/>
              </a:rPr>
              <a:t>Forward-chaining production rule systems</a:t>
            </a:r>
          </a:p>
          <a:p>
            <a:pPr lvl="1"/>
            <a:r>
              <a:rPr lang="en-US" sz="2400" dirty="0">
                <a:solidFill>
                  <a:schemeClr val="bg2"/>
                </a:solidFill>
                <a:latin typeface="Times New Roman" charset="0"/>
                <a:ea typeface="ＭＳ Ｐゴシック" charset="0"/>
              </a:rPr>
              <a:t>Semantic networks</a:t>
            </a:r>
          </a:p>
          <a:p>
            <a:pPr lvl="1"/>
            <a:r>
              <a:rPr lang="en-US" sz="2400" dirty="0">
                <a:solidFill>
                  <a:schemeClr val="bg2"/>
                </a:solidFill>
                <a:latin typeface="Times New Roman" charset="0"/>
                <a:ea typeface="ＭＳ Ｐゴシック" charset="0"/>
              </a:rPr>
              <a:t>Frame-based systems</a:t>
            </a:r>
          </a:p>
          <a:p>
            <a:pPr lvl="1"/>
            <a:r>
              <a:rPr lang="en-US" sz="2400" dirty="0">
                <a:solidFill>
                  <a:schemeClr val="bg2"/>
                </a:solidFill>
                <a:latin typeface="Times New Roman" charset="0"/>
                <a:ea typeface="ＭＳ Ｐゴシック" charset="0"/>
              </a:rPr>
              <a:t>Description logics</a:t>
            </a:r>
          </a:p>
          <a:p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Abductive/uncertain methods</a:t>
            </a:r>
          </a:p>
          <a:p>
            <a:pPr lvl="1"/>
            <a:r>
              <a:rPr lang="en-US" sz="2400" dirty="0">
                <a:latin typeface="Times New Roman" charset="0"/>
                <a:ea typeface="ＭＳ Ｐゴシック" charset="0"/>
              </a:rPr>
              <a:t>What’</a:t>
            </a:r>
            <a:r>
              <a:rPr lang="en-US" altLang="ja-JP" sz="2400" dirty="0">
                <a:latin typeface="Times New Roman" charset="0"/>
                <a:ea typeface="ＭＳ Ｐゴシック" charset="0"/>
              </a:rPr>
              <a:t>s abduction?</a:t>
            </a:r>
          </a:p>
          <a:p>
            <a:pPr lvl="1"/>
            <a:r>
              <a:rPr lang="en-US" sz="2400" dirty="0">
                <a:latin typeface="Times New Roman" charset="0"/>
                <a:ea typeface="ＭＳ Ｐゴシック" charset="0"/>
              </a:rPr>
              <a:t>Why do we need uncertainty?</a:t>
            </a:r>
          </a:p>
          <a:p>
            <a:pPr lvl="1"/>
            <a:r>
              <a:rPr lang="en-US" sz="2400" dirty="0">
                <a:solidFill>
                  <a:srgbClr val="808080"/>
                </a:solidFill>
                <a:latin typeface="Times New Roman" charset="0"/>
                <a:ea typeface="ＭＳ Ｐゴシック" charset="0"/>
              </a:rPr>
              <a:t>Bayesian reasoning</a:t>
            </a:r>
          </a:p>
          <a:p>
            <a:pPr lvl="1"/>
            <a:r>
              <a:rPr lang="en-US" sz="2400" dirty="0">
                <a:latin typeface="Times New Roman" charset="0"/>
                <a:ea typeface="ＭＳ Ｐゴシック" charset="0"/>
              </a:rPr>
              <a:t>Other methods: Default reasoning, rule-based methods, 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Dempster</a:t>
            </a:r>
            <a:r>
              <a:rPr lang="en-US" sz="2400" dirty="0">
                <a:latin typeface="Times New Roman" charset="0"/>
                <a:ea typeface="ＭＳ Ｐゴシック" charset="0"/>
              </a:rPr>
              <a:t>-Shafer theory, fuzzy reasoning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Default Logic</a:t>
            </a:r>
          </a:p>
        </p:txBody>
      </p:sp>
      <p:sp>
        <p:nvSpPr>
          <p:cNvPr id="70658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8229600" cy="5029200"/>
          </a:xfrm>
        </p:spPr>
        <p:txBody>
          <a:bodyPr/>
          <a:lstStyle/>
          <a:p>
            <a:pPr>
              <a:defRPr/>
            </a:pP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There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are several models for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default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reasoning</a:t>
            </a:r>
          </a:p>
          <a:p>
            <a:pPr lvl="1"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All have advantages and disadvantages, supporters and detractors</a:t>
            </a:r>
          </a:p>
          <a:p>
            <a:pPr>
              <a:defRPr/>
            </a:pP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 Implementations often use negation as failure</a:t>
            </a:r>
          </a:p>
          <a:p>
            <a:pPr marL="509588" lvl="1" indent="0">
              <a:buFontTx/>
              <a:buNone/>
              <a:defRPr/>
            </a:pPr>
            <a:r>
              <a:rPr lang="en-US" sz="2800" dirty="0" err="1">
                <a:latin typeface="Times New Roman" charset="0"/>
                <a:ea typeface="ＭＳ Ｐゴシック" charset="0"/>
                <a:cs typeface="ＭＳ Ｐゴシック" charset="0"/>
              </a:rPr>
              <a:t>c</a:t>
            </a:r>
            <a:r>
              <a:rPr lang="en-US" sz="2800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anfly</a:t>
            </a: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(x) :- bird(x), \+ </a:t>
            </a:r>
            <a:r>
              <a:rPr lang="en-US" sz="2800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cannotfly</a:t>
            </a: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(X).</a:t>
            </a:r>
          </a:p>
          <a:p>
            <a:pPr marL="509588" lvl="1" indent="0">
              <a:buFontTx/>
              <a:buNone/>
              <a:defRPr/>
            </a:pPr>
            <a:r>
              <a:rPr lang="en-US" sz="2800" dirty="0" err="1">
                <a:latin typeface="Times New Roman" charset="0"/>
                <a:ea typeface="ＭＳ Ｐゴシック" charset="0"/>
                <a:cs typeface="ＭＳ Ｐゴシック" charset="0"/>
              </a:rPr>
              <a:t>c</a:t>
            </a:r>
            <a:r>
              <a:rPr lang="en-US" sz="2800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annotfly</a:t>
            </a: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(X) :- </a:t>
            </a:r>
            <a:r>
              <a:rPr lang="en-US" sz="2800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ostritch</a:t>
            </a: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(X); dead(X).</a:t>
            </a:r>
          </a:p>
          <a:p>
            <a:pPr>
              <a:defRPr/>
            </a:pP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  <a:hlinkClick r:id="rId2"/>
              </a:rPr>
              <a:t>Autoepistemic reasoning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 (reasoning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about what you know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) is useful also</a:t>
            </a:r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lvl="1"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Does President Obama have a wooden leg?</a:t>
            </a:r>
          </a:p>
          <a:p>
            <a:pPr>
              <a:defRPr/>
            </a:pPr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 smtClean="0"/>
              <a:t>Dealing with Uncertain Knowledge</a:t>
            </a:r>
            <a:endParaRPr lang="en-US" sz="3500" dirty="0"/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848600" cy="5334000"/>
          </a:xfrm>
        </p:spPr>
        <p:txBody>
          <a:bodyPr/>
          <a:lstStyle/>
          <a:p>
            <a:r>
              <a:rPr lang="en-US" sz="3200" dirty="0"/>
              <a:t>The world is not a well-defined </a:t>
            </a:r>
            <a:r>
              <a:rPr lang="en-US" sz="3200" dirty="0" smtClean="0"/>
              <a:t>place</a:t>
            </a:r>
            <a:endParaRPr lang="en-US" sz="3200" dirty="0"/>
          </a:p>
          <a:p>
            <a:r>
              <a:rPr lang="en-US" sz="3200" dirty="0"/>
              <a:t>There is uncertainty in the facts  we know:</a:t>
            </a:r>
          </a:p>
          <a:p>
            <a:pPr lvl="1"/>
            <a:r>
              <a:rPr lang="en-US" sz="2800" dirty="0" smtClean="0"/>
              <a:t>What</a:t>
            </a:r>
            <a:r>
              <a:rPr lang="en-US" sz="2800" dirty="0" smtClean="0">
                <a:latin typeface="Arial"/>
              </a:rPr>
              <a:t>’</a:t>
            </a:r>
            <a:r>
              <a:rPr lang="en-US" sz="2800" dirty="0" smtClean="0"/>
              <a:t>s </a:t>
            </a:r>
            <a:r>
              <a:rPr lang="en-US" sz="2800" dirty="0"/>
              <a:t>the temperature?  Imprecise measures</a:t>
            </a:r>
          </a:p>
          <a:p>
            <a:pPr lvl="1"/>
            <a:r>
              <a:rPr lang="en-US" sz="2800" dirty="0"/>
              <a:t>Is </a:t>
            </a:r>
            <a:r>
              <a:rPr lang="en-US" sz="2800" dirty="0" smtClean="0"/>
              <a:t>Obama tall?  </a:t>
            </a:r>
            <a:r>
              <a:rPr lang="en-US" sz="2800" dirty="0"/>
              <a:t>Imprecise definitions</a:t>
            </a:r>
          </a:p>
          <a:p>
            <a:pPr lvl="1"/>
            <a:r>
              <a:rPr lang="en-US" sz="2800" dirty="0"/>
              <a:t>Where is the pit?  Imprecise knowledge</a:t>
            </a:r>
          </a:p>
          <a:p>
            <a:r>
              <a:rPr lang="en-US" sz="3200" dirty="0"/>
              <a:t>There is uncertainty in our inferences</a:t>
            </a:r>
          </a:p>
          <a:p>
            <a:pPr lvl="1"/>
            <a:r>
              <a:rPr lang="en-US" sz="2800" dirty="0"/>
              <a:t>If I have a blistery</a:t>
            </a:r>
            <a:r>
              <a:rPr lang="en-US" sz="2800" dirty="0" smtClean="0"/>
              <a:t>, itchy </a:t>
            </a:r>
            <a:r>
              <a:rPr lang="en-US" sz="2800" dirty="0"/>
              <a:t>rash and was gardening all weekend I probably have poison ivy</a:t>
            </a:r>
          </a:p>
          <a:p>
            <a:r>
              <a:rPr lang="en-US" sz="3200" dirty="0"/>
              <a:t>People make successful decisions all the time </a:t>
            </a:r>
            <a:r>
              <a:rPr lang="en-US" sz="3200" dirty="0" smtClean="0"/>
              <a:t>anyhow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152886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D9A5DBB-727C-8145-910E-E7550228A9EC}" type="slidenum">
              <a:rPr lang="en-US" sz="1000"/>
              <a:pPr/>
              <a:t>22</a:t>
            </a:fld>
            <a:endParaRPr lang="en-US" sz="1000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304800"/>
            <a:ext cx="7772400" cy="609600"/>
          </a:xfrm>
        </p:spPr>
        <p:txBody>
          <a:bodyPr/>
          <a:lstStyle/>
          <a:p>
            <a:r>
              <a:rPr lang="en-US" sz="4400">
                <a:latin typeface="Times New Roman" charset="0"/>
                <a:ea typeface="ＭＳ Ｐゴシック" charset="0"/>
                <a:cs typeface="ＭＳ Ｐゴシック" charset="0"/>
              </a:rPr>
              <a:t>Sources of Uncertainty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229600" cy="5562600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Uncertain </a:t>
            </a:r>
            <a:r>
              <a:rPr lang="en-US" sz="28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inputs -- 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missing and/or noisy data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Uncertain </a:t>
            </a:r>
            <a:r>
              <a:rPr lang="en-US" sz="28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knowledge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en-US" sz="2800" dirty="0">
                <a:latin typeface="Times New Roman" charset="0"/>
                <a:ea typeface="ＭＳ Ｐゴシック" charset="0"/>
              </a:rPr>
              <a:t>Multiple causes lead to multiple effects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en-US" sz="2800" dirty="0">
                <a:latin typeface="Times New Roman" charset="0"/>
                <a:ea typeface="ＭＳ Ｐゴシック" charset="0"/>
              </a:rPr>
              <a:t>Incomplete enumeration of conditions or effects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en-US" sz="2800" dirty="0">
                <a:latin typeface="Times New Roman" charset="0"/>
                <a:ea typeface="ＭＳ Ｐゴシック" charset="0"/>
              </a:rPr>
              <a:t>Incomplete knowledge of causality in the domain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en-US" sz="2800" dirty="0">
                <a:latin typeface="Times New Roman" charset="0"/>
                <a:ea typeface="ＭＳ Ｐゴシック" charset="0"/>
              </a:rPr>
              <a:t>Probabilistic/stochastic effects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Uncertain </a:t>
            </a:r>
            <a:r>
              <a:rPr lang="en-US" sz="28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outputs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en-US" sz="2800" dirty="0">
                <a:latin typeface="Times New Roman" charset="0"/>
                <a:ea typeface="ＭＳ Ｐゴシック" charset="0"/>
              </a:rPr>
              <a:t>Abduction and induction are inherently uncertain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en-US" sz="2800" dirty="0">
                <a:latin typeface="Times New Roman" charset="0"/>
                <a:ea typeface="ＭＳ Ｐゴシック" charset="0"/>
              </a:rPr>
              <a:t>Default reasoning, even deductive, is uncertain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en-US" sz="2800" dirty="0">
                <a:latin typeface="Times New Roman" charset="0"/>
                <a:ea typeface="ＭＳ Ｐゴシック" charset="0"/>
              </a:rPr>
              <a:t>Incomplete deductive inference may be uncertain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  <a:sym typeface="Webdings" charset="0"/>
              </a:rPr>
              <a:t>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Probabilistic reasoning only gives probabilistic results (summarizes uncertainty from various sources)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Reasoning Under Uncertainty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82000" cy="5486400"/>
          </a:xfrm>
        </p:spPr>
        <p:txBody>
          <a:bodyPr/>
          <a:lstStyle/>
          <a:p>
            <a:pPr marL="0" indent="0" defTabSz="796925">
              <a:buNone/>
            </a:pPr>
            <a:r>
              <a:rPr lang="en-US" sz="3200" dirty="0"/>
              <a:t>H</a:t>
            </a:r>
            <a:r>
              <a:rPr lang="en-US" sz="3200" dirty="0" smtClean="0"/>
              <a:t>ow can we reason </a:t>
            </a:r>
            <a:r>
              <a:rPr lang="en-US" sz="3200" dirty="0"/>
              <a:t>under uncertainty and with inexact knowledge?</a:t>
            </a:r>
          </a:p>
          <a:p>
            <a:pPr marL="344487" defTabSz="796925"/>
            <a:r>
              <a:rPr lang="en-US" sz="2800" dirty="0" smtClean="0"/>
              <a:t>Heuristics</a:t>
            </a:r>
            <a:endParaRPr lang="en-US" sz="2800" dirty="0"/>
          </a:p>
          <a:p>
            <a:pPr marL="681038" lvl="1" defTabSz="796925"/>
            <a:r>
              <a:rPr lang="en-US" sz="2400" dirty="0" smtClean="0"/>
              <a:t>mimic expert’s heuristic </a:t>
            </a:r>
            <a:r>
              <a:rPr lang="en-US" sz="2400" dirty="0"/>
              <a:t>knowledge processing </a:t>
            </a:r>
            <a:r>
              <a:rPr lang="en-US" sz="2400" dirty="0" smtClean="0"/>
              <a:t>methods</a:t>
            </a:r>
            <a:endParaRPr lang="en-US" sz="2400" dirty="0"/>
          </a:p>
          <a:p>
            <a:pPr marL="344487" defTabSz="796925"/>
            <a:r>
              <a:rPr lang="en-US" sz="2800" dirty="0" smtClean="0"/>
              <a:t>Empirical </a:t>
            </a:r>
            <a:r>
              <a:rPr lang="en-US" sz="2800" dirty="0"/>
              <a:t>associations</a:t>
            </a:r>
          </a:p>
          <a:p>
            <a:pPr marL="681038" lvl="1" defTabSz="796925"/>
            <a:r>
              <a:rPr lang="en-US" sz="2400" dirty="0"/>
              <a:t>experiential reasoning</a:t>
            </a:r>
          </a:p>
          <a:p>
            <a:pPr marL="681038" lvl="1" defTabSz="796925"/>
            <a:r>
              <a:rPr lang="en-US" sz="2400" dirty="0"/>
              <a:t>based on limited observations</a:t>
            </a:r>
          </a:p>
          <a:p>
            <a:pPr marL="344487" defTabSz="796925"/>
            <a:r>
              <a:rPr lang="en-US" sz="2800" dirty="0" smtClean="0">
                <a:hlinkClick r:id="rId3"/>
              </a:rPr>
              <a:t>Fuzzy sets</a:t>
            </a:r>
            <a:r>
              <a:rPr lang="en-US" sz="2800" dirty="0" smtClean="0"/>
              <a:t> and </a:t>
            </a:r>
            <a:r>
              <a:rPr lang="en-US" sz="2800" dirty="0" smtClean="0">
                <a:hlinkClick r:id="rId4"/>
              </a:rPr>
              <a:t>fuzzy logic</a:t>
            </a:r>
            <a:endParaRPr lang="en-US" sz="2800" dirty="0" smtClean="0"/>
          </a:p>
          <a:p>
            <a:pPr marL="344487" defTabSz="796925"/>
            <a:r>
              <a:rPr lang="en-US" sz="2800" dirty="0" smtClean="0"/>
              <a:t>Probabilities</a:t>
            </a:r>
            <a:endParaRPr lang="en-US" sz="2800" dirty="0"/>
          </a:p>
          <a:p>
            <a:pPr marL="681038" lvl="1" defTabSz="796925"/>
            <a:r>
              <a:rPr lang="en-US" sz="2400" dirty="0"/>
              <a:t>objective (frequency counting)</a:t>
            </a:r>
          </a:p>
          <a:p>
            <a:pPr marL="681038" lvl="1" defTabSz="796925"/>
            <a:r>
              <a:rPr lang="en-US" sz="2400" dirty="0"/>
              <a:t>subjective (human experience )</a:t>
            </a:r>
          </a:p>
        </p:txBody>
      </p:sp>
    </p:spTree>
    <p:extLst>
      <p:ext uri="{BB962C8B-B14F-4D97-AF65-F5344CB8AC3E}">
        <p14:creationId xmlns:p14="http://schemas.microsoft.com/office/powerpoint/2010/main" val="12033975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E3361F8-D3EA-A444-A3D6-A962E25BCB9D}" type="slidenum">
              <a:rPr lang="en-US" sz="1000"/>
              <a:pPr/>
              <a:t>24</a:t>
            </a:fld>
            <a:endParaRPr lang="en-US" sz="100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Decision making with uncertainty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2296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z="32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Rational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 behavior:</a:t>
            </a: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For each possible action, identify the possible outcomes</a:t>
            </a: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Compute the </a:t>
            </a:r>
            <a:r>
              <a:rPr lang="en-US" sz="32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probability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 of each outcome</a:t>
            </a: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Compute the </a:t>
            </a:r>
            <a:r>
              <a:rPr lang="en-US" sz="32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utility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 of each outcome</a:t>
            </a: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Compute the probability-weighted </a:t>
            </a:r>
            <a:r>
              <a:rPr lang="en-US" sz="32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(expected) utility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 over possible outcomes for each action</a:t>
            </a: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Select action with the highest expected utility (principle of </a:t>
            </a:r>
            <a:r>
              <a:rPr lang="en-US" sz="32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Maximum Expected Utility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9144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Semantic Networks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229600" cy="5334000"/>
          </a:xfrm>
        </p:spPr>
        <p:txBody>
          <a:bodyPr/>
          <a:lstStyle/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Simple representation scheme: a graph of labeled nodes and labeled, directed arcs to encode knowledge</a:t>
            </a:r>
          </a:p>
          <a:p>
            <a:pPr lvl="1"/>
            <a:r>
              <a:rPr lang="en-US" sz="2400">
                <a:latin typeface="Times New Roman" charset="0"/>
                <a:ea typeface="ＭＳ Ｐゴシック" charset="0"/>
              </a:rPr>
              <a:t>often used for static, taxonomic, concept dictionaries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Typically used with a special set of accessing procedures that perform </a:t>
            </a:r>
            <a:r>
              <a:rPr lang="ja-JP" altLang="en-US" sz="2800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800">
                <a:latin typeface="Times New Roman" charset="0"/>
                <a:ea typeface="ＭＳ Ｐゴシック" charset="0"/>
                <a:cs typeface="ＭＳ Ｐゴシック" charset="0"/>
              </a:rPr>
              <a:t>reasoning</a:t>
            </a:r>
            <a:r>
              <a:rPr lang="ja-JP" altLang="en-US" sz="2800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endParaRPr lang="en-US" altLang="ja-JP" sz="28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400">
                <a:latin typeface="Times New Roman" charset="0"/>
                <a:ea typeface="ＭＳ Ｐゴシック" charset="0"/>
              </a:rPr>
              <a:t>e.g., inheritance of values and relationships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Semantic networks popular in </a:t>
            </a:r>
            <a:r>
              <a:rPr lang="en-US" altLang="ja-JP" sz="2800">
                <a:latin typeface="Times New Roman" charset="0"/>
                <a:ea typeface="ＭＳ Ｐゴシック" charset="0"/>
                <a:cs typeface="ＭＳ Ｐゴシック" charset="0"/>
              </a:rPr>
              <a:t>60s &amp; 70s, less used in </a:t>
            </a:r>
            <a:r>
              <a:rPr lang="ja-JP" altLang="en-US" sz="2800">
                <a:latin typeface="Times New Roman" charset="0"/>
                <a:ea typeface="ＭＳ Ｐゴシック" charset="0"/>
                <a:cs typeface="ＭＳ Ｐゴシック" charset="0"/>
              </a:rPr>
              <a:t>‘</a:t>
            </a:r>
            <a:r>
              <a:rPr lang="en-US" altLang="ja-JP" sz="2800">
                <a:latin typeface="Times New Roman" charset="0"/>
                <a:ea typeface="ＭＳ Ｐゴシック" charset="0"/>
                <a:cs typeface="ＭＳ Ｐゴシック" charset="0"/>
              </a:rPr>
              <a:t>80s &amp;</a:t>
            </a:r>
            <a:r>
              <a:rPr lang="fr-FR" altLang="ja-JP" sz="2800">
                <a:latin typeface="Times New Roman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 sz="2800">
                <a:latin typeface="Times New Roman" charset="0"/>
                <a:ea typeface="ＭＳ Ｐゴシック" charset="0"/>
                <a:cs typeface="ＭＳ Ｐゴシック" charset="0"/>
              </a:rPr>
              <a:t>90s,  back since</a:t>
            </a:r>
            <a:r>
              <a:rPr lang="ja-JP" altLang="en-US" sz="2800">
                <a:latin typeface="Times New Roman" charset="0"/>
                <a:ea typeface="ＭＳ Ｐゴシック" charset="0"/>
                <a:cs typeface="ＭＳ Ｐゴシック" charset="0"/>
              </a:rPr>
              <a:t>‘</a:t>
            </a:r>
            <a:r>
              <a:rPr lang="en-US" altLang="ja-JP" sz="2800">
                <a:latin typeface="Times New Roman" charset="0"/>
                <a:ea typeface="ＭＳ Ｐゴシック" charset="0"/>
                <a:cs typeface="ＭＳ Ｐゴシック" charset="0"/>
              </a:rPr>
              <a:t>00s as RDF</a:t>
            </a:r>
          </a:p>
          <a:p>
            <a:pPr lvl="1"/>
            <a:r>
              <a:rPr lang="en-US" sz="2400">
                <a:latin typeface="Times New Roman" charset="0"/>
                <a:ea typeface="ＭＳ Ｐゴシック" charset="0"/>
              </a:rPr>
              <a:t>less expressive than other formalisms: both a feature &amp; bug!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sz="2800" b="1">
                <a:latin typeface="Times New Roman" charset="0"/>
                <a:ea typeface="ＭＳ Ｐゴシック" charset="0"/>
                <a:cs typeface="ＭＳ Ｐゴシック" charset="0"/>
              </a:rPr>
              <a:t>graphical depiction 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associated with a semantic network is a significant reason for their popularity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Nodes and Arcs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1447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Arcs define binary relationships that hold between objects denoted by the nodes</a:t>
            </a:r>
          </a:p>
          <a:p>
            <a:pPr marL="0" indent="0">
              <a:buFontTx/>
              <a:buNone/>
            </a:pPr>
            <a:endParaRPr lang="en-US" sz="32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507" name="Oval 5"/>
          <p:cNvSpPr>
            <a:spLocks noChangeArrowheads="1"/>
          </p:cNvSpPr>
          <p:nvPr/>
        </p:nvSpPr>
        <p:spPr bwMode="auto">
          <a:xfrm>
            <a:off x="4267200" y="2819400"/>
            <a:ext cx="685800" cy="6858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Oval 6"/>
          <p:cNvSpPr>
            <a:spLocks noChangeArrowheads="1"/>
          </p:cNvSpPr>
          <p:nvPr/>
        </p:nvSpPr>
        <p:spPr bwMode="auto">
          <a:xfrm>
            <a:off x="1600200" y="2819400"/>
            <a:ext cx="685800" cy="6858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Oval 7"/>
          <p:cNvSpPr>
            <a:spLocks noChangeArrowheads="1"/>
          </p:cNvSpPr>
          <p:nvPr/>
        </p:nvSpPr>
        <p:spPr bwMode="auto">
          <a:xfrm>
            <a:off x="6934200" y="2819400"/>
            <a:ext cx="685800" cy="6858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Text Box 8"/>
          <p:cNvSpPr txBox="1">
            <a:spLocks noChangeArrowheads="1"/>
          </p:cNvSpPr>
          <p:nvPr/>
        </p:nvSpPr>
        <p:spPr bwMode="auto">
          <a:xfrm>
            <a:off x="4267200" y="2895600"/>
            <a:ext cx="76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chemeClr val="bg1"/>
                </a:solidFill>
              </a:rPr>
              <a:t>john</a:t>
            </a:r>
          </a:p>
        </p:txBody>
      </p:sp>
      <p:sp>
        <p:nvSpPr>
          <p:cNvPr id="21511" name="Text Box 9"/>
          <p:cNvSpPr txBox="1">
            <a:spLocks noChangeArrowheads="1"/>
          </p:cNvSpPr>
          <p:nvPr/>
        </p:nvSpPr>
        <p:spPr bwMode="auto">
          <a:xfrm>
            <a:off x="7086600" y="2971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21512" name="Text Box 10"/>
          <p:cNvSpPr txBox="1">
            <a:spLocks noChangeArrowheads="1"/>
          </p:cNvSpPr>
          <p:nvPr/>
        </p:nvSpPr>
        <p:spPr bwMode="auto">
          <a:xfrm>
            <a:off x="1600200" y="2895600"/>
            <a:ext cx="5953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FFFFFF"/>
                </a:solidFill>
              </a:rPr>
              <a:t>sue</a:t>
            </a:r>
          </a:p>
        </p:txBody>
      </p:sp>
      <p:sp>
        <p:nvSpPr>
          <p:cNvPr id="21513" name="Line 11"/>
          <p:cNvSpPr>
            <a:spLocks noChangeShapeType="1"/>
          </p:cNvSpPr>
          <p:nvPr/>
        </p:nvSpPr>
        <p:spPr bwMode="auto">
          <a:xfrm>
            <a:off x="4953000" y="3124200"/>
            <a:ext cx="198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Line 12"/>
          <p:cNvSpPr>
            <a:spLocks noChangeShapeType="1"/>
          </p:cNvSpPr>
          <p:nvPr/>
        </p:nvSpPr>
        <p:spPr bwMode="auto">
          <a:xfrm flipH="1">
            <a:off x="2286000" y="3200400"/>
            <a:ext cx="1905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Text Box 13"/>
          <p:cNvSpPr txBox="1">
            <a:spLocks noChangeArrowheads="1"/>
          </p:cNvSpPr>
          <p:nvPr/>
        </p:nvSpPr>
        <p:spPr bwMode="auto">
          <a:xfrm>
            <a:off x="1143000" y="3733800"/>
            <a:ext cx="623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i="1"/>
              <a:t>age</a:t>
            </a:r>
          </a:p>
        </p:txBody>
      </p:sp>
      <p:sp>
        <p:nvSpPr>
          <p:cNvPr id="21516" name="Text Box 14"/>
          <p:cNvSpPr txBox="1">
            <a:spLocks noChangeArrowheads="1"/>
          </p:cNvSpPr>
          <p:nvPr/>
        </p:nvSpPr>
        <p:spPr bwMode="auto">
          <a:xfrm>
            <a:off x="2895600" y="2590800"/>
            <a:ext cx="1047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i="1"/>
              <a:t>mother</a:t>
            </a:r>
          </a:p>
        </p:txBody>
      </p:sp>
      <p:sp>
        <p:nvSpPr>
          <p:cNvPr id="23565" name="Text Box 15"/>
          <p:cNvSpPr txBox="1">
            <a:spLocks noChangeArrowheads="1"/>
          </p:cNvSpPr>
          <p:nvPr/>
        </p:nvSpPr>
        <p:spPr bwMode="auto">
          <a:xfrm>
            <a:off x="5943600" y="4114800"/>
            <a:ext cx="2730500" cy="22272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dirty="0" smtClean="0">
                <a:solidFill>
                  <a:srgbClr val="FF0000"/>
                </a:solidFill>
              </a:rPr>
              <a:t>mother(john, sue)</a:t>
            </a:r>
          </a:p>
          <a:p>
            <a:pPr>
              <a:defRPr/>
            </a:pPr>
            <a:r>
              <a:rPr lang="en-US" sz="2800" dirty="0" smtClean="0">
                <a:solidFill>
                  <a:srgbClr val="FF0000"/>
                </a:solidFill>
              </a:rPr>
              <a:t>age(john, 5)</a:t>
            </a:r>
          </a:p>
          <a:p>
            <a:pPr>
              <a:defRPr/>
            </a:pPr>
            <a:r>
              <a:rPr lang="en-US" sz="2800" dirty="0" smtClean="0">
                <a:solidFill>
                  <a:srgbClr val="FF0000"/>
                </a:solidFill>
              </a:rPr>
              <a:t>wife(sue, max)</a:t>
            </a:r>
          </a:p>
          <a:p>
            <a:pPr>
              <a:defRPr/>
            </a:pPr>
            <a:r>
              <a:rPr lang="en-US" sz="2800" dirty="0" smtClean="0">
                <a:solidFill>
                  <a:srgbClr val="FF0000"/>
                </a:solidFill>
              </a:rPr>
              <a:t>age(max, 34)</a:t>
            </a:r>
          </a:p>
          <a:p>
            <a:pPr>
              <a:defRPr/>
            </a:pPr>
            <a:r>
              <a:rPr lang="en-US" sz="2800" dirty="0" smtClean="0">
                <a:solidFill>
                  <a:srgbClr val="FF0000"/>
                </a:solidFill>
              </a:rPr>
              <a:t>...</a:t>
            </a:r>
          </a:p>
        </p:txBody>
      </p:sp>
      <p:sp>
        <p:nvSpPr>
          <p:cNvPr id="21518" name="Oval 16"/>
          <p:cNvSpPr>
            <a:spLocks noChangeArrowheads="1"/>
          </p:cNvSpPr>
          <p:nvPr/>
        </p:nvSpPr>
        <p:spPr bwMode="auto">
          <a:xfrm>
            <a:off x="1600200" y="4572000"/>
            <a:ext cx="685800" cy="6858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FF"/>
                </a:solidFill>
              </a:rPr>
              <a:t>34</a:t>
            </a:r>
          </a:p>
        </p:txBody>
      </p:sp>
      <p:sp>
        <p:nvSpPr>
          <p:cNvPr id="21519" name="Line 17"/>
          <p:cNvSpPr>
            <a:spLocks noChangeShapeType="1"/>
          </p:cNvSpPr>
          <p:nvPr/>
        </p:nvSpPr>
        <p:spPr bwMode="auto">
          <a:xfrm>
            <a:off x="1905000" y="35052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Text Box 19"/>
          <p:cNvSpPr txBox="1">
            <a:spLocks noChangeArrowheads="1"/>
          </p:cNvSpPr>
          <p:nvPr/>
        </p:nvSpPr>
        <p:spPr bwMode="auto">
          <a:xfrm>
            <a:off x="5638800" y="2590800"/>
            <a:ext cx="623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i="1"/>
              <a:t>age</a:t>
            </a:r>
          </a:p>
        </p:txBody>
      </p:sp>
      <p:sp>
        <p:nvSpPr>
          <p:cNvPr id="21521" name="Oval 20"/>
          <p:cNvSpPr>
            <a:spLocks noChangeArrowheads="1"/>
          </p:cNvSpPr>
          <p:nvPr/>
        </p:nvSpPr>
        <p:spPr bwMode="auto">
          <a:xfrm>
            <a:off x="4191000" y="4495800"/>
            <a:ext cx="685800" cy="6858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Line 21"/>
          <p:cNvSpPr>
            <a:spLocks noChangeShapeType="1"/>
          </p:cNvSpPr>
          <p:nvPr/>
        </p:nvSpPr>
        <p:spPr bwMode="auto">
          <a:xfrm>
            <a:off x="4572000" y="35052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3" name="Text Box 22"/>
          <p:cNvSpPr txBox="1">
            <a:spLocks noChangeArrowheads="1"/>
          </p:cNvSpPr>
          <p:nvPr/>
        </p:nvSpPr>
        <p:spPr bwMode="auto">
          <a:xfrm>
            <a:off x="4724400" y="3810000"/>
            <a:ext cx="911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i="1"/>
              <a:t>father</a:t>
            </a:r>
          </a:p>
        </p:txBody>
      </p:sp>
      <p:sp>
        <p:nvSpPr>
          <p:cNvPr id="21524" name="Text Box 24"/>
          <p:cNvSpPr txBox="1">
            <a:spLocks noChangeArrowheads="1"/>
          </p:cNvSpPr>
          <p:nvPr/>
        </p:nvSpPr>
        <p:spPr bwMode="auto">
          <a:xfrm>
            <a:off x="4191000" y="4572000"/>
            <a:ext cx="714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FFFFFF"/>
                </a:solidFill>
              </a:rPr>
              <a:t>max</a:t>
            </a:r>
          </a:p>
        </p:txBody>
      </p:sp>
      <p:sp>
        <p:nvSpPr>
          <p:cNvPr id="21525" name="Line 25"/>
          <p:cNvSpPr>
            <a:spLocks noChangeShapeType="1"/>
          </p:cNvSpPr>
          <p:nvPr/>
        </p:nvSpPr>
        <p:spPr bwMode="auto">
          <a:xfrm flipH="1" flipV="1">
            <a:off x="2209800" y="3352800"/>
            <a:ext cx="20574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6" name="Line 26"/>
          <p:cNvSpPr>
            <a:spLocks noChangeShapeType="1"/>
          </p:cNvSpPr>
          <p:nvPr/>
        </p:nvSpPr>
        <p:spPr bwMode="auto">
          <a:xfrm>
            <a:off x="2133600" y="3505200"/>
            <a:ext cx="20574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7" name="Text Box 27"/>
          <p:cNvSpPr txBox="1">
            <a:spLocks noChangeArrowheads="1"/>
          </p:cNvSpPr>
          <p:nvPr/>
        </p:nvSpPr>
        <p:spPr bwMode="auto">
          <a:xfrm rot="2129358">
            <a:off x="3200400" y="3657600"/>
            <a:ext cx="690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i="1"/>
              <a:t>wife</a:t>
            </a:r>
          </a:p>
        </p:txBody>
      </p:sp>
      <p:sp>
        <p:nvSpPr>
          <p:cNvPr id="21528" name="Text Box 28"/>
          <p:cNvSpPr txBox="1">
            <a:spLocks noChangeArrowheads="1"/>
          </p:cNvSpPr>
          <p:nvPr/>
        </p:nvSpPr>
        <p:spPr bwMode="auto">
          <a:xfrm rot="1779665">
            <a:off x="2438400" y="4114800"/>
            <a:ext cx="1217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i="1"/>
              <a:t>husband</a:t>
            </a:r>
          </a:p>
        </p:txBody>
      </p:sp>
      <p:sp>
        <p:nvSpPr>
          <p:cNvPr id="21529" name="Line 29"/>
          <p:cNvSpPr>
            <a:spLocks noChangeShapeType="1"/>
          </p:cNvSpPr>
          <p:nvPr/>
        </p:nvSpPr>
        <p:spPr bwMode="auto">
          <a:xfrm flipH="1" flipV="1">
            <a:off x="2362200" y="4876800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0" name="Text Box 30"/>
          <p:cNvSpPr txBox="1">
            <a:spLocks noChangeArrowheads="1"/>
          </p:cNvSpPr>
          <p:nvPr/>
        </p:nvSpPr>
        <p:spPr bwMode="auto">
          <a:xfrm>
            <a:off x="3124200" y="4800600"/>
            <a:ext cx="623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i="1"/>
              <a:t>age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23554" name="Picture 3" descr="fig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44450"/>
            <a:ext cx="9144000" cy="6869113"/>
          </a:xfrm>
          <a:noFill/>
        </p:spPr>
      </p:pic>
      <p:sp>
        <p:nvSpPr>
          <p:cNvPr id="23555" name="TextBox 1"/>
          <p:cNvSpPr txBox="1">
            <a:spLocks noChangeArrowheads="1"/>
          </p:cNvSpPr>
          <p:nvPr/>
        </p:nvSpPr>
        <p:spPr bwMode="auto">
          <a:xfrm>
            <a:off x="152400" y="6096000"/>
            <a:ext cx="58483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800" i="1">
                <a:solidFill>
                  <a:srgbClr val="FF0000"/>
                </a:solidFill>
              </a:rPr>
              <a:t>What do these nodes and edges mean?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Semantic Networks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295400"/>
            <a:ext cx="5181600" cy="5334000"/>
          </a:xfrm>
        </p:spPr>
        <p:txBody>
          <a:bodyPr/>
          <a:lstStyle/>
          <a:p>
            <a:r>
              <a:rPr lang="en-US" sz="2600">
                <a:latin typeface="Times New Roman" charset="0"/>
                <a:ea typeface="ＭＳ Ｐゴシック" charset="0"/>
                <a:cs typeface="ＭＳ Ｐゴシック" charset="0"/>
              </a:rPr>
              <a:t>ISA (is-a) or AKO (a-kind-of) relations often used to link instances to classes and classes to super-classes</a:t>
            </a:r>
          </a:p>
          <a:p>
            <a:r>
              <a:rPr lang="en-US" sz="2600">
                <a:latin typeface="Times New Roman" charset="0"/>
                <a:ea typeface="ＭＳ Ｐゴシック" charset="0"/>
                <a:cs typeface="ＭＳ Ｐゴシック" charset="0"/>
              </a:rPr>
              <a:t>Some links (e.g. hasPart) are inherited along ISA paths</a:t>
            </a:r>
          </a:p>
          <a:p>
            <a:r>
              <a:rPr lang="en-US" sz="2600">
                <a:latin typeface="Times New Roman" charset="0"/>
                <a:ea typeface="ＭＳ Ｐゴシック" charset="0"/>
                <a:cs typeface="ＭＳ Ｐゴシック" charset="0"/>
              </a:rPr>
              <a:t>Meaning of a semantic net can be relatively informal or very formal</a:t>
            </a:r>
          </a:p>
          <a:p>
            <a:pPr marL="463550" lvl="1" indent="-239713"/>
            <a:r>
              <a:rPr lang="en-US" sz="2600">
                <a:latin typeface="Times New Roman" charset="0"/>
                <a:ea typeface="ＭＳ Ｐゴシック" charset="0"/>
              </a:rPr>
              <a:t>often defined by implementation</a:t>
            </a:r>
          </a:p>
          <a:p>
            <a:pPr marL="463550" lvl="1" indent="-239713"/>
            <a:r>
              <a:rPr lang="en-US" sz="2600">
                <a:latin typeface="Times New Roman" charset="0"/>
                <a:ea typeface="ＭＳ Ｐゴシック" charset="0"/>
              </a:rPr>
              <a:t>See W. Woods, </a:t>
            </a:r>
            <a:r>
              <a:rPr lang="en-US" sz="2600">
                <a:latin typeface="Times New Roman" charset="0"/>
                <a:ea typeface="ＭＳ Ｐゴシック" charset="0"/>
                <a:hlinkClick r:id="rId3"/>
              </a:rPr>
              <a:t>What’s in a Link</a:t>
            </a:r>
            <a:r>
              <a:rPr lang="en-US" sz="2600">
                <a:latin typeface="Times New Roman" charset="0"/>
                <a:ea typeface="ＭＳ Ｐゴシック" charset="0"/>
              </a:rPr>
              <a:t>, 1975.</a:t>
            </a:r>
            <a:endParaRPr lang="en-US" sz="2200">
              <a:latin typeface="Times New Roman" charset="0"/>
              <a:ea typeface="ＭＳ Ｐゴシック" charset="0"/>
            </a:endParaRPr>
          </a:p>
        </p:txBody>
      </p:sp>
      <p:grpSp>
        <p:nvGrpSpPr>
          <p:cNvPr id="25603" name="Group 28"/>
          <p:cNvGrpSpPr>
            <a:grpSpLocks/>
          </p:cNvGrpSpPr>
          <p:nvPr/>
        </p:nvGrpSpPr>
        <p:grpSpPr bwMode="auto">
          <a:xfrm>
            <a:off x="5181600" y="1828800"/>
            <a:ext cx="3908425" cy="4724400"/>
            <a:chOff x="3264" y="1152"/>
            <a:chExt cx="2462" cy="2976"/>
          </a:xfrm>
        </p:grpSpPr>
        <p:sp>
          <p:nvSpPr>
            <p:cNvPr id="25604" name="Oval 5"/>
            <p:cNvSpPr>
              <a:spLocks noChangeArrowheads="1"/>
            </p:cNvSpPr>
            <p:nvPr/>
          </p:nvSpPr>
          <p:spPr bwMode="auto">
            <a:xfrm>
              <a:off x="3984" y="1152"/>
              <a:ext cx="432" cy="432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5" name="Oval 6"/>
            <p:cNvSpPr>
              <a:spLocks noChangeArrowheads="1"/>
            </p:cNvSpPr>
            <p:nvPr/>
          </p:nvSpPr>
          <p:spPr bwMode="auto">
            <a:xfrm>
              <a:off x="4032" y="1920"/>
              <a:ext cx="432" cy="432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6" name="Oval 7"/>
            <p:cNvSpPr>
              <a:spLocks noChangeArrowheads="1"/>
            </p:cNvSpPr>
            <p:nvPr/>
          </p:nvSpPr>
          <p:spPr bwMode="auto">
            <a:xfrm>
              <a:off x="4032" y="2688"/>
              <a:ext cx="432" cy="432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7" name="Oval 8"/>
            <p:cNvSpPr>
              <a:spLocks noChangeArrowheads="1"/>
            </p:cNvSpPr>
            <p:nvPr/>
          </p:nvSpPr>
          <p:spPr bwMode="auto">
            <a:xfrm>
              <a:off x="3360" y="3408"/>
              <a:ext cx="432" cy="432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8" name="Oval 9"/>
            <p:cNvSpPr>
              <a:spLocks noChangeArrowheads="1"/>
            </p:cNvSpPr>
            <p:nvPr/>
          </p:nvSpPr>
          <p:spPr bwMode="auto">
            <a:xfrm>
              <a:off x="4656" y="3408"/>
              <a:ext cx="432" cy="432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9" name="Line 10"/>
            <p:cNvSpPr>
              <a:spLocks noChangeShapeType="1"/>
            </p:cNvSpPr>
            <p:nvPr/>
          </p:nvSpPr>
          <p:spPr bwMode="auto">
            <a:xfrm flipV="1">
              <a:off x="4224" y="1584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0" name="Line 11"/>
            <p:cNvSpPr>
              <a:spLocks noChangeShapeType="1"/>
            </p:cNvSpPr>
            <p:nvPr/>
          </p:nvSpPr>
          <p:spPr bwMode="auto">
            <a:xfrm flipV="1">
              <a:off x="4224" y="2352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1" name="Line 12"/>
            <p:cNvSpPr>
              <a:spLocks noChangeShapeType="1"/>
            </p:cNvSpPr>
            <p:nvPr/>
          </p:nvSpPr>
          <p:spPr bwMode="auto">
            <a:xfrm flipV="1">
              <a:off x="3744" y="3072"/>
              <a:ext cx="384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2" name="Line 13"/>
            <p:cNvSpPr>
              <a:spLocks noChangeShapeType="1"/>
            </p:cNvSpPr>
            <p:nvPr/>
          </p:nvSpPr>
          <p:spPr bwMode="auto">
            <a:xfrm flipH="1" flipV="1">
              <a:off x="4416" y="3072"/>
              <a:ext cx="288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3" name="Text Box 14"/>
            <p:cNvSpPr txBox="1">
              <a:spLocks noChangeArrowheads="1"/>
            </p:cNvSpPr>
            <p:nvPr/>
          </p:nvSpPr>
          <p:spPr bwMode="auto">
            <a:xfrm>
              <a:off x="4272" y="1632"/>
              <a:ext cx="3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i="1"/>
                <a:t>isa</a:t>
              </a:r>
            </a:p>
          </p:txBody>
        </p:sp>
        <p:sp>
          <p:nvSpPr>
            <p:cNvPr id="25614" name="Text Box 15"/>
            <p:cNvSpPr txBox="1">
              <a:spLocks noChangeArrowheads="1"/>
            </p:cNvSpPr>
            <p:nvPr/>
          </p:nvSpPr>
          <p:spPr bwMode="auto">
            <a:xfrm>
              <a:off x="4272" y="2352"/>
              <a:ext cx="3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i="1"/>
                <a:t>isa</a:t>
              </a:r>
            </a:p>
          </p:txBody>
        </p:sp>
        <p:sp>
          <p:nvSpPr>
            <p:cNvPr id="25615" name="Text Box 16"/>
            <p:cNvSpPr txBox="1">
              <a:spLocks noChangeArrowheads="1"/>
            </p:cNvSpPr>
            <p:nvPr/>
          </p:nvSpPr>
          <p:spPr bwMode="auto">
            <a:xfrm>
              <a:off x="4560" y="3024"/>
              <a:ext cx="3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i="1"/>
                <a:t>isa</a:t>
              </a:r>
            </a:p>
          </p:txBody>
        </p:sp>
        <p:sp>
          <p:nvSpPr>
            <p:cNvPr id="25616" name="Text Box 17"/>
            <p:cNvSpPr txBox="1">
              <a:spLocks noChangeArrowheads="1"/>
            </p:cNvSpPr>
            <p:nvPr/>
          </p:nvSpPr>
          <p:spPr bwMode="auto">
            <a:xfrm>
              <a:off x="3600" y="3024"/>
              <a:ext cx="3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i="1"/>
                <a:t>isa</a:t>
              </a:r>
            </a:p>
          </p:txBody>
        </p:sp>
        <p:sp>
          <p:nvSpPr>
            <p:cNvPr id="25617" name="Text Box 18"/>
            <p:cNvSpPr txBox="1">
              <a:spLocks noChangeArrowheads="1"/>
            </p:cNvSpPr>
            <p:nvPr/>
          </p:nvSpPr>
          <p:spPr bwMode="auto">
            <a:xfrm>
              <a:off x="4512" y="2736"/>
              <a:ext cx="5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/>
                <a:t>Robin</a:t>
              </a:r>
            </a:p>
          </p:txBody>
        </p:sp>
        <p:sp>
          <p:nvSpPr>
            <p:cNvPr id="25618" name="Text Box 19"/>
            <p:cNvSpPr txBox="1">
              <a:spLocks noChangeArrowheads="1"/>
            </p:cNvSpPr>
            <p:nvPr/>
          </p:nvSpPr>
          <p:spPr bwMode="auto">
            <a:xfrm>
              <a:off x="3504" y="2016"/>
              <a:ext cx="45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/>
                <a:t>Bird</a:t>
              </a:r>
            </a:p>
          </p:txBody>
        </p:sp>
        <p:sp>
          <p:nvSpPr>
            <p:cNvPr id="25619" name="Text Box 20"/>
            <p:cNvSpPr txBox="1">
              <a:spLocks noChangeArrowheads="1"/>
            </p:cNvSpPr>
            <p:nvPr/>
          </p:nvSpPr>
          <p:spPr bwMode="auto">
            <a:xfrm>
              <a:off x="3264" y="1200"/>
              <a:ext cx="69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/>
                <a:t>Animal</a:t>
              </a:r>
            </a:p>
          </p:txBody>
        </p:sp>
        <p:sp>
          <p:nvSpPr>
            <p:cNvPr id="25620" name="Text Box 21"/>
            <p:cNvSpPr txBox="1">
              <a:spLocks noChangeArrowheads="1"/>
            </p:cNvSpPr>
            <p:nvPr/>
          </p:nvSpPr>
          <p:spPr bwMode="auto">
            <a:xfrm>
              <a:off x="4704" y="3840"/>
              <a:ext cx="42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/>
                <a:t>Red</a:t>
              </a:r>
            </a:p>
          </p:txBody>
        </p:sp>
        <p:sp>
          <p:nvSpPr>
            <p:cNvPr id="25621" name="Text Box 22"/>
            <p:cNvSpPr txBox="1">
              <a:spLocks noChangeArrowheads="1"/>
            </p:cNvSpPr>
            <p:nvPr/>
          </p:nvSpPr>
          <p:spPr bwMode="auto">
            <a:xfrm>
              <a:off x="3312" y="3840"/>
              <a:ext cx="5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/>
                <a:t>Rusty</a:t>
              </a:r>
            </a:p>
          </p:txBody>
        </p:sp>
        <p:sp>
          <p:nvSpPr>
            <p:cNvPr id="25622" name="Line 23"/>
            <p:cNvSpPr>
              <a:spLocks noChangeShapeType="1"/>
            </p:cNvSpPr>
            <p:nvPr/>
          </p:nvSpPr>
          <p:spPr bwMode="auto">
            <a:xfrm>
              <a:off x="4512" y="2160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3" name="Oval 24"/>
            <p:cNvSpPr>
              <a:spLocks noChangeArrowheads="1"/>
            </p:cNvSpPr>
            <p:nvPr/>
          </p:nvSpPr>
          <p:spPr bwMode="auto">
            <a:xfrm>
              <a:off x="5232" y="1920"/>
              <a:ext cx="432" cy="432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4" name="Text Box 25"/>
            <p:cNvSpPr txBox="1">
              <a:spLocks noChangeArrowheads="1"/>
            </p:cNvSpPr>
            <p:nvPr/>
          </p:nvSpPr>
          <p:spPr bwMode="auto">
            <a:xfrm>
              <a:off x="4464" y="1872"/>
              <a:ext cx="7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i="1"/>
                <a:t>hasPart</a:t>
              </a:r>
            </a:p>
          </p:txBody>
        </p:sp>
        <p:sp>
          <p:nvSpPr>
            <p:cNvPr id="25625" name="Text Box 26"/>
            <p:cNvSpPr txBox="1">
              <a:spLocks noChangeArrowheads="1"/>
            </p:cNvSpPr>
            <p:nvPr/>
          </p:nvSpPr>
          <p:spPr bwMode="auto">
            <a:xfrm>
              <a:off x="5184" y="2400"/>
              <a:ext cx="54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/>
                <a:t>Wing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Reification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3200400"/>
          </a:xfrm>
        </p:spPr>
        <p:txBody>
          <a:bodyPr/>
          <a:lstStyle/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Non-binary relationships can be represented by </a:t>
            </a:r>
            <a:r>
              <a:rPr lang="ja-JP" altLang="en-US" sz="2800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800">
                <a:latin typeface="Times New Roman" charset="0"/>
                <a:ea typeface="ＭＳ Ｐゴシック" charset="0"/>
                <a:cs typeface="ＭＳ Ｐゴシック" charset="0"/>
              </a:rPr>
              <a:t>turning the relationship into an object</a:t>
            </a:r>
            <a:r>
              <a:rPr lang="ja-JP" altLang="en-US" sz="2800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endParaRPr lang="en-US" altLang="ja-JP" sz="28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Logicians and philosophers call this </a:t>
            </a:r>
            <a:r>
              <a:rPr lang="en-US" altLang="ja-JP" sz="2800">
                <a:latin typeface="Times New Roman" charset="0"/>
                <a:ea typeface="ＭＳ Ｐゴシック" charset="0"/>
                <a:cs typeface="ＭＳ Ｐゴシック" charset="0"/>
                <a:hlinkClick r:id="rId3"/>
              </a:rPr>
              <a:t>reification</a:t>
            </a:r>
            <a:endParaRPr lang="en-US" altLang="ja-JP" sz="28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reify v : consider an abstract concept to be real 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We might want to represent the generic give event as a relation involving three things: a giver, a recipient and an object, give(john,mary,book32)</a:t>
            </a:r>
          </a:p>
        </p:txBody>
      </p:sp>
      <p:sp>
        <p:nvSpPr>
          <p:cNvPr id="27651" name="Oval 4"/>
          <p:cNvSpPr>
            <a:spLocks noChangeArrowheads="1"/>
          </p:cNvSpPr>
          <p:nvPr/>
        </p:nvSpPr>
        <p:spPr bwMode="auto">
          <a:xfrm>
            <a:off x="3657600" y="5257800"/>
            <a:ext cx="11430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FF"/>
                </a:solidFill>
              </a:rPr>
              <a:t>give42</a:t>
            </a:r>
          </a:p>
        </p:txBody>
      </p:sp>
      <p:sp>
        <p:nvSpPr>
          <p:cNvPr id="27652" name="Oval 6"/>
          <p:cNvSpPr>
            <a:spLocks noChangeArrowheads="1"/>
          </p:cNvSpPr>
          <p:nvPr/>
        </p:nvSpPr>
        <p:spPr bwMode="auto">
          <a:xfrm>
            <a:off x="1524000" y="6172200"/>
            <a:ext cx="8382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FF"/>
                </a:solidFill>
              </a:rPr>
              <a:t>mary</a:t>
            </a:r>
          </a:p>
        </p:txBody>
      </p:sp>
      <p:sp>
        <p:nvSpPr>
          <p:cNvPr id="27653" name="Oval 7"/>
          <p:cNvSpPr>
            <a:spLocks noChangeArrowheads="1"/>
          </p:cNvSpPr>
          <p:nvPr/>
        </p:nvSpPr>
        <p:spPr bwMode="auto">
          <a:xfrm>
            <a:off x="6172200" y="6172200"/>
            <a:ext cx="11430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FF"/>
                </a:solidFill>
              </a:rPr>
              <a:t>book32</a:t>
            </a:r>
          </a:p>
        </p:txBody>
      </p:sp>
      <p:sp>
        <p:nvSpPr>
          <p:cNvPr id="27654" name="Oval 8"/>
          <p:cNvSpPr>
            <a:spLocks noChangeArrowheads="1"/>
          </p:cNvSpPr>
          <p:nvPr/>
        </p:nvSpPr>
        <p:spPr bwMode="auto">
          <a:xfrm>
            <a:off x="6705600" y="5105400"/>
            <a:ext cx="8382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FF"/>
                </a:solidFill>
              </a:rPr>
              <a:t>john</a:t>
            </a:r>
          </a:p>
        </p:txBody>
      </p:sp>
      <p:sp>
        <p:nvSpPr>
          <p:cNvPr id="27655" name="Line 9"/>
          <p:cNvSpPr>
            <a:spLocks noChangeShapeType="1"/>
          </p:cNvSpPr>
          <p:nvPr/>
        </p:nvSpPr>
        <p:spPr bwMode="auto">
          <a:xfrm flipH="1">
            <a:off x="2362200" y="5562600"/>
            <a:ext cx="13716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Line 10"/>
          <p:cNvSpPr>
            <a:spLocks noChangeShapeType="1"/>
          </p:cNvSpPr>
          <p:nvPr/>
        </p:nvSpPr>
        <p:spPr bwMode="auto">
          <a:xfrm>
            <a:off x="4648200" y="5638800"/>
            <a:ext cx="1600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Line 11"/>
          <p:cNvSpPr>
            <a:spLocks noChangeShapeType="1"/>
          </p:cNvSpPr>
          <p:nvPr/>
        </p:nvSpPr>
        <p:spPr bwMode="auto">
          <a:xfrm flipV="1">
            <a:off x="4648200" y="5334000"/>
            <a:ext cx="20574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Text Box 12"/>
          <p:cNvSpPr txBox="1">
            <a:spLocks noChangeArrowheads="1"/>
          </p:cNvSpPr>
          <p:nvPr/>
        </p:nvSpPr>
        <p:spPr bwMode="auto">
          <a:xfrm>
            <a:off x="2803525" y="5832475"/>
            <a:ext cx="1265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i="1"/>
              <a:t>recipient</a:t>
            </a:r>
          </a:p>
        </p:txBody>
      </p:sp>
      <p:sp>
        <p:nvSpPr>
          <p:cNvPr id="27659" name="Text Box 13"/>
          <p:cNvSpPr txBox="1">
            <a:spLocks noChangeArrowheads="1"/>
          </p:cNvSpPr>
          <p:nvPr/>
        </p:nvSpPr>
        <p:spPr bwMode="auto">
          <a:xfrm>
            <a:off x="5257800" y="5029200"/>
            <a:ext cx="809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i="1"/>
              <a:t>giver</a:t>
            </a:r>
          </a:p>
        </p:txBody>
      </p:sp>
      <p:sp>
        <p:nvSpPr>
          <p:cNvPr id="27660" name="Text Box 14"/>
          <p:cNvSpPr txBox="1">
            <a:spLocks noChangeArrowheads="1"/>
          </p:cNvSpPr>
          <p:nvPr/>
        </p:nvSpPr>
        <p:spPr bwMode="auto">
          <a:xfrm>
            <a:off x="4724400" y="5943600"/>
            <a:ext cx="927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i="1"/>
              <a:t>object</a:t>
            </a:r>
          </a:p>
        </p:txBody>
      </p:sp>
      <p:sp>
        <p:nvSpPr>
          <p:cNvPr id="27661" name="Oval 4"/>
          <p:cNvSpPr>
            <a:spLocks noChangeArrowheads="1"/>
          </p:cNvSpPr>
          <p:nvPr/>
        </p:nvSpPr>
        <p:spPr bwMode="auto">
          <a:xfrm>
            <a:off x="2362200" y="4495800"/>
            <a:ext cx="11430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>
                <a:solidFill>
                  <a:srgbClr val="FFFFFF"/>
                </a:solidFill>
              </a:rPr>
              <a:t>give</a:t>
            </a:r>
          </a:p>
        </p:txBody>
      </p:sp>
      <p:sp>
        <p:nvSpPr>
          <p:cNvPr id="27662" name="Line 9"/>
          <p:cNvSpPr>
            <a:spLocks noChangeShapeType="1"/>
          </p:cNvSpPr>
          <p:nvPr/>
        </p:nvSpPr>
        <p:spPr bwMode="auto">
          <a:xfrm flipH="1" flipV="1">
            <a:off x="3505200" y="4876800"/>
            <a:ext cx="457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Text Box 13"/>
          <p:cNvSpPr txBox="1">
            <a:spLocks noChangeArrowheads="1"/>
          </p:cNvSpPr>
          <p:nvPr/>
        </p:nvSpPr>
        <p:spPr bwMode="auto">
          <a:xfrm flipH="1">
            <a:off x="3657600" y="4648200"/>
            <a:ext cx="838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i="1"/>
              <a:t>isa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Individuals and Classes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4495800" cy="51816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</a:rPr>
              <a:t>Many semantic networks distinguish</a:t>
            </a:r>
          </a:p>
          <a:p>
            <a:pPr marL="341313" lvl="1">
              <a:defRPr/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nodes representing individuals &amp;</a:t>
            </a: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those representing classes</a:t>
            </a:r>
          </a:p>
          <a:p>
            <a:pPr marL="341313" lvl="1">
              <a:defRPr/>
            </a:pPr>
            <a:r>
              <a:rPr lang="en-US" altLang="ja-JP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E.g., subclass from </a:t>
            </a:r>
            <a:r>
              <a:rPr lang="en-US" altLang="ja-JP" sz="2800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instance_of</a:t>
            </a:r>
            <a:r>
              <a:rPr lang="en-US" altLang="ja-JP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 relation</a:t>
            </a:r>
          </a:p>
          <a:p>
            <a:pPr marL="0" indent="0">
              <a:buFontTx/>
              <a:buNone/>
              <a:defRPr/>
            </a:pPr>
            <a:r>
              <a:rPr lang="en-US" altLang="ja-JP" sz="3000" dirty="0" smtClean="0">
                <a:latin typeface="Times New Roman" charset="0"/>
                <a:ea typeface="ＭＳ Ｐゴシック" charset="0"/>
                <a:cs typeface="ＭＳ Ｐゴシック" charset="0"/>
              </a:rPr>
              <a:t>Formalization must deal with nodes like </a:t>
            </a:r>
            <a:r>
              <a:rPr lang="en-US" altLang="ja-JP" sz="3000" i="1" dirty="0" smtClean="0">
                <a:latin typeface="Times New Roman" charset="0"/>
                <a:ea typeface="ＭＳ Ｐゴシック" charset="0"/>
                <a:cs typeface="ＭＳ Ｐゴシック" charset="0"/>
              </a:rPr>
              <a:t>Bird</a:t>
            </a:r>
          </a:p>
          <a:p>
            <a:pPr marL="341313" lvl="1">
              <a:defRPr/>
            </a:pPr>
            <a:r>
              <a:rPr lang="en-US" altLang="ja-JP" sz="2600" dirty="0" smtClean="0">
                <a:latin typeface="Times New Roman" charset="0"/>
                <a:ea typeface="ＭＳ Ｐゴシック" charset="0"/>
                <a:cs typeface="ＭＳ Ｐゴシック" charset="0"/>
                <a:hlinkClick r:id="rId3"/>
              </a:rPr>
              <a:t>OWL</a:t>
            </a:r>
            <a:r>
              <a:rPr lang="en-US" altLang="ja-JP" sz="2600" dirty="0" smtClean="0">
                <a:latin typeface="Times New Roman" charset="0"/>
                <a:ea typeface="ＭＳ Ｐゴシック" charset="0"/>
                <a:cs typeface="ＭＳ Ｐゴシック" charset="0"/>
              </a:rPr>
              <a:t> uses </a:t>
            </a:r>
            <a:r>
              <a:rPr lang="en-US" altLang="ja-JP" sz="2600" dirty="0" smtClean="0">
                <a:latin typeface="Times New Roman" charset="0"/>
                <a:ea typeface="ＭＳ Ｐゴシック" charset="0"/>
                <a:cs typeface="ＭＳ Ｐゴシック" charset="0"/>
                <a:hlinkClick r:id="rId4"/>
              </a:rPr>
              <a:t>punning</a:t>
            </a:r>
            <a:endParaRPr lang="en-US" altLang="ja-JP" sz="2600" dirty="0" smtClean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sz="28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9699" name="Oval 5"/>
          <p:cNvSpPr>
            <a:spLocks noChangeArrowheads="1"/>
          </p:cNvSpPr>
          <p:nvPr/>
        </p:nvSpPr>
        <p:spPr bwMode="auto">
          <a:xfrm>
            <a:off x="5943600" y="1905000"/>
            <a:ext cx="685800" cy="685800"/>
          </a:xfrm>
          <a:prstGeom prst="ellipse">
            <a:avLst/>
          </a:prstGeom>
          <a:solidFill>
            <a:srgbClr val="DDDDDD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0" name="Oval 6"/>
          <p:cNvSpPr>
            <a:spLocks noChangeArrowheads="1"/>
          </p:cNvSpPr>
          <p:nvPr/>
        </p:nvSpPr>
        <p:spPr bwMode="auto">
          <a:xfrm>
            <a:off x="6019800" y="3124200"/>
            <a:ext cx="685800" cy="685800"/>
          </a:xfrm>
          <a:prstGeom prst="ellipse">
            <a:avLst/>
          </a:prstGeom>
          <a:solidFill>
            <a:srgbClr val="DDDDDD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Oval 7"/>
          <p:cNvSpPr>
            <a:spLocks noChangeArrowheads="1"/>
          </p:cNvSpPr>
          <p:nvPr/>
        </p:nvSpPr>
        <p:spPr bwMode="auto">
          <a:xfrm>
            <a:off x="6019800" y="4343400"/>
            <a:ext cx="685800" cy="685800"/>
          </a:xfrm>
          <a:prstGeom prst="ellipse">
            <a:avLst/>
          </a:prstGeom>
          <a:solidFill>
            <a:srgbClr val="DDDDDD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Oval 8"/>
          <p:cNvSpPr>
            <a:spLocks noChangeArrowheads="1"/>
          </p:cNvSpPr>
          <p:nvPr/>
        </p:nvSpPr>
        <p:spPr bwMode="auto">
          <a:xfrm>
            <a:off x="4953000" y="5486400"/>
            <a:ext cx="685800" cy="6858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Oval 9"/>
          <p:cNvSpPr>
            <a:spLocks noChangeArrowheads="1"/>
          </p:cNvSpPr>
          <p:nvPr/>
        </p:nvSpPr>
        <p:spPr bwMode="auto">
          <a:xfrm>
            <a:off x="7010400" y="5486400"/>
            <a:ext cx="685800" cy="6858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Line 10"/>
          <p:cNvSpPr>
            <a:spLocks noChangeShapeType="1"/>
          </p:cNvSpPr>
          <p:nvPr/>
        </p:nvSpPr>
        <p:spPr bwMode="auto">
          <a:xfrm flipV="1">
            <a:off x="6324600" y="2590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Line 11"/>
          <p:cNvSpPr>
            <a:spLocks noChangeShapeType="1"/>
          </p:cNvSpPr>
          <p:nvPr/>
        </p:nvSpPr>
        <p:spPr bwMode="auto">
          <a:xfrm flipV="1">
            <a:off x="6324600" y="38100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Line 12"/>
          <p:cNvSpPr>
            <a:spLocks noChangeShapeType="1"/>
          </p:cNvSpPr>
          <p:nvPr/>
        </p:nvSpPr>
        <p:spPr bwMode="auto">
          <a:xfrm flipV="1">
            <a:off x="5562600" y="4953000"/>
            <a:ext cx="6096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Line 13"/>
          <p:cNvSpPr>
            <a:spLocks noChangeShapeType="1"/>
          </p:cNvSpPr>
          <p:nvPr/>
        </p:nvSpPr>
        <p:spPr bwMode="auto">
          <a:xfrm flipH="1" flipV="1">
            <a:off x="6629400" y="4953000"/>
            <a:ext cx="4572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Text Box 14"/>
          <p:cNvSpPr txBox="1">
            <a:spLocks noChangeArrowheads="1"/>
          </p:cNvSpPr>
          <p:nvPr/>
        </p:nvSpPr>
        <p:spPr bwMode="auto">
          <a:xfrm>
            <a:off x="5181600" y="2590800"/>
            <a:ext cx="1217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i="1"/>
              <a:t>subclass</a:t>
            </a:r>
          </a:p>
        </p:txBody>
      </p:sp>
      <p:sp>
        <p:nvSpPr>
          <p:cNvPr id="29709" name="Text Box 15"/>
          <p:cNvSpPr txBox="1">
            <a:spLocks noChangeArrowheads="1"/>
          </p:cNvSpPr>
          <p:nvPr/>
        </p:nvSpPr>
        <p:spPr bwMode="auto">
          <a:xfrm>
            <a:off x="6400800" y="3810000"/>
            <a:ext cx="1217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i="1"/>
              <a:t>subclass</a:t>
            </a:r>
          </a:p>
        </p:txBody>
      </p:sp>
      <p:sp>
        <p:nvSpPr>
          <p:cNvPr id="29710" name="Text Box 16"/>
          <p:cNvSpPr txBox="1">
            <a:spLocks noChangeArrowheads="1"/>
          </p:cNvSpPr>
          <p:nvPr/>
        </p:nvSpPr>
        <p:spPr bwMode="auto">
          <a:xfrm>
            <a:off x="6858000" y="4876800"/>
            <a:ext cx="1198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i="1"/>
              <a:t>instance</a:t>
            </a:r>
          </a:p>
        </p:txBody>
      </p:sp>
      <p:sp>
        <p:nvSpPr>
          <p:cNvPr id="29711" name="Text Box 17"/>
          <p:cNvSpPr txBox="1">
            <a:spLocks noChangeArrowheads="1"/>
          </p:cNvSpPr>
          <p:nvPr/>
        </p:nvSpPr>
        <p:spPr bwMode="auto">
          <a:xfrm>
            <a:off x="4572000" y="4876800"/>
            <a:ext cx="1198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i="1"/>
              <a:t>instance</a:t>
            </a:r>
          </a:p>
        </p:txBody>
      </p:sp>
      <p:sp>
        <p:nvSpPr>
          <p:cNvPr id="29712" name="Text Box 18"/>
          <p:cNvSpPr txBox="1">
            <a:spLocks noChangeArrowheads="1"/>
          </p:cNvSpPr>
          <p:nvPr/>
        </p:nvSpPr>
        <p:spPr bwMode="auto">
          <a:xfrm>
            <a:off x="6781800" y="4419600"/>
            <a:ext cx="928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Robin</a:t>
            </a:r>
          </a:p>
        </p:txBody>
      </p:sp>
      <p:sp>
        <p:nvSpPr>
          <p:cNvPr id="29713" name="Text Box 19"/>
          <p:cNvSpPr txBox="1">
            <a:spLocks noChangeArrowheads="1"/>
          </p:cNvSpPr>
          <p:nvPr/>
        </p:nvSpPr>
        <p:spPr bwMode="auto">
          <a:xfrm>
            <a:off x="5181600" y="3276600"/>
            <a:ext cx="725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Bird</a:t>
            </a:r>
          </a:p>
        </p:txBody>
      </p:sp>
      <p:sp>
        <p:nvSpPr>
          <p:cNvPr id="29714" name="Text Box 20"/>
          <p:cNvSpPr txBox="1">
            <a:spLocks noChangeArrowheads="1"/>
          </p:cNvSpPr>
          <p:nvPr/>
        </p:nvSpPr>
        <p:spPr bwMode="auto">
          <a:xfrm>
            <a:off x="4800600" y="1981200"/>
            <a:ext cx="1096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Animal</a:t>
            </a:r>
          </a:p>
        </p:txBody>
      </p:sp>
      <p:sp>
        <p:nvSpPr>
          <p:cNvPr id="29715" name="Text Box 21"/>
          <p:cNvSpPr txBox="1">
            <a:spLocks noChangeArrowheads="1"/>
          </p:cNvSpPr>
          <p:nvPr/>
        </p:nvSpPr>
        <p:spPr bwMode="auto">
          <a:xfrm>
            <a:off x="7086600" y="6172200"/>
            <a:ext cx="674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Red</a:t>
            </a:r>
          </a:p>
        </p:txBody>
      </p:sp>
      <p:sp>
        <p:nvSpPr>
          <p:cNvPr id="29716" name="Text Box 22"/>
          <p:cNvSpPr txBox="1">
            <a:spLocks noChangeArrowheads="1"/>
          </p:cNvSpPr>
          <p:nvPr/>
        </p:nvSpPr>
        <p:spPr bwMode="auto">
          <a:xfrm>
            <a:off x="4876800" y="6172200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Rusty</a:t>
            </a:r>
          </a:p>
        </p:txBody>
      </p:sp>
      <p:sp>
        <p:nvSpPr>
          <p:cNvPr id="29717" name="Line 23"/>
          <p:cNvSpPr>
            <a:spLocks noChangeShapeType="1"/>
          </p:cNvSpPr>
          <p:nvPr/>
        </p:nvSpPr>
        <p:spPr bwMode="auto">
          <a:xfrm>
            <a:off x="6781800" y="3505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8" name="Oval 24"/>
          <p:cNvSpPr>
            <a:spLocks noChangeArrowheads="1"/>
          </p:cNvSpPr>
          <p:nvPr/>
        </p:nvSpPr>
        <p:spPr bwMode="auto">
          <a:xfrm>
            <a:off x="7924800" y="3124200"/>
            <a:ext cx="685800" cy="685800"/>
          </a:xfrm>
          <a:prstGeom prst="ellipse">
            <a:avLst/>
          </a:prstGeom>
          <a:solidFill>
            <a:srgbClr val="DDDDDD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9" name="Text Box 25"/>
          <p:cNvSpPr txBox="1">
            <a:spLocks noChangeArrowheads="1"/>
          </p:cNvSpPr>
          <p:nvPr/>
        </p:nvSpPr>
        <p:spPr bwMode="auto">
          <a:xfrm>
            <a:off x="6705600" y="3048000"/>
            <a:ext cx="1149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i="1"/>
              <a:t>hasPart</a:t>
            </a:r>
          </a:p>
        </p:txBody>
      </p:sp>
      <p:sp>
        <p:nvSpPr>
          <p:cNvPr id="29720" name="Text Box 26"/>
          <p:cNvSpPr txBox="1">
            <a:spLocks noChangeArrowheads="1"/>
          </p:cNvSpPr>
          <p:nvPr/>
        </p:nvSpPr>
        <p:spPr bwMode="auto">
          <a:xfrm>
            <a:off x="7848600" y="3886200"/>
            <a:ext cx="860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Wing</a:t>
            </a:r>
          </a:p>
        </p:txBody>
      </p:sp>
      <p:sp>
        <p:nvSpPr>
          <p:cNvPr id="29721" name="Oval 27"/>
          <p:cNvSpPr>
            <a:spLocks noChangeArrowheads="1"/>
          </p:cNvSpPr>
          <p:nvPr/>
        </p:nvSpPr>
        <p:spPr bwMode="auto">
          <a:xfrm>
            <a:off x="7543800" y="1676400"/>
            <a:ext cx="685800" cy="685800"/>
          </a:xfrm>
          <a:prstGeom prst="ellipse">
            <a:avLst/>
          </a:prstGeom>
          <a:solidFill>
            <a:srgbClr val="DDDDDD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2" name="Line 28"/>
          <p:cNvSpPr>
            <a:spLocks noChangeShapeType="1"/>
          </p:cNvSpPr>
          <p:nvPr/>
        </p:nvSpPr>
        <p:spPr bwMode="auto">
          <a:xfrm flipV="1">
            <a:off x="6629400" y="2286000"/>
            <a:ext cx="9906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23" name="Text Box 29"/>
          <p:cNvSpPr txBox="1">
            <a:spLocks noChangeArrowheads="1"/>
          </p:cNvSpPr>
          <p:nvPr/>
        </p:nvSpPr>
        <p:spPr bwMode="auto">
          <a:xfrm>
            <a:off x="7162800" y="2514600"/>
            <a:ext cx="1198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i="1"/>
              <a:t>instance</a:t>
            </a:r>
          </a:p>
        </p:txBody>
      </p:sp>
      <p:sp>
        <p:nvSpPr>
          <p:cNvPr id="29724" name="Text Box 30"/>
          <p:cNvSpPr txBox="1">
            <a:spLocks noChangeArrowheads="1"/>
          </p:cNvSpPr>
          <p:nvPr/>
        </p:nvSpPr>
        <p:spPr bwMode="auto">
          <a:xfrm>
            <a:off x="7696200" y="1295400"/>
            <a:ext cx="963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Genus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0668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Inference by Inheritance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7848600" cy="5029200"/>
          </a:xfrm>
        </p:spPr>
        <p:txBody>
          <a:bodyPr/>
          <a:lstStyle/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One kind of reasoning done in semantic nets is inheritance along subclass &amp; instance links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It’s like inheritance in object-oriented languages</a:t>
            </a: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Semantic networks differ in details of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Inheriting along subclass or instance links, e.g</a:t>
            </a:r>
          </a:p>
          <a:p>
            <a:pPr lvl="2"/>
            <a:r>
              <a:rPr lang="en-US" sz="2600">
                <a:latin typeface="Times New Roman" charset="0"/>
                <a:ea typeface="ＭＳ Ｐゴシック" charset="0"/>
                <a:cs typeface="ＭＳ Ｐゴシック" charset="0"/>
              </a:rPr>
              <a:t>Only inherit values on instance links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inheriting multiple different values, e.g.</a:t>
            </a:r>
          </a:p>
          <a:p>
            <a:pPr lvl="2"/>
            <a:r>
              <a:rPr lang="en-US" sz="2600">
                <a:latin typeface="Times New Roman" charset="0"/>
                <a:ea typeface="ＭＳ Ｐゴシック" charset="0"/>
              </a:rPr>
              <a:t>All possible values are inherited, </a:t>
            </a:r>
            <a:r>
              <a:rPr lang="en-US" sz="2600" b="1" i="1">
                <a:latin typeface="Times New Roman" charset="0"/>
                <a:ea typeface="ＭＳ Ｐゴシック" charset="0"/>
              </a:rPr>
              <a:t>or</a:t>
            </a:r>
            <a:endParaRPr lang="en-US" sz="2600">
              <a:latin typeface="Times New Roman" charset="0"/>
              <a:ea typeface="ＭＳ Ｐゴシック" charset="0"/>
            </a:endParaRPr>
          </a:p>
          <a:p>
            <a:pPr lvl="2"/>
            <a:r>
              <a:rPr lang="en-US" sz="2600">
                <a:latin typeface="Times New Roman" charset="0"/>
                <a:ea typeface="ＭＳ Ｐゴシック" charset="0"/>
              </a:rPr>
              <a:t>Only the </a:t>
            </a:r>
            <a:r>
              <a:rPr lang="ja-JP" altLang="en-US" sz="2600">
                <a:latin typeface="Times New Roman" charset="0"/>
                <a:ea typeface="ＭＳ Ｐゴシック" charset="0"/>
              </a:rPr>
              <a:t>“</a:t>
            </a:r>
            <a:r>
              <a:rPr lang="en-US" altLang="ja-JP" sz="2600">
                <a:latin typeface="Times New Roman" charset="0"/>
                <a:ea typeface="ＭＳ Ｐゴシック" charset="0"/>
              </a:rPr>
              <a:t>closest</a:t>
            </a:r>
            <a:r>
              <a:rPr lang="ja-JP" altLang="en-US" sz="2600">
                <a:latin typeface="Times New Roman" charset="0"/>
                <a:ea typeface="ＭＳ Ｐゴシック" charset="0"/>
              </a:rPr>
              <a:t>”</a:t>
            </a:r>
            <a:r>
              <a:rPr lang="en-US" altLang="ja-JP" sz="2600">
                <a:latin typeface="Times New Roman" charset="0"/>
                <a:ea typeface="ＭＳ Ｐゴシック" charset="0"/>
              </a:rPr>
              <a:t> value or values are inherited</a:t>
            </a:r>
            <a:endParaRPr lang="en-US" sz="2600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Custom 2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0000FF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65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3724</TotalTime>
  <Words>1440</Words>
  <Application>Microsoft Macintosh PowerPoint</Application>
  <PresentationFormat>On-screen Show (4:3)</PresentationFormat>
  <Paragraphs>260</Paragraphs>
  <Slides>24</Slides>
  <Notes>19</Notes>
  <HiddenSlides>12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Blank Presentation</vt:lpstr>
      <vt:lpstr>Knowledge Representation and Reasoning</vt:lpstr>
      <vt:lpstr>Overview</vt:lpstr>
      <vt:lpstr>Semantic Networks</vt:lpstr>
      <vt:lpstr>Nodes and Arcs</vt:lpstr>
      <vt:lpstr>PowerPoint Presentation</vt:lpstr>
      <vt:lpstr>Semantic Networks</vt:lpstr>
      <vt:lpstr>Reification</vt:lpstr>
      <vt:lpstr>Individuals and Classes</vt:lpstr>
      <vt:lpstr>Inference by Inheritance</vt:lpstr>
      <vt:lpstr>From Semantic Nets to Frames</vt:lpstr>
      <vt:lpstr>Facets</vt:lpstr>
      <vt:lpstr>PowerPoint Presentation</vt:lpstr>
      <vt:lpstr>Description Logics</vt:lpstr>
      <vt:lpstr>Beyond Deduction</vt:lpstr>
      <vt:lpstr>Deduction, Abduction, Induction</vt:lpstr>
      <vt:lpstr>Abduction</vt:lpstr>
      <vt:lpstr>Non-monotonic reasoning</vt:lpstr>
      <vt:lpstr>Default logic</vt:lpstr>
      <vt:lpstr>Negation as Failure</vt:lpstr>
      <vt:lpstr>Default Logic</vt:lpstr>
      <vt:lpstr>Dealing with Uncertain Knowledge</vt:lpstr>
      <vt:lpstr>Sources of Uncertainty</vt:lpstr>
      <vt:lpstr>Reasoning Under Uncertainty</vt:lpstr>
      <vt:lpstr>Decision making with uncertainty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Knowledge Representation and Reasoning</dc:title>
  <dc:creator>COGITO</dc:creator>
  <cp:lastModifiedBy>tim finin</cp:lastModifiedBy>
  <cp:revision>166</cp:revision>
  <cp:lastPrinted>2012-11-07T20:37:55Z</cp:lastPrinted>
  <dcterms:created xsi:type="dcterms:W3CDTF">2009-11-09T21:10:52Z</dcterms:created>
  <dcterms:modified xsi:type="dcterms:W3CDTF">2016-04-13T13:13:41Z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