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22" r:id="rId2"/>
    <p:sldId id="343" r:id="rId3"/>
    <p:sldId id="423" r:id="rId4"/>
    <p:sldId id="412" r:id="rId5"/>
    <p:sldId id="281" r:id="rId6"/>
    <p:sldId id="339" r:id="rId7"/>
    <p:sldId id="417" r:id="rId8"/>
    <p:sldId id="340" r:id="rId9"/>
    <p:sldId id="421" r:id="rId10"/>
    <p:sldId id="409" r:id="rId11"/>
    <p:sldId id="344" r:id="rId12"/>
    <p:sldId id="413" r:id="rId13"/>
    <p:sldId id="393" r:id="rId14"/>
    <p:sldId id="288" r:id="rId15"/>
    <p:sldId id="289" r:id="rId16"/>
    <p:sldId id="290" r:id="rId17"/>
    <p:sldId id="291" r:id="rId18"/>
    <p:sldId id="292" r:id="rId19"/>
    <p:sldId id="394" r:id="rId20"/>
    <p:sldId id="345" r:id="rId21"/>
    <p:sldId id="346" r:id="rId22"/>
    <p:sldId id="347" r:id="rId23"/>
    <p:sldId id="348" r:id="rId24"/>
    <p:sldId id="395" r:id="rId25"/>
    <p:sldId id="386" r:id="rId26"/>
    <p:sldId id="419" r:id="rId27"/>
    <p:sldId id="387" r:id="rId28"/>
    <p:sldId id="388" r:id="rId29"/>
    <p:sldId id="397" r:id="rId30"/>
    <p:sldId id="398" r:id="rId31"/>
    <p:sldId id="293" r:id="rId32"/>
    <p:sldId id="295" r:id="rId33"/>
    <p:sldId id="401" r:id="rId34"/>
    <p:sldId id="418" r:id="rId35"/>
    <p:sldId id="294" r:id="rId36"/>
    <p:sldId id="400" r:id="rId37"/>
    <p:sldId id="297" r:id="rId38"/>
    <p:sldId id="405" r:id="rId39"/>
    <p:sldId id="296" r:id="rId40"/>
    <p:sldId id="406" r:id="rId41"/>
    <p:sldId id="407" r:id="rId42"/>
    <p:sldId id="374" r:id="rId43"/>
    <p:sldId id="375" r:id="rId44"/>
    <p:sldId id="298" r:id="rId45"/>
    <p:sldId id="307" r:id="rId46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2192" y="-104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E91BF1E7-0BEC-EE41-BE70-15E586FF0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58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895895D1-3C5A-8744-83A5-9F1F31FC0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21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E1D6F1-2D9C-0143-AE0F-73BF0132FB26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CA4008-7ACE-0448-BF89-D3ACC8074010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2F8764-5C49-3B45-B8B9-F718A6C5381F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A99A97-8353-EC48-8A56-4D2E5144237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F754DB-64BE-0B41-BE2F-27FF73EED99A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85BB2C-BAAE-C845-A0C3-F52F8FE4FCB6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17BEE4-545E-1F46-A125-B99F52358570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03A180-48F4-EE49-BDCC-C94B592DB08C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32937-6C26-6D4C-B1D4-6D86E3429A25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9286B6-1558-D948-818A-652C4428A018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F51E60-B6A8-2640-ADD7-8EC3534ED0A9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33EFA9-3D49-224E-9B8E-42679620587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869DBB-524B-6F4B-8D12-B342C4579D93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C2FDF6-9BF6-F442-A6BC-A9898FB9A663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61B6B3-4B62-4E44-A7FF-AEAC4A0C25FB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9481FA8-6455-2440-877E-CD173B15CC41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81D7FC-E206-1544-B8F2-7322171C0D52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B4FC196-9758-BA4B-BE78-EB0CB4E2DAB1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3E7C82-BE29-1245-B1B3-4E209F6ED7DD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1D28F53-CC4C-464B-A8C8-68161D812744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094550-FA57-D54F-BA66-4153C1BA3920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DE9D11-20C6-8C4E-8A41-986FD344F832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99409B-3938-1D4E-A8D3-91774B18709E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1EBD9D-597B-364B-9CC5-1FEA641F6F51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E898D4-CDD4-1348-AEC2-E62E346940A9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FC52BC-C873-794B-B9BA-CF1190150A25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2D6B65-CC06-DF4E-8575-7AF0F5516C70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33D715-5E88-F04D-B232-5F865AFEF199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C012B9-76BF-474A-B252-3B49BB2E2A59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BD6FE0-50F8-8E49-9205-293BB3495E44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AB4DE6-05EB-8148-8A18-50A9E6A943DF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631227F-599E-7D47-BAB0-94E5E5D2681C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58DAAD-F917-B245-9128-51B4D93B8B9C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16F0FA-B8E3-2147-9C18-37025F70F5CF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86C7B8D-8F4B-764A-A43C-93EE34F883AE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E3D088-0B12-7846-AF0E-CE64DE9C4EE2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6F8911-BC53-8E4A-A74A-13D41E39EC8C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D4ADDD-7A11-7F42-B934-86AA837B2DD1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0C75D9-5077-3A49-94AF-77E93DE4E4E2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BE4494-B249-9142-898B-984941AF7997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BDFE978-8C80-244A-8A2A-D94D88E1153D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1EB911-726D-4541-A505-11A5AC4B2E50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463D01C-E08E-184A-9CE3-C4ECB9524808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B57156-C523-934D-BC47-1113E48881E7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755FEE0-2897-7249-9719-38F0F685A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8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7A85717-A149-E34B-9D82-672308D2F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9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1EDF88B-5984-784A-9238-0C37F1A9A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1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1AC8CB-575B-5042-951A-43AC610F9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3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545A42-7055-1B4C-A1D3-5EAB7E050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147A653-69BF-BB44-B82C-6594553AF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5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CA7B703-DF4A-FF43-9B0E-DF5C8C323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2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779DFC8-D919-E34A-A515-5223E9163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9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CFB8A56-24ED-8E49-B5B4-2521F61D8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7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4D0E02-631D-1E48-AB74-64D3045DC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2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9DA26DF-0C38-3C49-82C6-806A64C2A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aima.cs.berkeley.edu/python/logic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aima.cs.berkeley.edu/python/logic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3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allergies(X)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cat(Y)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allergicToCats(X)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cat(felix)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allergicToCats(mary)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sneeze(mary)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Refutation resolution proof tree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52400" y="1665288"/>
            <a:ext cx="28702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allergies(w) v sneeze(w)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444875" y="1665288"/>
            <a:ext cx="4484688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cat(y) v ¬allergicToCats(z) </a:t>
            </a:r>
            <a:r>
              <a:rPr lang="en-US" sz="1800">
                <a:latin typeface="Tahoma" charset="0"/>
                <a:sym typeface="Symbol" charset="0"/>
              </a:rPr>
              <a:t> allergies(z)</a:t>
            </a:r>
            <a:endParaRPr lang="en-US" sz="1800">
              <a:sym typeface="Symbo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52400" y="2719388"/>
            <a:ext cx="43465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cat(y) v sneeze(z) </a:t>
            </a:r>
            <a:r>
              <a:rPr lang="en-US" sz="1800">
                <a:latin typeface="Tahoma" charset="0"/>
                <a:sym typeface="Symbol" charset="0"/>
              </a:rPr>
              <a:t> ¬allergicToCats(z)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5072063" y="2784475"/>
            <a:ext cx="1071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cat(felix)</a:t>
            </a:r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2133600" y="3733800"/>
            <a:ext cx="3257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sneeze(z) v ¬allergicToCats(z)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6248400" y="3733800"/>
            <a:ext cx="2273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allergicToCats(mary)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858000" y="5527675"/>
            <a:ext cx="736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b="1">
                <a:latin typeface="Tahoma" charset="0"/>
              </a:rPr>
              <a:t>false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7364413" y="4624388"/>
            <a:ext cx="17922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olidFill>
                  <a:srgbClr val="3366FF"/>
                </a:solidFill>
                <a:sym typeface="Symbol" charset="0"/>
              </a:rPr>
              <a:t></a:t>
            </a:r>
            <a:r>
              <a:rPr lang="en-US" sz="1800">
                <a:solidFill>
                  <a:srgbClr val="3366FF"/>
                </a:solidFill>
                <a:latin typeface="Tahoma" charset="0"/>
              </a:rPr>
              <a:t>sneeze(mary)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5273675" y="4689475"/>
            <a:ext cx="1560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sneeze(mary)</a:t>
            </a:r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>
            <a:off x="2133600" y="2133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 flipH="1">
            <a:off x="3276600" y="21336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3505200" y="3200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5"/>
          <p:cNvSpPr>
            <a:spLocks noChangeShapeType="1"/>
          </p:cNvSpPr>
          <p:nvPr/>
        </p:nvSpPr>
        <p:spPr bwMode="auto">
          <a:xfrm flipH="1">
            <a:off x="4572000" y="31242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4800600" y="4114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7"/>
          <p:cNvSpPr>
            <a:spLocks noChangeShapeType="1"/>
          </p:cNvSpPr>
          <p:nvPr/>
        </p:nvSpPr>
        <p:spPr bwMode="auto">
          <a:xfrm flipH="1">
            <a:off x="5943600" y="4114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18"/>
          <p:cNvSpPr>
            <a:spLocks noChangeShapeType="1"/>
          </p:cNvSpPr>
          <p:nvPr/>
        </p:nvSpPr>
        <p:spPr bwMode="auto">
          <a:xfrm>
            <a:off x="61722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 flipH="1">
            <a:off x="72390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Text Box 20"/>
          <p:cNvSpPr txBox="1">
            <a:spLocks noChangeArrowheads="1"/>
          </p:cNvSpPr>
          <p:nvPr/>
        </p:nvSpPr>
        <p:spPr bwMode="auto">
          <a:xfrm>
            <a:off x="2971800" y="2209800"/>
            <a:ext cx="617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w/z</a:t>
            </a:r>
          </a:p>
        </p:txBody>
      </p:sp>
      <p:sp>
        <p:nvSpPr>
          <p:cNvPr id="34836" name="Text Box 21"/>
          <p:cNvSpPr txBox="1">
            <a:spLocks noChangeArrowheads="1"/>
          </p:cNvSpPr>
          <p:nvPr/>
        </p:nvSpPr>
        <p:spPr bwMode="auto">
          <a:xfrm>
            <a:off x="4267200" y="3276600"/>
            <a:ext cx="871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y/felix</a:t>
            </a:r>
          </a:p>
        </p:txBody>
      </p:sp>
      <p:sp>
        <p:nvSpPr>
          <p:cNvPr id="34837" name="Text Box 22"/>
          <p:cNvSpPr txBox="1">
            <a:spLocks noChangeArrowheads="1"/>
          </p:cNvSpPr>
          <p:nvPr/>
        </p:nvSpPr>
        <p:spPr bwMode="auto">
          <a:xfrm>
            <a:off x="5791200" y="4191000"/>
            <a:ext cx="9588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z/mary</a:t>
            </a:r>
          </a:p>
        </p:txBody>
      </p:sp>
      <p:sp>
        <p:nvSpPr>
          <p:cNvPr id="34838" name="Text Box 24"/>
          <p:cNvSpPr txBox="1">
            <a:spLocks noChangeArrowheads="1"/>
          </p:cNvSpPr>
          <p:nvPr/>
        </p:nvSpPr>
        <p:spPr bwMode="auto">
          <a:xfrm>
            <a:off x="7223125" y="6134100"/>
            <a:ext cx="148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accent2"/>
                </a:solidFill>
              </a:rPr>
              <a:t>negated query</a:t>
            </a:r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 flipV="1">
            <a:off x="8229600" y="5029200"/>
            <a:ext cx="30480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33400" y="5334000"/>
            <a:ext cx="1208088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b="1" u="sng" smtClean="0">
                <a:latin typeface="Tahoma" charset="0"/>
                <a:cs typeface="Tahoma" charset="0"/>
              </a:rPr>
              <a:t>Notation</a:t>
            </a:r>
          </a:p>
          <a:p>
            <a:pPr algn="ctr">
              <a:defRPr/>
            </a:pPr>
            <a:r>
              <a:rPr lang="en-US" sz="1800" i="1" smtClean="0">
                <a:latin typeface="Tahoma" charset="0"/>
                <a:cs typeface="Tahoma" charset="0"/>
              </a:rPr>
              <a:t>old/new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81000"/>
            <a:ext cx="80010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Some tasks to be done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153400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Convert FOL sentences to conjunctive normal form (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aka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CNF, clause form):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normalization and </a:t>
            </a:r>
            <a:r>
              <a:rPr lang="en-US" sz="3200" b="1" dirty="0" err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skolemization</a:t>
            </a:r>
            <a:endParaRPr lang="en-US" sz="3200" b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Unify two argument lists, i.e., how to find their most general unifier (</a:t>
            </a:r>
            <a:r>
              <a:rPr lang="en-US" sz="3200" b="1" dirty="0" err="1">
                <a:latin typeface="Times New Roman" charset="0"/>
                <a:ea typeface="ＭＳ Ｐゴシック" charset="0"/>
                <a:cs typeface="ＭＳ Ｐゴシック" charset="0"/>
              </a:rPr>
              <a:t>mgu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) q: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unification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Determine which two clauses in KB should be resolved next (among all resolvable pairs of clauses) :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resolution (search) strategy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600">
                <a:latin typeface="Times New Roman" charset="0"/>
                <a:ea typeface="ＭＳ Ｐゴシック" charset="0"/>
                <a:cs typeface="ＭＳ Ｐゴシック" charset="0"/>
              </a:rPr>
              <a:t>Converting to CNF</a:t>
            </a:r>
          </a:p>
        </p:txBody>
      </p:sp>
      <p:sp>
        <p:nvSpPr>
          <p:cNvPr id="3891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Converting sentences to CNF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1. Eliminate all 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connectives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 ((P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Q) ^ (Q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P))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2. Eliminate all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connectives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3. Reduce the scope of each negation symbol to a single predicate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P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Q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Q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400">
                <a:latin typeface="Times New Roman" charset="0"/>
                <a:ea typeface="ＭＳ Ｐゴシック" charset="0"/>
              </a:rPr>
              <a:t>x)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400">
                <a:latin typeface="Times New Roman" charset="0"/>
                <a:ea typeface="ＭＳ Ｐゴシック" charset="0"/>
              </a:rPr>
              <a:t>x)P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4. Standardize variables: rename all variables so that each quantifier has its own unique variable name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1676400"/>
            <a:ext cx="27432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See the function </a:t>
            </a:r>
            <a:r>
              <a:rPr lang="en-US" sz="2400" dirty="0" err="1"/>
              <a:t>to_cnf</a:t>
            </a:r>
            <a:r>
              <a:rPr lang="en-US" sz="2400" dirty="0"/>
              <a:t>() in </a:t>
            </a:r>
            <a:r>
              <a:rPr lang="en-US" sz="2400" dirty="0">
                <a:hlinkClick r:id="rId3"/>
              </a:rPr>
              <a:t>logic.py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Converting sentences to clausal form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Skolem constants and functions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5. Eliminate existential quantification by introducing Skolem constants/functions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</a:rPr>
              <a:t>x)P(x)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>
                <a:latin typeface="Times New Roman" charset="0"/>
                <a:ea typeface="ＭＳ Ｐゴシック" charset="0"/>
              </a:rPr>
              <a:t> P(C)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	</a:t>
            </a: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C is a Skolem constant</a:t>
            </a:r>
            <a:r>
              <a:rPr lang="en-US">
                <a:latin typeface="Times New Roman" charset="0"/>
                <a:ea typeface="ＭＳ Ｐゴシック" charset="0"/>
              </a:rPr>
              <a:t> (a brand-new constant symbol that is not used in any other sentence)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</a:rPr>
              <a:t>y)P(x,y)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>
                <a:latin typeface="Times New Roman" charset="0"/>
                <a:ea typeface="ＭＳ Ｐゴシック" charset="0"/>
              </a:rPr>
              <a:t> 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x)P(x, f(x))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	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since 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is within scope of a universally quantified variable, use </a:t>
            </a:r>
            <a:r>
              <a:rPr lang="en-US">
                <a:latin typeface="Times New Roman" charset="0"/>
                <a:ea typeface="ＭＳ Ｐゴシック" charset="0"/>
              </a:rPr>
              <a:t>a </a:t>
            </a: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Skolem function f</a:t>
            </a:r>
            <a:r>
              <a:rPr lang="en-US">
                <a:latin typeface="Times New Roman" charset="0"/>
                <a:ea typeface="ＭＳ Ｐゴシック" charset="0"/>
              </a:rPr>
              <a:t> to construct a new value that </a:t>
            </a: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depends on</a:t>
            </a:r>
            <a:r>
              <a:rPr lang="en-US">
                <a:latin typeface="Times New Roman" charset="0"/>
                <a:ea typeface="ＭＳ Ｐゴシック" charset="0"/>
              </a:rPr>
              <a:t> the universally quantified variable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f must be a brand-new function name not occurring in any other sentence in the KB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E.g., 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</a:rPr>
              <a:t>y)loves(x,y)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>
                <a:latin typeface="Times New Roman" charset="0"/>
                <a:ea typeface="ＭＳ Ｐゴシック" charset="0"/>
              </a:rPr>
              <a:t> 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x)loves(x,f(x))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  In this case, f(x) specifies the person that x loves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  a better name might be </a:t>
            </a:r>
            <a:r>
              <a:rPr lang="en-US" b="1">
                <a:latin typeface="Times New Roman" charset="0"/>
                <a:ea typeface="ＭＳ Ｐゴシック" charset="0"/>
              </a:rPr>
              <a:t>oneWhoIsLovedBy</a:t>
            </a:r>
            <a:r>
              <a:rPr lang="en-US">
                <a:latin typeface="Times New Roman" charset="0"/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Converting sentences to clausal form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6. Remove universal quantifiers by (1) moving them all to the left end; (2) making the scope of each the entire sentence; and (3) dropping the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prefix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 part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Ex: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P(x)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7. Put into conjunctive normal form (conjunction of disjunctions) using distributive and associative laws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(Q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8. Split conjuncts into separate clauses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9. Standardize variables so each clause contains only variable names that do not occur in any other clause</a:t>
            </a:r>
          </a:p>
          <a:p>
            <a:pPr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An 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x)(P(x)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((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y)(P(y)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P(f(x,y)))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y)(Q(x,y)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P(y))))</a:t>
            </a: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2. Eliminate </a:t>
            </a: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 b="1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Q(x,y)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P(y))))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3. Reduce scope of negation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y)(Q(x,y)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4. Standardize variables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z)(Q(x,z)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P(z))))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5. Eliminate existential quantification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(Q(x,g(x))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P(g(x)))))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6. Drop universal quantification symbols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(Q(x,g(x))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P(g(x))))) </a:t>
            </a:r>
          </a:p>
          <a:p>
            <a:pPr>
              <a:buFontTx/>
              <a:buNone/>
            </a:pPr>
            <a:endParaRPr lang="en-US" sz="23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7. Convert to conjunction of disjunctions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P(y)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P(f(x,y)))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 </a:t>
            </a: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Q(x,g(x)))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      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P(g(x)))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8. Create separate clauses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P(y)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P(f(x,y))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Q(x,g(x))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P(g(x))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9. Standardize variables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P(y)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P(f(x,y))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P(z)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Q(z,g(z))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P(w)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P(g(w))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700">
                <a:latin typeface="Times New Roman" charset="0"/>
                <a:ea typeface="ＭＳ Ｐゴシック" charset="0"/>
                <a:cs typeface="ＭＳ Ｐゴシック" charset="0"/>
              </a:rPr>
              <a:t>Unification</a:t>
            </a:r>
          </a:p>
        </p:txBody>
      </p:sp>
      <p:sp>
        <p:nvSpPr>
          <p:cNvPr id="5120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Resolution is 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sound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inference procedure for unrestricted FOL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Reminder: Resolution rule for propositional logic: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Q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 err="1">
                <a:latin typeface="Times New Roman" charset="0"/>
                <a:ea typeface="ＭＳ Ｐゴシック" charset="0"/>
              </a:rPr>
              <a:t>Resolvent</a:t>
            </a:r>
            <a:r>
              <a:rPr lang="en-US" sz="3200" dirty="0">
                <a:latin typeface="Times New Roman" charset="0"/>
                <a:ea typeface="ＭＳ Ｐゴシック" charset="0"/>
              </a:rPr>
              <a:t>: 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Q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We’ll need to extend this to handle quantifiers and variables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3340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Unification is a </a:t>
            </a:r>
            <a:r>
              <a:rPr lang="ja-JP" alt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pattern-matching</a:t>
            </a:r>
            <a:r>
              <a:rPr lang="ja-JP" alt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procedure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Takes two atomic sentences (i.e., literals) as input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Returns 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failure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 if they do not match and a substitution list, </a:t>
            </a:r>
            <a:r>
              <a:rPr lang="el-GR" altLang="ja-JP" sz="28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, if they do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That is,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unify(p,q) = </a:t>
            </a:r>
            <a:r>
              <a:rPr lang="el-GR" sz="2800" i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means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subst(</a:t>
            </a:r>
            <a:r>
              <a:rPr lang="el-GR" sz="2800" i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, p) = subst(</a:t>
            </a:r>
            <a:r>
              <a:rPr lang="el-GR" sz="2800" i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, q)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for two atomic sentences,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l-GR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called the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most general unifier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(mgu)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All variables in the given two literals are implicitly universally quantified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To make literals match, replace (universally quantified) variables by terms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 algorithm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procedure unify(p, q,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Scan p and q left-to-right and find the first corresponding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terms where p and q 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>
                <a:latin typeface="Times New Roman" charset="0"/>
                <a:ea typeface="ＭＳ Ｐゴシック" charset="0"/>
                <a:cs typeface="ＭＳ Ｐゴシック" charset="0"/>
              </a:rPr>
              <a:t>disagree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000">
                <a:latin typeface="Times New Roman" charset="0"/>
                <a:ea typeface="ＭＳ Ｐゴシック" charset="0"/>
                <a:cs typeface="ＭＳ Ｐゴシック" charset="0"/>
              </a:rPr>
              <a:t> (i.e., p and q not equal)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If there is no disagreement, return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(success!)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Let r and s be the terms in p and q, respectively,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where disagreement first occurs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If variable(r) then {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Let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= union(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{r/s})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Return unify(subst(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p), 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q),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} else if variable(s) then {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Let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= union(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{s/r})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Return unify(subst(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p), 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q),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} else return 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>
                <a:latin typeface="Times New Roman" charset="0"/>
                <a:ea typeface="ＭＳ Ｐゴシック" charset="0"/>
                <a:cs typeface="ＭＳ Ｐゴシック" charset="0"/>
              </a:rPr>
              <a:t>Failure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end</a:t>
            </a:r>
          </a:p>
          <a:p>
            <a:pPr>
              <a:buFontTx/>
              <a:buNone/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4114800"/>
            <a:ext cx="27432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See the function unify() in </a:t>
            </a:r>
            <a:r>
              <a:rPr lang="en-US" sz="2400" dirty="0">
                <a:hlinkClick r:id="rId3"/>
              </a:rPr>
              <a:t>logic.py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Unification: Remarks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Unify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a linear-time algorithm that returns the most general unifier (mgu), i.e., the shortest-length substitution list that makes the two literals match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 general, there isn’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t a </a:t>
            </a:r>
            <a:r>
              <a:rPr lang="en-US" altLang="ja-JP" sz="2800" b="1">
                <a:latin typeface="Times New Roman" charset="0"/>
                <a:ea typeface="ＭＳ Ｐゴシック" charset="0"/>
                <a:cs typeface="ＭＳ Ｐゴシック" charset="0"/>
              </a:rPr>
              <a:t>unique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minimum-length substitution list, but unify returns one of minimum length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Common constraint: A variable can never be replaced by a term containing that variable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Example: x/f(x) is illegal. 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This </a:t>
            </a:r>
            <a:r>
              <a:rPr lang="ja-JP" altLang="en-US" sz="24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400">
                <a:latin typeface="Times New Roman" charset="0"/>
                <a:ea typeface="ＭＳ Ｐゴシック" charset="0"/>
              </a:rPr>
              <a:t>occurs check</a:t>
            </a:r>
            <a:r>
              <a:rPr lang="ja-JP" altLang="en-US" sz="24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400">
                <a:latin typeface="Times New Roman" charset="0"/>
                <a:ea typeface="ＭＳ Ｐゴシック" charset="0"/>
              </a:rPr>
              <a:t> should be done in the above pseudo-code before making the recursive calls</a:t>
            </a:r>
            <a:endParaRPr lang="en-US" sz="240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05800" cy="5029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parents(x, father(x), mother(Bill)) 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parents(Bill, father(Bill), y)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{x/Bill,y/mother(Bill)} yields parents(Bill,father(Bill), mother(Bill))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parents(x, father(x), mother(Bill))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parents(Bill, father(y), z)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{x/Bill,y/Bill,z/mother(Bill)} yields parents(Bill,father(Bill), mother(Bill))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parents(x, father(x), mother(Jane))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parents(Bill, father(y), mother(y))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Failure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4495800"/>
          </a:xfrm>
        </p:spPr>
        <p:txBody>
          <a:bodyPr/>
          <a:lstStyle/>
          <a:p>
            <a:r>
              <a:rPr lang="en-US" sz="11700">
                <a:latin typeface="Times New Roman" charset="0"/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6144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081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Practice example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Did Curiosity kill the cat</a:t>
            </a:r>
            <a:endParaRPr lang="en-US" sz="4400" i="1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87500"/>
            <a:ext cx="7848600" cy="4546600"/>
          </a:xfrm>
        </p:spPr>
        <p:txBody>
          <a:bodyPr/>
          <a:lstStyle/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Jack owns a dog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Every dog owner is an animal lover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No animal lover kills an animal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Either Jack or Curiosity killed the cat, who is named Tuna.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 Did Curiosity kill the cat?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081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Practice example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Did Curiosity kill the cat</a:t>
            </a:r>
            <a:endParaRPr lang="en-US" sz="4400" i="1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87500"/>
            <a:ext cx="7848600" cy="4546600"/>
          </a:xfrm>
        </p:spPr>
        <p:txBody>
          <a:bodyPr/>
          <a:lstStyle/>
          <a:p>
            <a:pPr marL="342900" indent="-342900"/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Jack owns a dog. Every dog owner is an animal lover. No animal lover kills an animal. Either Jack or Curiosity killed the cat, who is named Tuna. Did Curiosity kill the cat?</a:t>
            </a:r>
          </a:p>
          <a:p>
            <a:pPr marL="342900" indent="-342900"/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These can be represented as follows: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A.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x) Dog(x)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Owns(Jack,x)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B.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 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y) Dog(y)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Owns(x, y))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AnimalLover(x)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C.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 AnimalLover(x)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 Animal(y)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Kills(x,y))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D. Kills(Jack,Tuna)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Kills(Curiosity,Tuna)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E. Cat(Tuna)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F.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 Cat(x)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Animal(x) 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G. Kills(Curiosity, Tuna)</a:t>
            </a:r>
          </a:p>
        </p:txBody>
      </p:sp>
      <p:grpSp>
        <p:nvGrpSpPr>
          <p:cNvPr id="65539" name="Group 5"/>
          <p:cNvGrpSpPr>
            <a:grpSpLocks/>
          </p:cNvGrpSpPr>
          <p:nvPr/>
        </p:nvGrpSpPr>
        <p:grpSpPr bwMode="auto">
          <a:xfrm>
            <a:off x="4343400" y="5181600"/>
            <a:ext cx="4003675" cy="685800"/>
            <a:chOff x="4343400" y="5181600"/>
            <a:chExt cx="4003675" cy="685800"/>
          </a:xfrm>
        </p:grpSpPr>
        <p:sp>
          <p:nvSpPr>
            <p:cNvPr id="65540" name="Line 4"/>
            <p:cNvSpPr>
              <a:spLocks noChangeShapeType="1"/>
            </p:cNvSpPr>
            <p:nvPr/>
          </p:nvSpPr>
          <p:spPr bwMode="auto">
            <a:xfrm flipH="1">
              <a:off x="4343400" y="5486400"/>
              <a:ext cx="2895600" cy="38100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1" name="Text Box 5"/>
            <p:cNvSpPr txBox="1">
              <a:spLocks noChangeArrowheads="1"/>
            </p:cNvSpPr>
            <p:nvPr/>
          </p:nvSpPr>
          <p:spPr bwMode="auto">
            <a:xfrm>
              <a:off x="7315200" y="5181600"/>
              <a:ext cx="1031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GOAL</a:t>
              </a:r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5575300"/>
          </a:xfrm>
        </p:spPr>
        <p:txBody>
          <a:bodyPr/>
          <a:lstStyle/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Convert to clause form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A1. (Dog(D))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A2. (Owns(Jack,D))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B.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Dog(y),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Owns(x, y), AnimalLover(x))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C.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AnimalLover(a),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Animal(b),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Kills(a,b))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D. (Kills(Jack,Tuna), Kills(Curiosity,Tuna))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E. Cat(Tuna)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F.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C</a:t>
            </a:r>
            <a:r>
              <a:rPr lang="en-US" sz="2800">
                <a:latin typeface="Times New Roman" charset="0"/>
                <a:ea typeface="ＭＳ Ｐゴシック" charset="0"/>
              </a:rPr>
              <a:t>at(z), Animal(z))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Add the negation of query: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G</a:t>
            </a:r>
            <a:r>
              <a:rPr lang="en-US" sz="2800">
                <a:latin typeface="Times New Roman" charset="0"/>
                <a:ea typeface="ＭＳ Ｐゴシック" charset="0"/>
              </a:rPr>
              <a:t>: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Kills(Curiosity, Tuna)</a:t>
            </a:r>
            <a:endParaRPr lang="en-US" sz="2400">
              <a:latin typeface="Times New Roman" charset="0"/>
              <a:ea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76200"/>
            <a:ext cx="4038600" cy="2308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>
            <a:lvl1pPr marL="2857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sym typeface="Symbol" charset="0"/>
              </a:rPr>
              <a:t></a:t>
            </a:r>
            <a:r>
              <a:rPr lang="en-US" sz="1600" smtClean="0"/>
              <a:t>x Dog(x) </a:t>
            </a:r>
            <a:r>
              <a:rPr lang="en-US" sz="1600" smtClean="0">
                <a:sym typeface="Symbol" charset="0"/>
              </a:rPr>
              <a:t></a:t>
            </a:r>
            <a:r>
              <a:rPr lang="en-US" sz="1600" smtClean="0"/>
              <a:t> Owns(Jack,x)</a:t>
            </a:r>
          </a:p>
          <a:p>
            <a:pPr>
              <a:defRPr/>
            </a:pPr>
            <a:r>
              <a:rPr lang="en-US" sz="1600" smtClean="0">
                <a:sym typeface="Symbol" charset="0"/>
              </a:rPr>
              <a:t></a:t>
            </a:r>
            <a:r>
              <a:rPr lang="en-US" sz="1600" smtClean="0"/>
              <a:t>x (</a:t>
            </a:r>
            <a:r>
              <a:rPr lang="en-US" sz="1600" smtClean="0">
                <a:sym typeface="Symbol" charset="0"/>
              </a:rPr>
              <a:t></a:t>
            </a:r>
            <a:r>
              <a:rPr lang="en-US" sz="1600" smtClean="0"/>
              <a:t>y) Dog(y) </a:t>
            </a:r>
            <a:r>
              <a:rPr lang="en-US" sz="1600" smtClean="0">
                <a:sym typeface="Symbol" charset="0"/>
              </a:rPr>
              <a:t></a:t>
            </a:r>
            <a:r>
              <a:rPr lang="en-US" sz="1600" smtClean="0"/>
              <a:t> Owns(x, y) </a:t>
            </a:r>
            <a:r>
              <a:rPr lang="en-US" sz="1600" smtClean="0">
                <a:sym typeface="Symbol" charset="0"/>
              </a:rPr>
              <a:t></a:t>
            </a:r>
            <a:r>
              <a:rPr lang="en-US" sz="1600" smtClean="0"/>
              <a:t> AnimalLover(x)</a:t>
            </a:r>
          </a:p>
          <a:p>
            <a:pPr>
              <a:defRPr/>
            </a:pPr>
            <a:r>
              <a:rPr lang="en-US" sz="1600" smtClean="0">
                <a:sym typeface="Symbol" charset="0"/>
              </a:rPr>
              <a:t></a:t>
            </a:r>
            <a:r>
              <a:rPr lang="en-US" sz="1600" smtClean="0"/>
              <a:t>x AnimalLover(x) </a:t>
            </a:r>
            <a:r>
              <a:rPr lang="en-US" sz="1600" smtClean="0">
                <a:sym typeface="Symbol" charset="0"/>
              </a:rPr>
              <a:t></a:t>
            </a:r>
            <a:r>
              <a:rPr lang="en-US" sz="1600" smtClean="0"/>
              <a:t> (</a:t>
            </a:r>
            <a:r>
              <a:rPr lang="en-US" sz="1600" smtClean="0">
                <a:sym typeface="Symbol" charset="0"/>
              </a:rPr>
              <a:t></a:t>
            </a:r>
            <a:r>
              <a:rPr lang="en-US" sz="1600" smtClean="0"/>
              <a:t>y Animal(y) </a:t>
            </a:r>
            <a:r>
              <a:rPr lang="en-US" sz="1600" smtClean="0">
                <a:sym typeface="Symbol" charset="0"/>
              </a:rPr>
              <a:t></a:t>
            </a:r>
            <a:r>
              <a:rPr lang="en-US" sz="1600" smtClean="0"/>
              <a:t> </a:t>
            </a:r>
            <a:r>
              <a:rPr lang="en-US" sz="1600" smtClean="0">
                <a:sym typeface="Symbol" charset="0"/>
              </a:rPr>
              <a:t></a:t>
            </a:r>
            <a:r>
              <a:rPr lang="en-US" sz="1600" smtClean="0"/>
              <a:t>Kills(x,y))</a:t>
            </a:r>
          </a:p>
          <a:p>
            <a:pPr>
              <a:defRPr/>
            </a:pPr>
            <a:r>
              <a:rPr lang="en-US" sz="1600" smtClean="0"/>
              <a:t>Kills(Jack,Tuna) </a:t>
            </a:r>
            <a:r>
              <a:rPr lang="en-US" sz="1600" smtClean="0">
                <a:sym typeface="Symbol" charset="0"/>
              </a:rPr>
              <a:t></a:t>
            </a:r>
            <a:r>
              <a:rPr lang="en-US" sz="1600" smtClean="0"/>
              <a:t> Kills(Curiosity,Tuna)</a:t>
            </a:r>
          </a:p>
          <a:p>
            <a:pPr>
              <a:defRPr/>
            </a:pPr>
            <a:r>
              <a:rPr lang="en-US" sz="1600" smtClean="0"/>
              <a:t>Cat(Tuna)</a:t>
            </a:r>
          </a:p>
          <a:p>
            <a:pPr>
              <a:defRPr/>
            </a:pPr>
            <a:r>
              <a:rPr lang="en-US" sz="1600" smtClean="0">
                <a:sym typeface="Symbol" charset="0"/>
              </a:rPr>
              <a:t></a:t>
            </a:r>
            <a:r>
              <a:rPr lang="en-US" sz="1600" smtClean="0"/>
              <a:t>x Cat(x) </a:t>
            </a:r>
            <a:r>
              <a:rPr lang="en-US" sz="1600" smtClean="0">
                <a:sym typeface="Symbol" charset="0"/>
              </a:rPr>
              <a:t></a:t>
            </a:r>
            <a:r>
              <a:rPr lang="en-US" sz="1600" smtClean="0"/>
              <a:t> Animal(x) </a:t>
            </a:r>
          </a:p>
          <a:p>
            <a:pPr>
              <a:defRPr/>
            </a:pPr>
            <a:r>
              <a:rPr lang="en-US" sz="1600" smtClean="0"/>
              <a:t>Kills(Curiosity, Tuna)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48768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R1: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G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D, {}			(Kills(Jack, 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R2: R1, C, {a/Jack, b/Tuna}	(~AnimalLover(Jack), 					                                          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R3: R2, B, {x/Jack} 		(~Dog(y), ~Owns(Jack, y), 					  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R4: R3, A1, {y/D}		(~Owns(Jack, D), 			              	                                         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R5: R4, A2, {}		            (~Animal(Tuna))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R6: R5, F, {z/Tuna}		(~Cat(Tuna))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R7: R6, E, {} 			FALSE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419100" y="3048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3600" b="1"/>
              <a:t>The resolution refutation proof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US" b="1">
                <a:latin typeface="Times New Roman" charset="0"/>
                <a:ea typeface="ＭＳ Ｐゴシック" charset="0"/>
                <a:cs typeface="ＭＳ Ｐゴシック" charset="0"/>
              </a:rPr>
              <a:t>The proof tree</a:t>
            </a: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82" name="Text Box 3"/>
          <p:cNvSpPr txBox="1">
            <a:spLocks noChangeArrowheads="1"/>
          </p:cNvSpPr>
          <p:nvPr/>
        </p:nvSpPr>
        <p:spPr bwMode="auto">
          <a:xfrm>
            <a:off x="974725" y="912813"/>
            <a:ext cx="512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ym typeface="Symbol" charset="0"/>
              </a:rPr>
              <a:t>G</a:t>
            </a:r>
          </a:p>
        </p:txBody>
      </p:sp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2193925" y="91122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D</a:t>
            </a:r>
          </a:p>
        </p:txBody>
      </p:sp>
      <p:sp>
        <p:nvSpPr>
          <p:cNvPr id="71684" name="Text Box 5"/>
          <p:cNvSpPr txBox="1">
            <a:spLocks noChangeArrowheads="1"/>
          </p:cNvSpPr>
          <p:nvPr/>
        </p:nvSpPr>
        <p:spPr bwMode="auto">
          <a:xfrm>
            <a:off x="3260725" y="16906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C</a:t>
            </a:r>
          </a:p>
        </p:txBody>
      </p:sp>
      <p:sp>
        <p:nvSpPr>
          <p:cNvPr id="71685" name="Text Box 6"/>
          <p:cNvSpPr txBox="1">
            <a:spLocks noChangeArrowheads="1"/>
          </p:cNvSpPr>
          <p:nvPr/>
        </p:nvSpPr>
        <p:spPr bwMode="auto">
          <a:xfrm>
            <a:off x="4175125" y="22860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B</a:t>
            </a:r>
          </a:p>
        </p:txBody>
      </p:sp>
      <p:sp>
        <p:nvSpPr>
          <p:cNvPr id="71686" name="Text Box 7"/>
          <p:cNvSpPr txBox="1">
            <a:spLocks noChangeArrowheads="1"/>
          </p:cNvSpPr>
          <p:nvPr/>
        </p:nvSpPr>
        <p:spPr bwMode="auto">
          <a:xfrm>
            <a:off x="5556250" y="29733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A1</a:t>
            </a:r>
          </a:p>
        </p:txBody>
      </p:sp>
      <p:sp>
        <p:nvSpPr>
          <p:cNvPr id="71687" name="Text Box 8"/>
          <p:cNvSpPr txBox="1">
            <a:spLocks noChangeArrowheads="1"/>
          </p:cNvSpPr>
          <p:nvPr/>
        </p:nvSpPr>
        <p:spPr bwMode="auto">
          <a:xfrm>
            <a:off x="6400800" y="37353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A2</a:t>
            </a:r>
          </a:p>
        </p:txBody>
      </p:sp>
      <p:sp>
        <p:nvSpPr>
          <p:cNvPr id="71688" name="Text Box 9"/>
          <p:cNvSpPr txBox="1">
            <a:spLocks noChangeArrowheads="1"/>
          </p:cNvSpPr>
          <p:nvPr/>
        </p:nvSpPr>
        <p:spPr bwMode="auto">
          <a:xfrm>
            <a:off x="7315200" y="4486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F</a:t>
            </a:r>
          </a:p>
        </p:txBody>
      </p:sp>
      <p:sp>
        <p:nvSpPr>
          <p:cNvPr id="71689" name="Text Box 10"/>
          <p:cNvSpPr txBox="1">
            <a:spLocks noChangeArrowheads="1"/>
          </p:cNvSpPr>
          <p:nvPr/>
        </p:nvSpPr>
        <p:spPr bwMode="auto">
          <a:xfrm>
            <a:off x="7772400" y="5348288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E</a:t>
            </a:r>
          </a:p>
        </p:txBody>
      </p:sp>
      <p:sp>
        <p:nvSpPr>
          <p:cNvPr id="71690" name="Text Box 11"/>
          <p:cNvSpPr txBox="1">
            <a:spLocks noChangeArrowheads="1"/>
          </p:cNvSpPr>
          <p:nvPr/>
        </p:nvSpPr>
        <p:spPr bwMode="auto">
          <a:xfrm>
            <a:off x="1219200" y="1690688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R1: K(J,T)</a:t>
            </a:r>
          </a:p>
        </p:txBody>
      </p:sp>
      <p:sp>
        <p:nvSpPr>
          <p:cNvPr id="71691" name="Text Box 12"/>
          <p:cNvSpPr txBox="1">
            <a:spLocks noChangeArrowheads="1"/>
          </p:cNvSpPr>
          <p:nvPr/>
        </p:nvSpPr>
        <p:spPr bwMode="auto">
          <a:xfrm>
            <a:off x="1731963" y="2287588"/>
            <a:ext cx="2154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R2: </a:t>
            </a:r>
            <a:r>
              <a:rPr lang="en-US" sz="1800">
                <a:sym typeface="Symbol" charset="0"/>
              </a:rPr>
              <a:t>AL(J)  A(T)</a:t>
            </a:r>
          </a:p>
        </p:txBody>
      </p:sp>
      <p:sp>
        <p:nvSpPr>
          <p:cNvPr id="71692" name="Text Box 13"/>
          <p:cNvSpPr txBox="1">
            <a:spLocks noChangeArrowheads="1"/>
          </p:cNvSpPr>
          <p:nvPr/>
        </p:nvSpPr>
        <p:spPr bwMode="auto">
          <a:xfrm>
            <a:off x="2279650" y="2971800"/>
            <a:ext cx="3033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R3: </a:t>
            </a:r>
            <a:r>
              <a:rPr lang="en-US" sz="1800">
                <a:sym typeface="Symbol" charset="0"/>
              </a:rPr>
              <a:t>D(y)  O(J,y)  A(T)</a:t>
            </a:r>
          </a:p>
        </p:txBody>
      </p:sp>
      <p:sp>
        <p:nvSpPr>
          <p:cNvPr id="71693" name="Text Box 14"/>
          <p:cNvSpPr txBox="1">
            <a:spLocks noChangeArrowheads="1"/>
          </p:cNvSpPr>
          <p:nvPr/>
        </p:nvSpPr>
        <p:spPr bwMode="auto">
          <a:xfrm>
            <a:off x="3346450" y="3733800"/>
            <a:ext cx="209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R4: </a:t>
            </a:r>
            <a:r>
              <a:rPr lang="en-US" sz="1800">
                <a:sym typeface="Symbol" charset="0"/>
              </a:rPr>
              <a:t>O(J,D), A(T)</a:t>
            </a:r>
          </a:p>
        </p:txBody>
      </p:sp>
      <p:sp>
        <p:nvSpPr>
          <p:cNvPr id="71694" name="Text Box 15"/>
          <p:cNvSpPr txBox="1">
            <a:spLocks noChangeArrowheads="1"/>
          </p:cNvSpPr>
          <p:nvPr/>
        </p:nvSpPr>
        <p:spPr bwMode="auto">
          <a:xfrm>
            <a:off x="5132388" y="4484688"/>
            <a:ext cx="1192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R5: </a:t>
            </a:r>
            <a:r>
              <a:rPr lang="en-US" sz="1800">
                <a:sym typeface="Symbol" charset="0"/>
              </a:rPr>
              <a:t>A(T)</a:t>
            </a:r>
          </a:p>
        </p:txBody>
      </p:sp>
      <p:sp>
        <p:nvSpPr>
          <p:cNvPr id="71695" name="Text Box 16"/>
          <p:cNvSpPr txBox="1">
            <a:spLocks noChangeArrowheads="1"/>
          </p:cNvSpPr>
          <p:nvPr/>
        </p:nvSpPr>
        <p:spPr bwMode="auto">
          <a:xfrm>
            <a:off x="5907088" y="5346700"/>
            <a:ext cx="1179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R6: </a:t>
            </a:r>
            <a:r>
              <a:rPr lang="en-US" sz="1800">
                <a:sym typeface="Symbol" charset="0"/>
              </a:rPr>
              <a:t>C(T)</a:t>
            </a:r>
          </a:p>
        </p:txBody>
      </p:sp>
      <p:sp>
        <p:nvSpPr>
          <p:cNvPr id="71696" name="Text Box 17"/>
          <p:cNvSpPr txBox="1">
            <a:spLocks noChangeArrowheads="1"/>
          </p:cNvSpPr>
          <p:nvPr/>
        </p:nvSpPr>
        <p:spPr bwMode="auto">
          <a:xfrm>
            <a:off x="6731000" y="6134100"/>
            <a:ext cx="127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R7: FALSE</a:t>
            </a:r>
          </a:p>
        </p:txBody>
      </p:sp>
      <p:sp>
        <p:nvSpPr>
          <p:cNvPr id="71697" name="Line 18"/>
          <p:cNvSpPr>
            <a:spLocks noChangeShapeType="1"/>
          </p:cNvSpPr>
          <p:nvPr/>
        </p:nvSpPr>
        <p:spPr bwMode="auto">
          <a:xfrm>
            <a:off x="1295400" y="1295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8" name="Line 19"/>
          <p:cNvSpPr>
            <a:spLocks noChangeShapeType="1"/>
          </p:cNvSpPr>
          <p:nvPr/>
        </p:nvSpPr>
        <p:spPr bwMode="auto">
          <a:xfrm flipH="1">
            <a:off x="1981200" y="1295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9" name="Line 20"/>
          <p:cNvSpPr>
            <a:spLocks noChangeShapeType="1"/>
          </p:cNvSpPr>
          <p:nvPr/>
        </p:nvSpPr>
        <p:spPr bwMode="auto">
          <a:xfrm>
            <a:off x="2133600" y="2057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0" name="Line 21"/>
          <p:cNvSpPr>
            <a:spLocks noChangeShapeType="1"/>
          </p:cNvSpPr>
          <p:nvPr/>
        </p:nvSpPr>
        <p:spPr bwMode="auto">
          <a:xfrm flipH="1">
            <a:off x="2971800" y="205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1" name="Line 22"/>
          <p:cNvSpPr>
            <a:spLocks noChangeShapeType="1"/>
          </p:cNvSpPr>
          <p:nvPr/>
        </p:nvSpPr>
        <p:spPr bwMode="auto">
          <a:xfrm>
            <a:off x="3276600" y="2667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2" name="Line 23"/>
          <p:cNvSpPr>
            <a:spLocks noChangeShapeType="1"/>
          </p:cNvSpPr>
          <p:nvPr/>
        </p:nvSpPr>
        <p:spPr bwMode="auto">
          <a:xfrm flipH="1">
            <a:off x="4114800" y="2590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3" name="Line 24"/>
          <p:cNvSpPr>
            <a:spLocks noChangeShapeType="1"/>
          </p:cNvSpPr>
          <p:nvPr/>
        </p:nvSpPr>
        <p:spPr bwMode="auto">
          <a:xfrm>
            <a:off x="3810000" y="3352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4" name="Line 25"/>
          <p:cNvSpPr>
            <a:spLocks noChangeShapeType="1"/>
          </p:cNvSpPr>
          <p:nvPr/>
        </p:nvSpPr>
        <p:spPr bwMode="auto">
          <a:xfrm flipH="1">
            <a:off x="4724400" y="32766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5" name="Line 26"/>
          <p:cNvSpPr>
            <a:spLocks noChangeShapeType="1"/>
          </p:cNvSpPr>
          <p:nvPr/>
        </p:nvSpPr>
        <p:spPr bwMode="auto">
          <a:xfrm>
            <a:off x="4876800" y="41148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6" name="Line 27"/>
          <p:cNvSpPr>
            <a:spLocks noChangeShapeType="1"/>
          </p:cNvSpPr>
          <p:nvPr/>
        </p:nvSpPr>
        <p:spPr bwMode="auto">
          <a:xfrm flipH="1">
            <a:off x="5943600" y="4038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7" name="Line 28"/>
          <p:cNvSpPr>
            <a:spLocks noChangeShapeType="1"/>
          </p:cNvSpPr>
          <p:nvPr/>
        </p:nvSpPr>
        <p:spPr bwMode="auto">
          <a:xfrm>
            <a:off x="5943600" y="4800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8" name="Line 29"/>
          <p:cNvSpPr>
            <a:spLocks noChangeShapeType="1"/>
          </p:cNvSpPr>
          <p:nvPr/>
        </p:nvSpPr>
        <p:spPr bwMode="auto">
          <a:xfrm flipH="1">
            <a:off x="6629400" y="4876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30"/>
          <p:cNvSpPr>
            <a:spLocks noChangeShapeType="1"/>
          </p:cNvSpPr>
          <p:nvPr/>
        </p:nvSpPr>
        <p:spPr bwMode="auto">
          <a:xfrm>
            <a:off x="6477000" y="5715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Line 31"/>
          <p:cNvSpPr>
            <a:spLocks noChangeShapeType="1"/>
          </p:cNvSpPr>
          <p:nvPr/>
        </p:nvSpPr>
        <p:spPr bwMode="auto">
          <a:xfrm flipH="1">
            <a:off x="7543800" y="5715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1" name="Text Box 32"/>
          <p:cNvSpPr txBox="1">
            <a:spLocks noChangeArrowheads="1"/>
          </p:cNvSpPr>
          <p:nvPr/>
        </p:nvSpPr>
        <p:spPr bwMode="auto">
          <a:xfrm>
            <a:off x="1660525" y="12573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{}</a:t>
            </a:r>
          </a:p>
        </p:txBody>
      </p:sp>
      <p:sp>
        <p:nvSpPr>
          <p:cNvPr id="71712" name="Text Box 33"/>
          <p:cNvSpPr txBox="1">
            <a:spLocks noChangeArrowheads="1"/>
          </p:cNvSpPr>
          <p:nvPr/>
        </p:nvSpPr>
        <p:spPr bwMode="auto">
          <a:xfrm>
            <a:off x="2286000" y="1905000"/>
            <a:ext cx="1031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{a/J,b/T}</a:t>
            </a:r>
          </a:p>
        </p:txBody>
      </p:sp>
      <p:sp>
        <p:nvSpPr>
          <p:cNvPr id="71713" name="Text Box 34"/>
          <p:cNvSpPr txBox="1">
            <a:spLocks noChangeArrowheads="1"/>
          </p:cNvSpPr>
          <p:nvPr/>
        </p:nvSpPr>
        <p:spPr bwMode="auto">
          <a:xfrm>
            <a:off x="3489325" y="2705100"/>
            <a:ext cx="669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{x/J}</a:t>
            </a:r>
          </a:p>
        </p:txBody>
      </p:sp>
      <p:sp>
        <p:nvSpPr>
          <p:cNvPr id="71714" name="Text Box 35"/>
          <p:cNvSpPr txBox="1">
            <a:spLocks noChangeArrowheads="1"/>
          </p:cNvSpPr>
          <p:nvPr/>
        </p:nvSpPr>
        <p:spPr bwMode="auto">
          <a:xfrm>
            <a:off x="4175125" y="3390900"/>
            <a:ext cx="74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{y/D}</a:t>
            </a:r>
          </a:p>
        </p:txBody>
      </p:sp>
      <p:sp>
        <p:nvSpPr>
          <p:cNvPr id="71715" name="Text Box 36"/>
          <p:cNvSpPr txBox="1">
            <a:spLocks noChangeArrowheads="1"/>
          </p:cNvSpPr>
          <p:nvPr/>
        </p:nvSpPr>
        <p:spPr bwMode="auto">
          <a:xfrm>
            <a:off x="5470525" y="41529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{}</a:t>
            </a:r>
          </a:p>
        </p:txBody>
      </p:sp>
      <p:sp>
        <p:nvSpPr>
          <p:cNvPr id="71716" name="Text Box 37"/>
          <p:cNvSpPr txBox="1">
            <a:spLocks noChangeArrowheads="1"/>
          </p:cNvSpPr>
          <p:nvPr/>
        </p:nvSpPr>
        <p:spPr bwMode="auto">
          <a:xfrm>
            <a:off x="6308725" y="4991100"/>
            <a:ext cx="708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{z/T}</a:t>
            </a:r>
          </a:p>
        </p:txBody>
      </p:sp>
      <p:sp>
        <p:nvSpPr>
          <p:cNvPr id="71717" name="Text Box 38"/>
          <p:cNvSpPr txBox="1">
            <a:spLocks noChangeArrowheads="1"/>
          </p:cNvSpPr>
          <p:nvPr/>
        </p:nvSpPr>
        <p:spPr bwMode="auto">
          <a:xfrm>
            <a:off x="7223125" y="57531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{}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Two Common Normal Forms for a KB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143000"/>
            <a:ext cx="4191000" cy="3657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2800" b="1" dirty="0" smtClean="0"/>
              <a:t>Conjunctive normal form</a:t>
            </a:r>
          </a:p>
          <a:p>
            <a:pPr marL="230188" indent="-230188">
              <a:defRPr/>
            </a:pPr>
            <a:r>
              <a:rPr lang="en-US" sz="2800" dirty="0" smtClean="0"/>
              <a:t>Set of sentences expressed as disjunctions literals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 smtClean="0"/>
              <a:t>P</a:t>
            </a:r>
            <a:endParaRPr lang="en-US" sz="2800" dirty="0"/>
          </a:p>
          <a:p>
            <a:pPr marL="341313" lvl="1" indent="0">
              <a:buFontTx/>
              <a:buNone/>
              <a:defRPr/>
            </a:pPr>
            <a:r>
              <a:rPr lang="en-US" sz="2800" dirty="0" smtClean="0"/>
              <a:t>Q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 smtClean="0"/>
              <a:t>~P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 ~Q  R</a:t>
            </a:r>
            <a:endParaRPr lang="en-US" sz="2800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143000"/>
            <a:ext cx="4419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54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5667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914400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0589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6pPr>
            <a:lvl7pPr marL="25161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7pPr>
            <a:lvl8pPr marL="29733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8pPr>
            <a:lvl9pPr marL="34305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z="2800" b="1" dirty="0" smtClean="0"/>
              <a:t>Implicative normal form</a:t>
            </a:r>
          </a:p>
          <a:p>
            <a:pPr marL="230188" indent="-230188">
              <a:defRPr/>
            </a:pPr>
            <a:r>
              <a:rPr lang="en-US" sz="2800" dirty="0" smtClean="0"/>
              <a:t>Set of sentences expressed as implications where </a:t>
            </a:r>
            <a:r>
              <a:rPr lang="en-US" sz="2800" dirty="0"/>
              <a:t>l</a:t>
            </a:r>
            <a:r>
              <a:rPr lang="en-US" sz="2800" dirty="0" smtClean="0"/>
              <a:t>eft hand sides are conjunctions of 0 or more literals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 smtClean="0"/>
              <a:t>P </a:t>
            </a:r>
            <a:endParaRPr lang="en-US" sz="2800" dirty="0"/>
          </a:p>
          <a:p>
            <a:pPr marL="341313" lvl="1" indent="0">
              <a:buFontTx/>
              <a:buNone/>
              <a:defRPr/>
            </a:pPr>
            <a:r>
              <a:rPr lang="en-US" sz="2800" dirty="0" smtClean="0"/>
              <a:t>Q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 smtClean="0"/>
              <a:t>P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Q </a:t>
            </a:r>
            <a:r>
              <a:rPr lang="en-US" sz="2800" dirty="0" smtClean="0"/>
              <a:t>=&gt; R</a:t>
            </a:r>
          </a:p>
          <a:p>
            <a:pPr marL="230188" indent="-230188">
              <a:defRPr/>
            </a:pPr>
            <a:endParaRPr lang="en-US" sz="2800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5257800"/>
            <a:ext cx="8153400" cy="13843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sz="2800" dirty="0"/>
              <a:t>Recall: literal is an atomic expression or its negation</a:t>
            </a:r>
          </a:p>
          <a:p>
            <a:pPr lvl="1">
              <a:defRPr/>
            </a:pPr>
            <a:r>
              <a:rPr lang="en-US" sz="2800" dirty="0"/>
              <a:t> e.g., loves(john, X), ~ hates(</a:t>
            </a:r>
            <a:r>
              <a:rPr lang="en-US" sz="2800" dirty="0" err="1"/>
              <a:t>mary</a:t>
            </a:r>
            <a:r>
              <a:rPr lang="en-US" sz="2800" dirty="0"/>
              <a:t>, john)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800" dirty="0"/>
              <a:t>Any KB of sentences can be expressed in either form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700">
                <a:latin typeface="Times New Roman" charset="0"/>
                <a:ea typeface="ＭＳ Ｐゴシック" charset="0"/>
                <a:cs typeface="ＭＳ Ｐゴシック" charset="0"/>
              </a:rPr>
              <a:t>Resolution search strategies</a:t>
            </a:r>
          </a:p>
        </p:txBody>
      </p:sp>
      <p:sp>
        <p:nvSpPr>
          <p:cNvPr id="7373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Theorem Proving as search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257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Resolution is like the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bottom-up construction of a search tree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, where the leaves are the clauses produced by KB and the negation of the goal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When a pair of clauses generates a new resolvent clause, add a new node to the tree with arcs directed from the resolvent to parent clauses</a:t>
            </a:r>
          </a:p>
          <a:p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Resolution succeeds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when node containing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False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produced, becoming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root node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of the tree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Strategy is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if it guarantees that empty clause (i.e., false) can be derived when it’s entailed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Strategies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There are a number of general (domain-independent) strategies that are useful in controlling a resolution theorem prover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We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ll briefly look at the following: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Breadth-first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Length heuristics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Set of support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Input resolution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Subsumption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Ordered resolution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722313" y="1600200"/>
            <a:ext cx="741680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</a:rPr>
              <a:t>Battery-OK </a:t>
            </a:r>
            <a:r>
              <a:rPr lang="en-US" sz="2000">
                <a:sym typeface="Symbol" charset="0"/>
              </a:rPr>
              <a:t></a:t>
            </a:r>
            <a:r>
              <a:rPr lang="en-US" sz="2000">
                <a:latin typeface="Tahoma" charset="0"/>
              </a:rPr>
              <a:t> Bulbs-OK </a:t>
            </a:r>
            <a:r>
              <a:rPr lang="en-US" sz="2000" b="1">
                <a:sym typeface="Symbol" charset="0"/>
              </a:rPr>
              <a:t></a:t>
            </a:r>
            <a:r>
              <a:rPr lang="en-US" sz="2000">
                <a:latin typeface="Tahoma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</a:rPr>
              <a:t>Battery-OK </a:t>
            </a:r>
            <a:r>
              <a:rPr lang="en-US" sz="2000">
                <a:sym typeface="Symbol" charset="0"/>
              </a:rPr>
              <a:t> </a:t>
            </a:r>
            <a:r>
              <a:rPr lang="en-US" sz="2000">
                <a:latin typeface="Tahoma" charset="0"/>
              </a:rPr>
              <a:t>Starter-OK </a:t>
            </a:r>
            <a:r>
              <a:rPr lang="en-US" sz="2000" b="1">
                <a:sym typeface="Symbol" charset="0"/>
              </a:rPr>
              <a:t></a:t>
            </a:r>
            <a:r>
              <a:rPr lang="en-US" sz="2000">
                <a:latin typeface="Tahoma" charset="0"/>
              </a:rPr>
              <a:t> Empty-Gas-Tank </a:t>
            </a:r>
            <a:r>
              <a:rPr lang="en-US" sz="2000" b="1">
                <a:cs typeface="Times New Roman" charset="0"/>
                <a:sym typeface="Symbol" charset="0"/>
              </a:rPr>
              <a:t></a:t>
            </a:r>
            <a:r>
              <a:rPr lang="en-US" sz="2000"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Engine-Starts </a:t>
            </a:r>
            <a:r>
              <a:rPr lang="en-US" sz="2000" b="1">
                <a:cs typeface="Times New Roman" charset="0"/>
                <a:sym typeface="Symbol" charset="0"/>
              </a:rPr>
              <a:t></a:t>
            </a:r>
            <a:r>
              <a:rPr lang="en-US" sz="2000">
                <a:latin typeface="Tahoma" charset="0"/>
                <a:cs typeface="Times New Roman" charset="0"/>
              </a:rPr>
              <a:t> Flat-Tire </a:t>
            </a:r>
            <a:r>
              <a:rPr lang="en-US" sz="2000" b="1">
                <a:cs typeface="Times New Roman" charset="0"/>
                <a:sym typeface="Symbol" charset="0"/>
              </a:rPr>
              <a:t></a:t>
            </a:r>
            <a:r>
              <a:rPr lang="en-US" sz="2000"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  <a:sym typeface="Symbol" charset="0"/>
              </a:rPr>
              <a:t>Goal: </a:t>
            </a:r>
            <a:r>
              <a:rPr lang="en-US" sz="2000">
                <a:latin typeface="Tahoma" charset="0"/>
                <a:cs typeface="Times New Roman" charset="0"/>
              </a:rPr>
              <a:t>Flat-Tire ?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722313" y="1600200"/>
            <a:ext cx="7699375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3200" y="5715000"/>
            <a:ext cx="3217863" cy="396875"/>
            <a:chOff x="1824" y="2644"/>
            <a:chExt cx="2027" cy="250"/>
          </a:xfrm>
        </p:grpSpPr>
        <p:sp>
          <p:nvSpPr>
            <p:cNvPr id="81924" name="Text Box 5"/>
            <p:cNvSpPr txBox="1">
              <a:spLocks noChangeArrowheads="1"/>
            </p:cNvSpPr>
            <p:nvPr/>
          </p:nvSpPr>
          <p:spPr bwMode="auto">
            <a:xfrm>
              <a:off x="2688" y="2644"/>
              <a:ext cx="11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FF"/>
                  </a:solidFill>
                  <a:latin typeface="Tahoma" charset="0"/>
                </a:rPr>
                <a:t>negated goal</a:t>
              </a:r>
            </a:p>
          </p:txBody>
        </p:sp>
        <p:sp>
          <p:nvSpPr>
            <p:cNvPr id="81925" name="AutoShape 6"/>
            <p:cNvSpPr>
              <a:spLocks noChangeArrowheads="1"/>
            </p:cNvSpPr>
            <p:nvPr/>
          </p:nvSpPr>
          <p:spPr bwMode="auto">
            <a:xfrm>
              <a:off x="1824" y="2736"/>
              <a:ext cx="816" cy="144"/>
            </a:xfrm>
            <a:prstGeom prst="leftArrow">
              <a:avLst>
                <a:gd name="adj1" fmla="val 50000"/>
                <a:gd name="adj2" fmla="val 141667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Breadth-first search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Level 0 clauses are the original axioms and the negation of the goal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Level k clauses are the resolvents computed from two clauses, one of which must be from level k-1 and the other from any earlier level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Compute all possible level 1 clauses, then all possible level 2 clauses, etc. 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Complete, but very inefficient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BFS example</a:t>
            </a:r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494588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Bulbs-OK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Bulbs-OK 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Empty-Gas-Tank  Flat-Tire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 Starter-OK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… [and we</a:t>
            </a:r>
            <a:r>
              <a:rPr lang="ja-JP" alt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’</a:t>
            </a:r>
            <a:r>
              <a:rPr lang="en-US" altLang="ja-JP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re still only at Level 1!]</a:t>
            </a:r>
            <a:endParaRPr lang="en-US" sz="1800">
              <a:solidFill>
                <a:schemeClr val="accent2"/>
              </a:solidFill>
              <a:latin typeface="Tahoma" charset="0"/>
              <a:cs typeface="Times New Roman" charset="0"/>
              <a:sym typeface="Symbol" charset="0"/>
            </a:endParaRPr>
          </a:p>
        </p:txBody>
      </p:sp>
      <p:sp>
        <p:nvSpPr>
          <p:cNvPr id="86019" name="Text Box 12"/>
          <p:cNvSpPr txBox="1">
            <a:spLocks noChangeArrowheads="1"/>
          </p:cNvSpPr>
          <p:nvPr/>
        </p:nvSpPr>
        <p:spPr bwMode="auto">
          <a:xfrm>
            <a:off x="228600" y="4205288"/>
            <a:ext cx="504825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1,4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2,7</a:t>
            </a:r>
          </a:p>
          <a:p>
            <a:pPr>
              <a:spcBef>
                <a:spcPct val="20000"/>
              </a:spcBef>
            </a:pPr>
            <a:endParaRPr lang="en-US" sz="180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Length heuristics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Shortest-clause heuristic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Generate a clause with the fewest literals first</a:t>
            </a:r>
          </a:p>
          <a:p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Unit resolution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Prefer resolution steps in which at least one parent clause is a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unit clause,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i.e., a clause containing a single literal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Not complete in general, but complete for Horn clause KBs 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Unit resolution example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Bulbs-OK 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 Starter-OK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 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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… [this doesn</a:t>
            </a:r>
            <a:r>
              <a:rPr lang="ja-JP" alt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’</a:t>
            </a:r>
            <a:r>
              <a:rPr lang="en-US" altLang="ja-JP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t seem to be headed anywhere either!]</a:t>
            </a:r>
            <a:endParaRPr lang="en-US" sz="1800">
              <a:solidFill>
                <a:schemeClr val="accent2"/>
              </a:solidFill>
              <a:latin typeface="Tahoma" charset="0"/>
              <a:cs typeface="Times New Roman" charset="0"/>
              <a:sym typeface="Symbol" charset="0"/>
            </a:endParaRPr>
          </a:p>
        </p:txBody>
      </p:sp>
      <p:sp>
        <p:nvSpPr>
          <p:cNvPr id="90115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504825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2,7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3,8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3,9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Set of support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At least one parent clause must be the negation of the goal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descendant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of such a goal clause (i.e., derived from a goal clause)</a:t>
            </a:r>
          </a:p>
          <a:p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When there</a:t>
            </a:r>
            <a:r>
              <a:rPr lang="ja-JP" altLang="en-US" sz="2800" i="1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 i="1">
                <a:latin typeface="Times New Roman" charset="0"/>
                <a:ea typeface="ＭＳ Ｐゴシック" charset="0"/>
                <a:cs typeface="ＭＳ Ｐゴシック" charset="0"/>
              </a:rPr>
              <a:t>s a choice, take the most recent descendant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Complete, assuming all possible set-of-support clauses are derived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Gives a goal-directed character to the search (e.g., like backward chaining)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Resolution covers many cases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51816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Modes Ponens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 P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Q    derive Q       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Q  derive Q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Chaining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Q and Q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R           derive P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R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Q) and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Q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R)  derive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R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Contradiction detection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 derive false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 derive the empty clause (= false)</a:t>
            </a: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Set of support example</a:t>
            </a:r>
          </a:p>
        </p:txBody>
      </p:sp>
      <p:sp>
        <p:nvSpPr>
          <p:cNvPr id="2949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… [a bit more focused, but we still seem to be wandering]</a:t>
            </a:r>
          </a:p>
        </p:txBody>
      </p:sp>
      <p:sp>
        <p:nvSpPr>
          <p:cNvPr id="94211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6302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9,3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10,2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11,7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Unit resolution + set of support example</a:t>
            </a:r>
          </a:p>
        </p:txBody>
      </p:sp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FALSE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None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[Hooray! Now that</a:t>
            </a:r>
            <a:r>
              <a:rPr lang="ja-JP" alt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’</a:t>
            </a:r>
            <a:r>
              <a:rPr lang="en-US" altLang="ja-JP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s more like it!]</a:t>
            </a:r>
            <a:endParaRPr lang="en-US" sz="1800">
              <a:solidFill>
                <a:schemeClr val="accent2"/>
              </a:solidFill>
              <a:latin typeface="Tahoma" charset="0"/>
              <a:cs typeface="Times New Roman" charset="0"/>
              <a:sym typeface="Symbol" charset="0"/>
            </a:endParaRPr>
          </a:p>
        </p:txBody>
      </p:sp>
      <p:sp>
        <p:nvSpPr>
          <p:cNvPr id="96259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6302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9,3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11,2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13,6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14,7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Simplification heuristics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4572000"/>
          </a:xfrm>
        </p:spPr>
        <p:txBody>
          <a:bodyPr/>
          <a:lstStyle/>
          <a:p>
            <a:pPr marL="342900" indent="-342900"/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Subsumption:</a:t>
            </a:r>
            <a:b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Eliminate sentences that are subsumed by (more specific than) an existing sentence to keep KB small</a:t>
            </a:r>
          </a:p>
          <a:p>
            <a:pPr marL="574675" lvl="1" indent="-231775"/>
            <a:r>
              <a:rPr lang="en-US" sz="2400">
                <a:latin typeface="Times New Roman" charset="0"/>
                <a:ea typeface="ＭＳ Ｐゴシック" charset="0"/>
              </a:rPr>
              <a:t>If P(x) is already in the KB, adding P(A) makes no sense </a:t>
            </a:r>
            <a:r>
              <a:rPr lang="en-US" sz="2400">
                <a:latin typeface="Times New Roman" charset="0"/>
                <a:ea typeface="ＭＳ Ｐゴシック" charset="0"/>
                <a:cs typeface="Times New Roman" charset="0"/>
              </a:rPr>
              <a:t>–</a:t>
            </a:r>
            <a:r>
              <a:rPr lang="en-US" sz="2400">
                <a:latin typeface="Times New Roman" charset="0"/>
                <a:ea typeface="ＭＳ Ｐゴシック" charset="0"/>
              </a:rPr>
              <a:t> P(x) is a superset of P(A)</a:t>
            </a:r>
          </a:p>
          <a:p>
            <a:pPr marL="574675" lvl="1" indent="-231775"/>
            <a:r>
              <a:rPr lang="en-US" sz="2400">
                <a:latin typeface="Times New Roman" charset="0"/>
                <a:ea typeface="ＭＳ Ｐゴシック" charset="0"/>
              </a:rPr>
              <a:t>Likewise adding P(A)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Q(B) would add nothing to the KB</a:t>
            </a:r>
            <a:endParaRPr lang="en-US" sz="2400" b="1">
              <a:latin typeface="Times New Roman" charset="0"/>
              <a:ea typeface="ＭＳ Ｐゴシック" charset="0"/>
            </a:endParaRPr>
          </a:p>
          <a:p>
            <a:pPr marL="342900" indent="-342900"/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Tautology: </a:t>
            </a:r>
            <a:b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Remove any clause containing two complementary literals (tautology)</a:t>
            </a:r>
          </a:p>
          <a:p>
            <a:pPr marL="342900" indent="-342900"/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Pure symbol:</a:t>
            </a:r>
            <a:b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If a symbol always appears with the same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sign,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remove all the clauses that contain it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 (Pure Symbol)</a:t>
            </a:r>
          </a:p>
        </p:txBody>
      </p:sp>
      <p:sp>
        <p:nvSpPr>
          <p:cNvPr id="100354" name="Text Box 3"/>
          <p:cNvSpPr txBox="1">
            <a:spLocks noChangeArrowheads="1"/>
          </p:cNvSpPr>
          <p:nvPr/>
        </p:nvSpPr>
        <p:spPr bwMode="auto">
          <a:xfrm>
            <a:off x="914400" y="1700213"/>
            <a:ext cx="62928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Battery-OK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</a:t>
            </a: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Bulbs-OK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Battery-OK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</a:t>
            </a: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Starter-OK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Empty-Gas-Tank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Engine-Starts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Flat-Tire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</p:txBody>
      </p:sp>
      <p:sp>
        <p:nvSpPr>
          <p:cNvPr id="248836" name="Line 4"/>
          <p:cNvSpPr>
            <a:spLocks noChangeShapeType="1"/>
          </p:cNvSpPr>
          <p:nvPr/>
        </p:nvSpPr>
        <p:spPr bwMode="auto">
          <a:xfrm flipH="1">
            <a:off x="1371600" y="1905000"/>
            <a:ext cx="426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8837" name="Line 5"/>
          <p:cNvSpPr>
            <a:spLocks noChangeShapeType="1"/>
          </p:cNvSpPr>
          <p:nvPr/>
        </p:nvSpPr>
        <p:spPr bwMode="auto">
          <a:xfrm>
            <a:off x="1371600" y="2743200"/>
            <a:ext cx="1600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/>
      <p:bldP spid="24883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Input resolution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At least one parent must be one of the input sentences (i.e., either a sentence in the original KB or the negation of the goal)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Not complete in general, but complete for Horn clause KBs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Linear resolution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Extension of input resolution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One of the parent sentences must be an input sentence </a:t>
            </a:r>
            <a:r>
              <a:rPr lang="en-US" sz="2400" i="1">
                <a:latin typeface="Times New Roman" charset="0"/>
                <a:ea typeface="ＭＳ Ｐゴシック" charset="0"/>
              </a:rPr>
              <a:t>or</a:t>
            </a:r>
            <a:r>
              <a:rPr lang="en-US" sz="2400">
                <a:latin typeface="Times New Roman" charset="0"/>
                <a:ea typeface="ＭＳ Ｐゴシック" charset="0"/>
              </a:rPr>
              <a:t> an ancestor of the other sentence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Complete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Ordered resolution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Search for resolvable sentences in order (left to right)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This is how Prolog operates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Resolve the first element in the sentence first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This forces the user to define what is important in generating the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code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way the sentences are written controls the resolution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in first-order logic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562600"/>
          </a:xfrm>
        </p:spPr>
        <p:txBody>
          <a:bodyPr/>
          <a:lstStyle/>
          <a:p>
            <a:pPr marL="231775" indent="-231775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Given sentences in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conjunctive normal form: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    </a:t>
            </a:r>
            <a:r>
              <a:rPr lang="en-US" sz="2400" dirty="0">
                <a:latin typeface="Times New Roman" charset="0"/>
                <a:ea typeface="ＭＳ Ｐゴシック" charset="0"/>
              </a:rPr>
              <a:t>and   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and 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are literals, i.e., positive or negated predicate symbol with its terms</a:t>
            </a:r>
          </a:p>
          <a:p>
            <a:pPr marL="231775" indent="-231775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if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unify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with substitution list </a:t>
            </a:r>
            <a:r>
              <a:rPr lang="el-GR" sz="2800" dirty="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, then derive the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resolvent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sentence:</a:t>
            </a:r>
          </a:p>
          <a:p>
            <a:pPr marL="454025" lvl="1" indent="-222250">
              <a:buFontTx/>
              <a:buNone/>
            </a:pPr>
            <a:r>
              <a:rPr lang="en-US" sz="2400" dirty="0" err="1">
                <a:latin typeface="Times New Roman" charset="0"/>
                <a:ea typeface="ＭＳ Ｐゴシック" charset="0"/>
              </a:rPr>
              <a:t>subst</a:t>
            </a: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 dirty="0">
                <a:latin typeface="Times New Roman" charset="0"/>
                <a:ea typeface="ＭＳ Ｐゴシック" charset="0"/>
              </a:rPr>
              <a:t>,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j-1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j+1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k-1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k+1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2400" dirty="0">
                <a:latin typeface="Times New Roman" charset="0"/>
                <a:ea typeface="ＭＳ Ｐゴシック" charset="0"/>
              </a:rPr>
              <a:t>)</a:t>
            </a:r>
          </a:p>
          <a:p>
            <a:pPr marL="231775" indent="-231775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from clause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P(x, f(a))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P(x, f(y))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Q(y) 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and clause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P(z, f(a))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Q(z)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derive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resolvent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P(z, f(y))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Q(y)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Q(z)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Using </a:t>
            </a:r>
            <a:r>
              <a:rPr lang="el-GR" sz="2400" b="1" dirty="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= {x/z}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24578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26626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5334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~P(w) v Q(w)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33528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~Q(y) v S(y)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533400" y="3505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~P(w) v S(w)</a:t>
            </a:r>
          </a:p>
        </p:txBody>
      </p:sp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4876800" y="25146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P(x) v R(x)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4876800" y="2209800"/>
            <a:ext cx="266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~True v P(x) v R(x)</a:t>
            </a:r>
          </a:p>
        </p:txBody>
      </p:sp>
      <p:sp>
        <p:nvSpPr>
          <p:cNvPr id="26632" name="TextBox 8"/>
          <p:cNvSpPr txBox="1">
            <a:spLocks noChangeArrowheads="1"/>
          </p:cNvSpPr>
          <p:nvPr/>
        </p:nvSpPr>
        <p:spPr bwMode="auto">
          <a:xfrm>
            <a:off x="1600200" y="49530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S(x) v R(x)</a:t>
            </a:r>
          </a:p>
        </p:txBody>
      </p:sp>
      <p:sp>
        <p:nvSpPr>
          <p:cNvPr id="26633" name="TextBox 9"/>
          <p:cNvSpPr txBox="1">
            <a:spLocks noChangeArrowheads="1"/>
          </p:cNvSpPr>
          <p:nvPr/>
        </p:nvSpPr>
        <p:spPr bwMode="auto">
          <a:xfrm>
            <a:off x="6629400" y="38100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~R(w) v S(w)</a:t>
            </a:r>
          </a:p>
        </p:txBody>
      </p:sp>
      <p:sp>
        <p:nvSpPr>
          <p:cNvPr id="26634" name="TextBox 10"/>
          <p:cNvSpPr txBox="1">
            <a:spLocks noChangeArrowheads="1"/>
          </p:cNvSpPr>
          <p:nvPr/>
        </p:nvSpPr>
        <p:spPr bwMode="auto">
          <a:xfrm>
            <a:off x="7010400" y="5867400"/>
            <a:ext cx="198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S(A) v S(A)  </a:t>
            </a:r>
            <a:br>
              <a:rPr lang="en-US" sz="2000">
                <a:solidFill>
                  <a:srgbClr val="FF0000"/>
                </a:solidFill>
              </a:rPr>
            </a:br>
            <a:r>
              <a:rPr lang="en-US" sz="2000">
                <a:solidFill>
                  <a:srgbClr val="FF0000"/>
                </a:solidFill>
              </a:rPr>
              <a:t>S(A)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 (1)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14500"/>
            <a:ext cx="7315200" cy="3429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a consistent set of axioms KB and goal sentence Q, show that KB |= Q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Proof by contradiction: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 Add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Q to KB and try to prove false, i.e.: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</a:rPr>
              <a:t>(KB |- Q) </a:t>
            </a:r>
            <a:r>
              <a:rPr lang="en-US" sz="3200" dirty="0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 sz="3200" dirty="0">
                <a:latin typeface="Times New Roman" charset="0"/>
                <a:ea typeface="ＭＳ Ｐゴシック" charset="0"/>
              </a:rPr>
              <a:t> (KB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</a:rPr>
              <a:t>Q |- False)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 (2)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Resolution is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refutation complete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can show sentence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Q is entailed by KB, but can’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t always generate all consequences of a set of sentences</a:t>
            </a:r>
          </a:p>
          <a:p>
            <a:pPr>
              <a:lnSpc>
                <a:spcPct val="11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Can’t prove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Q is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not entailed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by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Resolution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won’</a:t>
            </a:r>
            <a:r>
              <a:rPr lang="en-US" altLang="ja-JP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 always give an answer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since entailment is only semi-decidable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And you can’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t just run two proofs in parallel, one trying to prove Q and the other trying to prove </a:t>
            </a:r>
            <a:r>
              <a:rPr lang="en-US" altLang="ja-JP" sz="30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Q, since KB might not entail either one</a:t>
            </a:r>
            <a:endParaRPr lang="en-US" sz="3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10401</TotalTime>
  <Words>4045</Words>
  <Application>Microsoft Macintosh PowerPoint</Application>
  <PresentationFormat>On-screen Show (4:3)</PresentationFormat>
  <Paragraphs>474</Paragraphs>
  <Slides>45</Slides>
  <Notes>44</Notes>
  <HiddenSlides>33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Times New Roman</vt:lpstr>
      <vt:lpstr>ＭＳ Ｐゴシック</vt:lpstr>
      <vt:lpstr>Arial</vt:lpstr>
      <vt:lpstr>Symbol</vt:lpstr>
      <vt:lpstr>Tahoma</vt:lpstr>
      <vt:lpstr>Wingdings</vt:lpstr>
      <vt:lpstr>Blank Presentation</vt:lpstr>
      <vt:lpstr>Logical Inference 3 resolution</vt:lpstr>
      <vt:lpstr>Resolution</vt:lpstr>
      <vt:lpstr>Two Common Normal Forms for a KB</vt:lpstr>
      <vt:lpstr>Resolution covers many cases</vt:lpstr>
      <vt:lpstr>Resolution in first-order logic</vt:lpstr>
      <vt:lpstr>A resolution proof tree</vt:lpstr>
      <vt:lpstr>A resolution proof tree</vt:lpstr>
      <vt:lpstr>Resolution refutation (1)</vt:lpstr>
      <vt:lpstr>Resolution refutation (2)</vt:lpstr>
      <vt:lpstr>Resolution example</vt:lpstr>
      <vt:lpstr>Refutation resolution proof tree</vt:lpstr>
      <vt:lpstr>Some tasks to be done</vt:lpstr>
      <vt:lpstr>Converting to CNF</vt:lpstr>
      <vt:lpstr>Converting sentences to CNF</vt:lpstr>
      <vt:lpstr>Converting sentences to clausal form Skolem constants and functions</vt:lpstr>
      <vt:lpstr>Converting sentences to clausal form</vt:lpstr>
      <vt:lpstr>An example</vt:lpstr>
      <vt:lpstr>Example</vt:lpstr>
      <vt:lpstr>Unification</vt:lpstr>
      <vt:lpstr>Unification</vt:lpstr>
      <vt:lpstr>Unification algorithm</vt:lpstr>
      <vt:lpstr>Unification: Remarks</vt:lpstr>
      <vt:lpstr>Unification examples</vt:lpstr>
      <vt:lpstr>Resolution example</vt:lpstr>
      <vt:lpstr>Practice example  Did Curiosity kill the cat</vt:lpstr>
      <vt:lpstr>Practice example  Did Curiosity kill the cat</vt:lpstr>
      <vt:lpstr>PowerPoint Presentation</vt:lpstr>
      <vt:lpstr>PowerPoint Presentation</vt:lpstr>
      <vt:lpstr>PowerPoint Presentation</vt:lpstr>
      <vt:lpstr>Resolution search strategies</vt:lpstr>
      <vt:lpstr>Resolution Theorem Proving as search</vt:lpstr>
      <vt:lpstr>Strategies</vt:lpstr>
      <vt:lpstr>Example</vt:lpstr>
      <vt:lpstr>Example</vt:lpstr>
      <vt:lpstr>Breadth-first search</vt:lpstr>
      <vt:lpstr>BFS example</vt:lpstr>
      <vt:lpstr>Length heuristics</vt:lpstr>
      <vt:lpstr>Unit resolution example</vt:lpstr>
      <vt:lpstr>Set of support</vt:lpstr>
      <vt:lpstr>Set of support example</vt:lpstr>
      <vt:lpstr>Unit resolution + set of support example</vt:lpstr>
      <vt:lpstr>Simplification heuristics</vt:lpstr>
      <vt:lpstr>Example (Pure Symbol)</vt:lpstr>
      <vt:lpstr>Input resolution</vt:lpstr>
      <vt:lpstr>Ordered resolution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581</cp:revision>
  <cp:lastPrinted>1998-03-31T23:11:09Z</cp:lastPrinted>
  <dcterms:created xsi:type="dcterms:W3CDTF">2009-11-09T21:10:24Z</dcterms:created>
  <dcterms:modified xsi:type="dcterms:W3CDTF">2016-04-04T03:47:25Z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