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22" r:id="rId2"/>
    <p:sldId id="327" r:id="rId3"/>
    <p:sldId id="332" r:id="rId4"/>
    <p:sldId id="423" r:id="rId5"/>
    <p:sldId id="333" r:id="rId6"/>
    <p:sldId id="424" r:id="rId7"/>
    <p:sldId id="420" r:id="rId8"/>
    <p:sldId id="425" r:id="rId9"/>
    <p:sldId id="265" r:id="rId10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2192" y="-104"/>
      </p:cViewPr>
      <p:guideLst>
        <p:guide orient="horz" pos="292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C0780BF9-E33C-A943-9041-96AA63642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5A744A-0524-1547-A569-765348E1D00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11E026-1FF6-5442-8937-A2A124D5E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C185948-9DF7-3A47-B6AE-E3AA68D36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76AF212-5557-A24F-B04C-B8ABE3EF4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45D2AA0-979D-0C4E-981E-530738788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FE8CEF-0F69-044F-979F-116D3A423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67465C2-AAFB-B548-8461-EACDBB6FF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26D2AD-5C6C-664D-99A2-15B4BFA7C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283988C-4CEE-4140-9A67-AB699A32D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BE77435-0ECC-0142-B88F-084426A80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BA9CC41-3E5C-3947-A22E-E5D825086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697935C-97B6-F946-84A0-D82BF3FA9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4" Type="http://schemas.openxmlformats.org/officeDocument/2006/relationships/hyperlink" Target="http://en.wikipedia.org/wiki/Trial_and_error" TargetMode="External"/><Relationship Id="rId5" Type="http://schemas.openxmlformats.org/officeDocument/2006/relationships/hyperlink" Target="http://en.wikipedia.org/wiki/Short-circuit_evalu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4" Type="http://schemas.openxmlformats.org/officeDocument/2006/relationships/hyperlink" Target="http://minisat.se/" TargetMode="External"/><Relationship Id="rId5" Type="http://schemas.openxmlformats.org/officeDocument/2006/relationships/hyperlink" Target="http://www.satcompetition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A: Model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checking for propositional logic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7244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KB, does sentence S hold?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>
                <a:latin typeface="Times New Roman" charset="0"/>
                <a:ea typeface="ＭＳ Ｐゴシック" charset="0"/>
              </a:rPr>
              <a:t>Generate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all </a:t>
            </a:r>
            <a:r>
              <a:rPr lang="en-US" sz="3000" dirty="0">
                <a:latin typeface="Times New Roman" charset="0"/>
                <a:ea typeface="ＭＳ Ｐゴシック" charset="0"/>
              </a:rPr>
              <a:t>possible models</a:t>
            </a:r>
          </a:p>
          <a:p>
            <a:pPr lvl="1"/>
            <a:r>
              <a:rPr lang="en-US" sz="3000" dirty="0" smtClean="0">
                <a:latin typeface="Times New Roman" charset="0"/>
                <a:ea typeface="ＭＳ Ｐゴシック" charset="0"/>
              </a:rPr>
              <a:t>Consider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models M in which KB is TRUE</a:t>
            </a:r>
          </a:p>
          <a:p>
            <a:pPr lvl="1"/>
            <a:r>
              <a:rPr lang="en-US" sz="3000" dirty="0">
                <a:latin typeface="Times New Roman" charset="0"/>
                <a:ea typeface="ＭＳ Ｐゴシック" charset="0"/>
              </a:rPr>
              <a:t>If 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latin typeface="Times New Roman" charset="0"/>
                <a:ea typeface="ＭＳ Ｐゴシック" charset="0"/>
              </a:rPr>
              <a:t>M S , then S is </a:t>
            </a: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latin typeface="Times New Roman" charset="0"/>
                <a:ea typeface="ＭＳ Ｐゴシック" charset="0"/>
              </a:rPr>
              <a:t>If 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From Satisfiability to Proof (1)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latin typeface="Times New Roman" charset="0"/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latin typeface="Times New Roman" charset="0"/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If it is, then the KB does not email 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Does the KB it entail Q?  R?</a:t>
            </a: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DPLL)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generate-and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-</a:t>
            </a:r>
            <a:b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model checking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latin typeface="Times New Roman" charset="0"/>
                <a:ea typeface="ＭＳ Ｐゴシック" charset="0"/>
              </a:rPr>
              <a:t>Early termination: </a:t>
            </a:r>
            <a:r>
              <a:rPr lang="en-US" sz="2800" dirty="0">
                <a:latin typeface="Times New Roman" charset="0"/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latin typeface="Times New Roman" charset="0"/>
                <a:ea typeface="ＭＳ Ｐゴシック" charset="0"/>
              </a:rPr>
              <a:t> of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disjunction/conjunction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latin typeface="Times New Roman" charset="0"/>
                <a:ea typeface="ＭＳ Ｐゴシック" charset="0"/>
              </a:rPr>
              <a:t>Pure symbol heuristic</a:t>
            </a:r>
            <a:r>
              <a:rPr lang="en-US" sz="2800" dirty="0">
                <a:latin typeface="Times New Roman" charset="0"/>
                <a:ea typeface="ＭＳ Ｐゴシック" charset="0"/>
              </a:rPr>
              <a:t>: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symbols appearing only negated or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unnegated</a:t>
            </a:r>
            <a:r>
              <a:rPr lang="en-US" sz="2800" dirty="0">
                <a:latin typeface="Times New Roman" charset="0"/>
                <a:ea typeface="ＭＳ Ｐゴシック" charset="0"/>
              </a:rPr>
              <a:t>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 smtClean="0">
              <a:latin typeface="Times New Roman" charset="0"/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e.g</a:t>
            </a:r>
            <a:r>
              <a:rPr lang="en-US" sz="2400" dirty="0">
                <a:latin typeface="Times New Roman" charset="0"/>
                <a:ea typeface="ＭＳ Ｐゴシック" charset="0"/>
              </a:rPr>
              <a:t>., in [(A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latin typeface="Times New Roman" charset="0"/>
                <a:ea typeface="ＭＳ Ｐゴシック" charset="0"/>
              </a:rPr>
              <a:t>B), 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latin typeface="Times New Roman" charset="0"/>
                <a:ea typeface="ＭＳ Ｐゴシック" charset="0"/>
              </a:rPr>
              <a:t>B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latin typeface="Times New Roman" charset="0"/>
                <a:ea typeface="ＭＳ Ｐゴシック" charset="0"/>
              </a:rPr>
              <a:t>C), (C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A)] A &amp; B are pure,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 </a:t>
            </a:r>
            <a:r>
              <a:rPr lang="en-US" sz="2400" dirty="0">
                <a:latin typeface="Times New Roman" charset="0"/>
                <a:ea typeface="ＭＳ Ｐゴシック" charset="0"/>
              </a:rPr>
              <a:t>impure. Make pure symbol literal true: if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there’s </a:t>
            </a:r>
            <a:r>
              <a:rPr lang="en-US" sz="2400" dirty="0">
                <a:latin typeface="Times New Roman" charset="0"/>
                <a:ea typeface="ＭＳ Ｐゴシック" charset="0"/>
              </a:rPr>
              <a:t>a model for S,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making </a:t>
            </a:r>
            <a:r>
              <a:rPr lang="en-US" sz="2400" dirty="0">
                <a:latin typeface="Times New Roman" charset="0"/>
                <a:ea typeface="ＭＳ Ｐゴシック" charset="0"/>
              </a:rPr>
              <a:t>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latin typeface="Times New Roman" charset="0"/>
                <a:ea typeface="ＭＳ Ｐゴシック" charset="0"/>
              </a:rPr>
              <a:t>Unit clause heuristic</a:t>
            </a:r>
            <a:r>
              <a:rPr lang="en-US" sz="2800" dirty="0">
                <a:latin typeface="Times New Roman" charset="0"/>
                <a:ea typeface="ＭＳ Ｐゴシック" charset="0"/>
              </a:rPr>
              <a:t>: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Symbols </a:t>
            </a:r>
            <a:r>
              <a:rPr lang="en-US" sz="2800" dirty="0">
                <a:latin typeface="Times New Roman" charset="0"/>
                <a:ea typeface="ＭＳ Ｐゴシック" charset="0"/>
              </a:rPr>
              <a:t>in a clause by itself can immediately be set to TRUE or FALSE</a:t>
            </a:r>
          </a:p>
          <a:p>
            <a:pPr lvl="1">
              <a:defRPr/>
            </a:pPr>
            <a:endParaRPr lang="en-US" sz="28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Times New Roman" pitchFamily="-108" charset="0"/>
              </a:rPr>
              <a:t>expr</a:t>
            </a:r>
            <a:r>
              <a:rPr lang="en-US" dirty="0">
                <a:latin typeface="Times New Roman" pitchFamily="-108" charset="0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+mj-lt"/>
                <a:cs typeface="Courier"/>
              </a:rPr>
              <a:t>dpll_satisfiable</a:t>
            </a:r>
            <a:r>
              <a:rPr lang="en-US" dirty="0">
                <a:latin typeface="+mj-lt"/>
                <a:cs typeface="Courier"/>
              </a:rPr>
              <a:t> returns a model if satisfiable else False</a:t>
            </a:r>
            <a:endParaRPr lang="en-US" dirty="0">
              <a:latin typeface="+mj-lt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  <a:cs typeface="Courier"/>
              </a:rPr>
              <a:t>The KB entails Q but does not email R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local search for satisfiability: Pick a symbol to flip (toggle TRUE/FALSE), either using min-conflicts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…or you can use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local or global search algorithm!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There are many model checking algorithms and systems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See for example,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MiniSat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2003…2016)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Times New Roman" pitchFamily="-108" charset="0"/>
              </a:rPr>
              <a:t>PropKB</a:t>
            </a:r>
            <a:r>
              <a:rPr lang="en-US" dirty="0">
                <a:latin typeface="Times New Roman" pitchFamily="-108" charset="0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-108" charset="0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-108" charset="0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-108" charset="0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-108" charset="0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Reminder: Inference rules for FOL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50292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Inference rules for propositional logic apply to FOL as well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Modus Ponens, And-Introduction, And-Elimination, …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New (sound) inference rules for use with quantifiers: 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Universal elimination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Existential introduction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Existential elimination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Generalized Modus Ponens (GMP)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11871</TotalTime>
  <Words>776</Words>
  <Application>Microsoft Macintosh PowerPoint</Application>
  <PresentationFormat>On-screen Show (4:3)</PresentationFormat>
  <Paragraphs>101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Logical Inference 1 introduction</vt:lpstr>
      <vt:lpstr>Overview</vt:lpstr>
      <vt:lpstr>Propositional Logic Model checking</vt:lpstr>
      <vt:lpstr>From Satisfiability to Proof (1)</vt:lpstr>
      <vt:lpstr>Efficient PL model checking (1)</vt:lpstr>
      <vt:lpstr>Using the AIMA Code</vt:lpstr>
      <vt:lpstr>Efficient PL model checking (2)</vt:lpstr>
      <vt:lpstr>AIMA KB Class</vt:lpstr>
      <vt:lpstr>Reminder: Inference rules for FOL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588</cp:revision>
  <cp:lastPrinted>1998-03-31T23:11:09Z</cp:lastPrinted>
  <dcterms:created xsi:type="dcterms:W3CDTF">2009-11-09T21:10:24Z</dcterms:created>
  <dcterms:modified xsi:type="dcterms:W3CDTF">2016-04-04T02:31:16Z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