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56" r:id="rId2"/>
    <p:sldId id="337" r:id="rId3"/>
    <p:sldId id="359" r:id="rId4"/>
    <p:sldId id="338" r:id="rId5"/>
    <p:sldId id="339" r:id="rId6"/>
    <p:sldId id="341" r:id="rId7"/>
    <p:sldId id="358" r:id="rId8"/>
    <p:sldId id="342" r:id="rId9"/>
    <p:sldId id="343" r:id="rId10"/>
    <p:sldId id="360" r:id="rId11"/>
    <p:sldId id="344" r:id="rId12"/>
    <p:sldId id="345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7" r:id="rId21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EAEAEA"/>
    <a:srgbClr val="FF0000"/>
    <a:srgbClr val="CCCC00"/>
    <a:srgbClr val="CC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240" y="1144"/>
      </p:cViewPr>
      <p:guideLst>
        <p:guide orient="horz" pos="2064"/>
        <p:guide pos="48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6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5E41D78-C22F-2E41-B7CC-C88D784B4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72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4C8BD90-360E-3F45-8F1B-D70468429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409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08B64EE-8843-6D44-B3B2-69713EC2EBD2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22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682AE59-E725-1043-AD07-7C6CA0AC12D7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38F2240-C9D8-4747-9BF9-4CB421EC432A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The first frame axiom says that when we move a clear clock to the table it’s not on what It used to be on and is now on the table</a:t>
            </a:r>
          </a:p>
          <a:p>
            <a:endParaRPr lang="en-US">
              <a:ea typeface="ＭＳ Ｐゴシック" charset="0"/>
              <a:cs typeface="ＭＳ Ｐゴシック" charset="0"/>
            </a:endParaRPr>
          </a:p>
          <a:p>
            <a:r>
              <a:rPr lang="en-US">
                <a:ea typeface="ＭＳ Ｐゴシック" charset="0"/>
                <a:cs typeface="ＭＳ Ｐゴシック" charset="0"/>
              </a:rPr>
              <a:t>The second says that the on relationship of any other block has not changed</a:t>
            </a:r>
          </a:p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7635BD8-EB92-014F-82E2-32D66A78837D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641C0A3-0A1F-2B47-9D0B-B091E339A65E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71BC7B7-DAF0-AC41-81BF-9E80DC6BD650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BC5572C-D995-904B-A761-EEFBBF3531B8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3EEF307-5AAA-B54E-968C-16E781C6A700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EBAB4F1-4D94-7A4A-AB2A-2A896F8797B0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DD5F2C2-FDCF-E04D-9A30-274197D0CC02}" type="slidenum">
              <a:rPr lang="en-US" sz="1200"/>
              <a:pPr/>
              <a:t>18</a:t>
            </a:fld>
            <a:endParaRPr lang="en-US" sz="1200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9FFBFC3-E4FB-8041-8CF1-0E4B02FCD884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E324C94-E7BB-0A48-AF96-621A6E1B90D5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43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F1C5513-1FA8-424E-91C0-4B0FEE86F166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4BCE7A6-698A-764D-AD7B-F9FB25DAD1F7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96BF5F0-CF33-1B4B-AD30-D443398D2158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AC1FF5B-7535-2E42-8783-B9B3259114E0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AD7C059-BB5A-4C43-883B-8CF9D3E7D7F6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ED0C9E6-734C-204D-A2E9-826FADB65D8A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9A28500-2DCB-104E-9F5A-C71A671D5D80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FAF90B2-26A4-B84C-8A0F-1BAA598FE979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3D8F2AD-1DA2-5E4E-830B-C50137846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56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023FDC8-D975-9848-8D86-03CE8212D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14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B845BD2-710A-D048-9493-13D6F74623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253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12F2C6A-F23A-F44C-925D-CC45C3188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9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4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706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9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25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75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E44D462-99F5-8C45-91FC-51A1BDC32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0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BDFAA9E-9645-D14F-ABFF-E6563D37B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787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25745B6-2BEF-E143-B812-AA2D269FB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33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hyperlink" Target="http://en.wikipedia.org/wiki/Blocks_world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hyperlink" Target="http://en.wikipedia.org/wiki/Knowledge_engineerin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3124200"/>
          </a:xfrm>
        </p:spPr>
        <p:txBody>
          <a:bodyPr/>
          <a:lstStyle/>
          <a:p>
            <a:r>
              <a:rPr lang="en-US" sz="8800">
                <a:latin typeface="Times New Roman" charset="0"/>
                <a:ea typeface="ＭＳ Ｐゴシック" charset="0"/>
                <a:cs typeface="ＭＳ Ｐゴシック" charset="0"/>
              </a:rPr>
              <a:t>Logical</a:t>
            </a:r>
            <a:br>
              <a:rPr lang="en-US" sz="88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8800">
                <a:latin typeface="Times New Roman" charset="0"/>
                <a:ea typeface="ＭＳ Ｐゴシック" charset="0"/>
                <a:cs typeface="ＭＳ Ｐゴシック" charset="0"/>
              </a:rPr>
              <a:t>Agents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sz="5400">
                <a:latin typeface="Times New Roman" charset="0"/>
                <a:ea typeface="ＭＳ Ｐゴシック" charset="0"/>
                <a:cs typeface="ＭＳ Ｐゴシック" charset="0"/>
              </a:rPr>
              <a:t>Blocks world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05800" cy="5181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800" b="1">
                <a:latin typeface="Times New Roman" charset="0"/>
                <a:ea typeface="ＭＳ Ｐゴシック" charset="0"/>
                <a:cs typeface="ＭＳ Ｐゴシック" charset="0"/>
              </a:rPr>
              <a:t>blocks world 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is a micro-world consisting of a table, a set of blocks and a robot hand.</a:t>
            </a:r>
          </a:p>
          <a:p>
            <a:pPr marL="0" indent="0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Some domain constraints: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Only one block can be on another block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Any number of blocks can be on</a:t>
            </a:r>
            <a:br>
              <a:rPr lang="en-US" sz="2400">
                <a:latin typeface="Times New Roman" charset="0"/>
                <a:ea typeface="ＭＳ Ｐゴシック" charset="0"/>
              </a:rPr>
            </a:br>
            <a:r>
              <a:rPr lang="en-US" sz="2400">
                <a:latin typeface="Times New Roman" charset="0"/>
                <a:ea typeface="ＭＳ Ｐゴシック" charset="0"/>
              </a:rPr>
              <a:t>the table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The hand can only hold one block</a:t>
            </a:r>
          </a:p>
          <a:p>
            <a:pPr marL="0" indent="0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Typical representation: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ontable(b) ontable(d)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on(c,d)      holding(a)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clear(b)     clear(c)</a:t>
            </a:r>
          </a:p>
        </p:txBody>
      </p:sp>
      <p:sp>
        <p:nvSpPr>
          <p:cNvPr id="29699" name="Text Box 15"/>
          <p:cNvSpPr txBox="1">
            <a:spLocks noChangeArrowheads="1"/>
          </p:cNvSpPr>
          <p:nvPr/>
        </p:nvSpPr>
        <p:spPr bwMode="auto">
          <a:xfrm>
            <a:off x="5200650" y="6319838"/>
            <a:ext cx="3790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Meant to be a simple model!</a:t>
            </a:r>
          </a:p>
        </p:txBody>
      </p:sp>
      <p:pic>
        <p:nvPicPr>
          <p:cNvPr id="29700" name="Picture 14" descr="Picture 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3124200"/>
            <a:ext cx="3981450" cy="358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Representing change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371600"/>
            <a:ext cx="8496300" cy="5257800"/>
          </a:xfrm>
        </p:spPr>
        <p:txBody>
          <a:bodyPr/>
          <a:lstStyle/>
          <a:p>
            <a:pPr>
              <a:defRPr/>
            </a:pPr>
            <a:r>
              <a:rPr lang="en-US" sz="3200" b="1" dirty="0" smtClean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Frame axioms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encode what’s </a:t>
            </a:r>
            <a:r>
              <a:rPr lang="en-US" sz="3200" b="1" dirty="0" smtClean="0">
                <a:latin typeface="Times New Roman" charset="0"/>
                <a:ea typeface="ＭＳ Ｐゴシック" charset="0"/>
                <a:cs typeface="ＭＳ Ｐゴシック" charset="0"/>
              </a:rPr>
              <a:t>not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 changed</a:t>
            </a:r>
            <a:b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by an action</a:t>
            </a:r>
          </a:p>
          <a:p>
            <a:pPr>
              <a:defRPr/>
            </a:pPr>
            <a:r>
              <a:rPr lang="en-US" altLang="ja-JP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E.g., moving a clear block to the table doesn’t change the location of any other blocks</a:t>
            </a:r>
          </a:p>
          <a:p>
            <a:pPr marL="457200" lvl="2" indent="0">
              <a:buFontTx/>
              <a:buNone/>
              <a:defRPr/>
            </a:pPr>
            <a:r>
              <a:rPr lang="en-US" sz="2600" dirty="0" smtClean="0">
                <a:latin typeface="Times New Roman" charset="0"/>
                <a:ea typeface="ＭＳ Ｐゴシック" charset="0"/>
              </a:rPr>
              <a:t>On (x, z, s) </a:t>
            </a:r>
            <a:r>
              <a:rPr lang="en-US" sz="2600" dirty="0" smtClean="0">
                <a:latin typeface="Times New Roman" charset="0"/>
                <a:ea typeface="ＭＳ Ｐゴシック" charset="0"/>
                <a:sym typeface="Symbol" charset="0"/>
              </a:rPr>
              <a:t> Clear (x, s)  </a:t>
            </a:r>
            <a:br>
              <a:rPr lang="en-US" sz="2600" dirty="0" smtClean="0">
                <a:latin typeface="Times New Roman" charset="0"/>
                <a:ea typeface="ＭＳ Ｐゴシック" charset="0"/>
                <a:sym typeface="Symbol" charset="0"/>
              </a:rPr>
            </a:br>
            <a:r>
              <a:rPr lang="en-US" sz="2600" dirty="0" smtClean="0">
                <a:latin typeface="Times New Roman" charset="0"/>
                <a:ea typeface="ＭＳ Ｐゴシック" charset="0"/>
                <a:sym typeface="Symbol" charset="0"/>
              </a:rPr>
              <a:t>	On (x, table, Result(Move(x, table), s))  </a:t>
            </a:r>
            <a:br>
              <a:rPr lang="en-US" sz="2600" dirty="0" smtClean="0">
                <a:latin typeface="Times New Roman" charset="0"/>
                <a:ea typeface="ＭＳ Ｐゴシック" charset="0"/>
                <a:sym typeface="Symbol" charset="0"/>
              </a:rPr>
            </a:br>
            <a:r>
              <a:rPr lang="en-US" sz="2600" dirty="0" smtClean="0">
                <a:latin typeface="Times New Roman" charset="0"/>
                <a:ea typeface="ＭＳ Ｐゴシック" charset="0"/>
                <a:sym typeface="Symbol" charset="0"/>
              </a:rPr>
              <a:t>	On(x, z, Result (Move (x, table), s))</a:t>
            </a:r>
          </a:p>
          <a:p>
            <a:pPr marL="457200" lvl="2" indent="0">
              <a:buFontTx/>
              <a:buNone/>
              <a:defRPr/>
            </a:pPr>
            <a:r>
              <a:rPr lang="en-US" sz="2600" dirty="0" smtClean="0">
                <a:latin typeface="Times New Roman" charset="0"/>
                <a:ea typeface="ＭＳ Ｐゴシック" charset="0"/>
                <a:sym typeface="Symbol" charset="0"/>
              </a:rPr>
              <a:t>On </a:t>
            </a:r>
            <a:r>
              <a:rPr lang="en-US" sz="2600" dirty="0">
                <a:latin typeface="Times New Roman" charset="0"/>
                <a:ea typeface="ＭＳ Ｐゴシック" charset="0"/>
                <a:sym typeface="Symbol" charset="0"/>
              </a:rPr>
              <a:t>(y, z, s)  y x  On (y, z, Result (Move (x, table), s))</a:t>
            </a:r>
          </a:p>
          <a:p>
            <a:pPr marL="228600" indent="-228600">
              <a:defRPr/>
            </a:pP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P</a:t>
            </a:r>
            <a:r>
              <a:rPr lang="en-US" sz="3200" dirty="0" smtClean="0">
                <a:latin typeface="Times New Roman" charset="0"/>
                <a:ea typeface="ＭＳ Ｐゴシック" charset="0"/>
                <a:sym typeface="Symbol" charset="0"/>
              </a:rPr>
              <a:t>roliferation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of frame axioms becomes very cumbersome in complex </a:t>
            </a:r>
            <a:r>
              <a:rPr lang="en-US" sz="3200" dirty="0" smtClean="0">
                <a:latin typeface="Times New Roman" charset="0"/>
                <a:ea typeface="ＭＳ Ｐゴシック" charset="0"/>
                <a:sym typeface="Symbol" charset="0"/>
              </a:rPr>
              <a:t>domains</a:t>
            </a:r>
          </a:p>
          <a:p>
            <a:pPr marL="569913" lvl="1" indent="-228600"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  <a:sym typeface="Symbol" charset="0"/>
              </a:rPr>
              <a:t>What about color, size, shape, ownership, etc.</a:t>
            </a:r>
            <a:endParaRPr lang="en-US" sz="2800" dirty="0">
              <a:latin typeface="Times New Roman" charset="0"/>
              <a:ea typeface="ＭＳ Ｐゴシック" charset="0"/>
              <a:sym typeface="Symbol" charset="0"/>
            </a:endParaRPr>
          </a:p>
        </p:txBody>
      </p:sp>
      <p:pic>
        <p:nvPicPr>
          <p:cNvPr id="3174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888" y="0"/>
            <a:ext cx="171291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TextBox 3"/>
          <p:cNvSpPr txBox="1">
            <a:spLocks noChangeArrowheads="1"/>
          </p:cNvSpPr>
          <p:nvPr/>
        </p:nvSpPr>
        <p:spPr bwMode="auto">
          <a:xfrm>
            <a:off x="7356475" y="1066800"/>
            <a:ext cx="1787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>
                <a:hlinkClick r:id="rId4"/>
              </a:rPr>
              <a:t>blocks world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The frame problem II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924800" cy="5257800"/>
          </a:xfrm>
        </p:spPr>
        <p:txBody>
          <a:bodyPr/>
          <a:lstStyle/>
          <a:p>
            <a:pPr>
              <a:defRPr/>
            </a:pPr>
            <a:r>
              <a:rPr lang="en-US" sz="30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Successor-state </a:t>
            </a:r>
            <a:r>
              <a:rPr lang="en-US" sz="3000" b="1" dirty="0" smtClean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axiom</a:t>
            </a:r>
            <a:r>
              <a:rPr lang="en-US" sz="3000" dirty="0" smtClean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characterizes every way in which a particular predicate can become true:</a:t>
            </a:r>
          </a:p>
          <a:p>
            <a:pPr lvl="1"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Either it can be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made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true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, or it can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already be true and not be changed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:</a:t>
            </a:r>
          </a:p>
          <a:p>
            <a:pPr lvl="1"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On (x, table, Result(</a:t>
            </a:r>
            <a:r>
              <a:rPr lang="en-US" sz="2400" dirty="0" err="1">
                <a:latin typeface="Times New Roman" charset="0"/>
                <a:ea typeface="ＭＳ Ｐゴシック" charset="0"/>
                <a:sym typeface="Symbol" charset="0"/>
              </a:rPr>
              <a:t>a,s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))  </a:t>
            </a:r>
            <a:b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</a:b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	[On (x, z, s)  Clear (x, s)  a = Move(x, table)] v</a:t>
            </a:r>
            <a:b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</a:b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	[On (x, table, s)  a  Move (x, z)]</a:t>
            </a:r>
          </a:p>
          <a:p>
            <a:pPr>
              <a:defRPr/>
            </a:pP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C</a:t>
            </a:r>
            <a:r>
              <a:rPr lang="en-US" sz="3000" dirty="0" smtClean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omplex worlds require reasoning 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about </a:t>
            </a:r>
            <a:r>
              <a:rPr lang="en-US" sz="3000" dirty="0" smtClean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long action chains; even 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these types of axioms are too cumbersome</a:t>
            </a:r>
          </a:p>
          <a:p>
            <a:pPr marL="339725" lvl="1" indent="0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Planning systems use </a:t>
            </a:r>
            <a:r>
              <a:rPr lang="en-US" sz="2400" dirty="0" smtClean="0">
                <a:latin typeface="Times New Roman" charset="0"/>
                <a:ea typeface="ＭＳ Ｐゴシック" charset="0"/>
                <a:sym typeface="Symbol" charset="0"/>
              </a:rPr>
              <a:t>custom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inference methods to reason about the expected state of the </a:t>
            </a:r>
            <a:r>
              <a:rPr lang="en-US" sz="2400" dirty="0" smtClean="0">
                <a:latin typeface="Times New Roman" charset="0"/>
                <a:ea typeface="ＭＳ Ｐゴシック" charset="0"/>
                <a:sym typeface="Symbol" charset="0"/>
              </a:rPr>
              <a:t>world during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multi-step </a:t>
            </a:r>
            <a:r>
              <a:rPr lang="en-US" sz="2400" dirty="0" smtClean="0">
                <a:latin typeface="Times New Roman" charset="0"/>
                <a:ea typeface="ＭＳ Ｐゴシック" charset="0"/>
                <a:sym typeface="Symbol" charset="0"/>
              </a:rPr>
              <a:t>plans</a:t>
            </a:r>
            <a:endParaRPr lang="en-US" sz="2400" dirty="0">
              <a:latin typeface="Times New Roman" charset="0"/>
              <a:ea typeface="ＭＳ Ｐゴシック" charset="0"/>
              <a:sym typeface="Symbol" charset="0"/>
            </a:endParaRPr>
          </a:p>
          <a:p>
            <a:pPr>
              <a:defRPr/>
            </a:pP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177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Qualification problem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458200" cy="51816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How can you characterize every effect of</a:t>
            </a:r>
            <a:b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an action, or every exception that might occur?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Putting my bread into the toaster, &amp; pushing the button, it will become toasted after two minutes, unless…</a:t>
            </a:r>
          </a:p>
          <a:p>
            <a:pPr marL="454025" lvl="1" indent="-231775"/>
            <a:r>
              <a:rPr lang="en-US" sz="2600">
                <a:latin typeface="Times New Roman" charset="0"/>
                <a:ea typeface="ＭＳ Ｐゴシック" charset="0"/>
              </a:rPr>
              <a:t>The toaster is broken, or…</a:t>
            </a:r>
          </a:p>
          <a:p>
            <a:pPr marL="454025" lvl="1" indent="-231775"/>
            <a:r>
              <a:rPr lang="en-US" sz="2600">
                <a:latin typeface="Times New Roman" charset="0"/>
                <a:ea typeface="ＭＳ Ｐゴシック" charset="0"/>
              </a:rPr>
              <a:t>The power is out, or…</a:t>
            </a:r>
          </a:p>
          <a:p>
            <a:pPr marL="454025" lvl="1" indent="-231775"/>
            <a:r>
              <a:rPr lang="en-US" sz="2600">
                <a:latin typeface="Times New Roman" charset="0"/>
                <a:ea typeface="ＭＳ Ｐゴシック" charset="0"/>
              </a:rPr>
              <a:t>I blow a fuse, or…</a:t>
            </a:r>
          </a:p>
          <a:p>
            <a:pPr marL="454025" lvl="1" indent="-231775"/>
            <a:r>
              <a:rPr lang="en-US" sz="2600">
                <a:latin typeface="Times New Roman" charset="0"/>
                <a:ea typeface="ＭＳ Ｐゴシック" charset="0"/>
              </a:rPr>
              <a:t>A neutron bomb explodes nearby and fries all electrical components, or…</a:t>
            </a:r>
          </a:p>
          <a:p>
            <a:pPr marL="454025" lvl="1" indent="-231775"/>
            <a:r>
              <a:rPr lang="en-US" sz="2600">
                <a:latin typeface="Times New Roman" charset="0"/>
                <a:ea typeface="ＭＳ Ｐゴシック" charset="0"/>
              </a:rPr>
              <a:t>A meteor strikes the earth, and the world we know it ceases to exist, or…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300" y="0"/>
            <a:ext cx="19177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Ramification problem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001000" cy="5029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Nearly impossible to characterize every side</a:t>
            </a:r>
            <a:b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effect of every action, at every level of detail</a:t>
            </a:r>
          </a:p>
          <a:p>
            <a:pPr marL="0" indent="0">
              <a:buFontTx/>
              <a:buNone/>
            </a:pPr>
            <a:endParaRPr lang="en-US" sz="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2600">
                <a:latin typeface="Times New Roman" charset="0"/>
                <a:ea typeface="ＭＳ Ｐゴシック" charset="0"/>
                <a:cs typeface="ＭＳ Ｐゴシック" charset="0"/>
              </a:rPr>
              <a:t>When I put my bread into the toaster, and push the button, the bread will become toasted after two minutes, and…</a:t>
            </a:r>
          </a:p>
          <a:p>
            <a:pPr marL="344488" lvl="1" indent="-230188"/>
            <a:r>
              <a:rPr lang="en-US">
                <a:latin typeface="Times New Roman" charset="0"/>
                <a:ea typeface="ＭＳ Ｐゴシック" charset="0"/>
              </a:rPr>
              <a:t>The crumbs that fall off the bread onto the bottom of the toaster over tray will also become toasted, and…</a:t>
            </a:r>
          </a:p>
          <a:p>
            <a:pPr marL="344488" lvl="1" indent="-230188"/>
            <a:r>
              <a:rPr lang="en-US">
                <a:latin typeface="Times New Roman" charset="0"/>
                <a:ea typeface="ＭＳ Ｐゴシック" charset="0"/>
              </a:rPr>
              <a:t>Some of the those crumbs will become burnt, and…</a:t>
            </a:r>
          </a:p>
          <a:p>
            <a:pPr marL="344488" lvl="1" indent="-230188"/>
            <a:r>
              <a:rPr lang="en-US">
                <a:latin typeface="Times New Roman" charset="0"/>
                <a:ea typeface="ＭＳ Ｐゴシック" charset="0"/>
              </a:rPr>
              <a:t>The outside molecules of the bread will become </a:t>
            </a:r>
            <a:r>
              <a:rPr lang="ja-JP" altLang="en-US">
                <a:latin typeface="Times New Roman" charset="0"/>
                <a:ea typeface="ＭＳ Ｐゴシック" charset="0"/>
              </a:rPr>
              <a:t>“</a:t>
            </a:r>
            <a:r>
              <a:rPr lang="en-US" altLang="ja-JP">
                <a:latin typeface="Times New Roman" charset="0"/>
                <a:ea typeface="ＭＳ Ｐゴシック" charset="0"/>
              </a:rPr>
              <a:t>toasted,</a:t>
            </a:r>
            <a:r>
              <a:rPr lang="ja-JP" altLang="en-US">
                <a:latin typeface="Times New Roman" charset="0"/>
                <a:ea typeface="ＭＳ Ｐゴシック" charset="0"/>
              </a:rPr>
              <a:t>”</a:t>
            </a:r>
            <a:r>
              <a:rPr lang="en-US" altLang="ja-JP">
                <a:latin typeface="Times New Roman" charset="0"/>
                <a:ea typeface="ＭＳ Ｐゴシック" charset="0"/>
              </a:rPr>
              <a:t> and…</a:t>
            </a:r>
          </a:p>
          <a:p>
            <a:pPr marL="344488" lvl="1" indent="-230188"/>
            <a:r>
              <a:rPr lang="en-US">
                <a:latin typeface="Times New Roman" charset="0"/>
                <a:ea typeface="ＭＳ Ｐゴシック" charset="0"/>
              </a:rPr>
              <a:t>The inside molecules of the bread will remain more </a:t>
            </a:r>
            <a:r>
              <a:rPr lang="ja-JP" altLang="en-US">
                <a:latin typeface="Times New Roman" charset="0"/>
                <a:ea typeface="ＭＳ Ｐゴシック" charset="0"/>
              </a:rPr>
              <a:t>“</a:t>
            </a:r>
            <a:r>
              <a:rPr lang="en-US" altLang="ja-JP">
                <a:latin typeface="Times New Roman" charset="0"/>
                <a:ea typeface="ＭＳ Ｐゴシック" charset="0"/>
              </a:rPr>
              <a:t>breadlike,</a:t>
            </a:r>
            <a:r>
              <a:rPr lang="ja-JP" altLang="en-US">
                <a:latin typeface="Times New Roman" charset="0"/>
                <a:ea typeface="ＭＳ Ｐゴシック" charset="0"/>
              </a:rPr>
              <a:t>”</a:t>
            </a:r>
            <a:r>
              <a:rPr lang="en-US" altLang="ja-JP">
                <a:latin typeface="Times New Roman" charset="0"/>
                <a:ea typeface="ＭＳ Ｐゴシック" charset="0"/>
              </a:rPr>
              <a:t> and…</a:t>
            </a:r>
          </a:p>
          <a:p>
            <a:pPr marL="344488" lvl="1" indent="-230188"/>
            <a:r>
              <a:rPr lang="en-US">
                <a:latin typeface="Times New Roman" charset="0"/>
                <a:ea typeface="ＭＳ Ｐゴシック" charset="0"/>
              </a:rPr>
              <a:t>The toasting process will release a small amount of humidity into the air because of evaporation, and…</a:t>
            </a:r>
          </a:p>
          <a:p>
            <a:pPr marL="344488" lvl="1" indent="-230188"/>
            <a:r>
              <a:rPr lang="en-US">
                <a:latin typeface="Times New Roman" charset="0"/>
                <a:ea typeface="ＭＳ Ｐゴシック" charset="0"/>
              </a:rPr>
              <a:t>The heating elements will become a tiny fraction more likely to burn out the next time I use the toaster, and…</a:t>
            </a:r>
          </a:p>
          <a:p>
            <a:pPr marL="344488" lvl="1" indent="-230188"/>
            <a:r>
              <a:rPr lang="en-US">
                <a:latin typeface="Times New Roman" charset="0"/>
                <a:ea typeface="ＭＳ Ｐゴシック" charset="0"/>
              </a:rPr>
              <a:t>The electricity meter in the house will move up slightly, and…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76200"/>
            <a:ext cx="1219200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Knowledge engineering!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24800" cy="5257800"/>
          </a:xfrm>
        </p:spPr>
        <p:txBody>
          <a:bodyPr/>
          <a:lstStyle/>
          <a:p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Modeling the </a:t>
            </a:r>
            <a:r>
              <a:rPr lang="en-US" sz="3000" i="1">
                <a:latin typeface="Times New Roman" charset="0"/>
                <a:ea typeface="ＭＳ Ｐゴシック" charset="0"/>
                <a:cs typeface="ＭＳ Ｐゴシック" charset="0"/>
              </a:rPr>
              <a:t>right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conditions and the </a:t>
            </a:r>
            <a:r>
              <a:rPr lang="en-US" sz="3000" i="1">
                <a:latin typeface="Times New Roman" charset="0"/>
                <a:ea typeface="ＭＳ Ｐゴシック" charset="0"/>
                <a:cs typeface="ＭＳ Ｐゴシック" charset="0"/>
              </a:rPr>
              <a:t>right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effects at the </a:t>
            </a:r>
            <a:r>
              <a:rPr lang="en-US" sz="3000" i="1">
                <a:latin typeface="Times New Roman" charset="0"/>
                <a:ea typeface="ＭＳ Ｐゴシック" charset="0"/>
                <a:cs typeface="ＭＳ Ｐゴシック" charset="0"/>
              </a:rPr>
              <a:t>right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level of abstraction is difficult</a:t>
            </a:r>
          </a:p>
          <a:p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  <a:hlinkClick r:id="rId4"/>
              </a:rPr>
              <a:t>Knowledge engineering 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(creating &amp; maintaining KBs for intelligent reasoning) is field unto itself</a:t>
            </a:r>
          </a:p>
          <a:p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We hope automated knowledge acquisition and machine learning tools can fill the gap:</a:t>
            </a:r>
          </a:p>
          <a:p>
            <a:pPr lvl="1"/>
            <a:r>
              <a:rPr lang="en-US" sz="2600">
                <a:latin typeface="Times New Roman" charset="0"/>
                <a:ea typeface="ＭＳ Ｐゴシック" charset="0"/>
              </a:rPr>
              <a:t>Intelligent systems should </a:t>
            </a:r>
            <a:r>
              <a:rPr lang="en-US" sz="2600" b="1">
                <a:latin typeface="Times New Roman" charset="0"/>
                <a:ea typeface="ＭＳ Ｐゴシック" charset="0"/>
              </a:rPr>
              <a:t>learn</a:t>
            </a:r>
            <a:r>
              <a:rPr lang="en-US" sz="2600">
                <a:latin typeface="Times New Roman" charset="0"/>
                <a:ea typeface="ＭＳ Ｐゴシック" charset="0"/>
              </a:rPr>
              <a:t> about conditions and effects, just like we do!</a:t>
            </a:r>
          </a:p>
          <a:p>
            <a:pPr lvl="1"/>
            <a:r>
              <a:rPr lang="en-US" sz="2600">
                <a:latin typeface="Times New Roman" charset="0"/>
                <a:ea typeface="ＭＳ Ｐゴシック" charset="0"/>
              </a:rPr>
              <a:t>Intelligent systems should learn when to pay attention to, or reason about, certain aspects of processes, depending on context. (metacognition?)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Preferences among actions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A problem with the WWKB described so far is how </a:t>
            </a:r>
            <a:r>
              <a:rPr lang="en-US" altLang="ja-JP" sz="3200">
                <a:latin typeface="Times New Roman" charset="0"/>
                <a:ea typeface="ＭＳ Ｐゴシック" charset="0"/>
                <a:cs typeface="ＭＳ Ｐゴシック" charset="0"/>
              </a:rPr>
              <a:t>to decide which of several actions is best</a:t>
            </a:r>
          </a:p>
          <a:p>
            <a:pPr>
              <a:lnSpc>
                <a:spcPct val="90000"/>
              </a:lnSpc>
            </a:pP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E.g., how to decide between forward and grab, axioms describing when it is OK to move to a square would have to mention glitter </a:t>
            </a:r>
          </a:p>
          <a:p>
            <a:pPr>
              <a:lnSpc>
                <a:spcPct val="90000"/>
              </a:lnSpc>
            </a:pP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This is not modular! </a:t>
            </a:r>
          </a:p>
          <a:p>
            <a:pPr>
              <a:lnSpc>
                <a:spcPct val="90000"/>
              </a:lnSpc>
            </a:pP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We can solve this problem by </a:t>
            </a:r>
            <a:r>
              <a:rPr lang="en-US" sz="3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separating</a:t>
            </a:r>
            <a:r>
              <a:rPr lang="en-US" sz="32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facts about actions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from </a:t>
            </a:r>
            <a:r>
              <a:rPr lang="en-US" sz="32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facts about goals</a:t>
            </a: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This way our </a:t>
            </a:r>
            <a:r>
              <a:rPr lang="en-US" sz="3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agent can be reprogrammed just by asking it to achieve different goals </a:t>
            </a:r>
          </a:p>
          <a:p>
            <a:pPr>
              <a:lnSpc>
                <a:spcPct val="90000"/>
              </a:lnSpc>
            </a:pP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Preferences among actions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5257800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First step: describe the desirability of actions independent of each other 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We can use a simple scale: actions can be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Great, Good, Medium, Risky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, or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Deadly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Obviously, the agent should always do the best action it can find: 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(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800">
                <a:latin typeface="Times New Roman" charset="0"/>
                <a:ea typeface="ＭＳ Ｐゴシック" charset="0"/>
              </a:rPr>
              <a:t>a,s) Great(a,s)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Action(a,s) 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(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800">
                <a:latin typeface="Times New Roman" charset="0"/>
                <a:ea typeface="ＭＳ Ｐゴシック" charset="0"/>
              </a:rPr>
              <a:t>a,s) Good(a,s)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>
                <a:latin typeface="Times New Roman" charset="0"/>
                <a:ea typeface="ＭＳ Ｐゴシック" charset="0"/>
              </a:rPr>
              <a:t>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(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 sz="2800">
                <a:latin typeface="Times New Roman" charset="0"/>
                <a:ea typeface="ＭＳ Ｐゴシック" charset="0"/>
              </a:rPr>
              <a:t>b) Great(b,s) 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Action(a,s) 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(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800">
                <a:latin typeface="Times New Roman" charset="0"/>
                <a:ea typeface="ＭＳ Ｐゴシック" charset="0"/>
              </a:rPr>
              <a:t>a,s) Medium(a,s)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>
                <a:latin typeface="Times New Roman" charset="0"/>
                <a:ea typeface="ＭＳ Ｐゴシック" charset="0"/>
              </a:rPr>
              <a:t> (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>
                <a:latin typeface="Times New Roman" charset="0"/>
                <a:ea typeface="ＭＳ Ｐゴシック" charset="0"/>
              </a:rPr>
              <a:t>(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 sz="2800">
                <a:latin typeface="Times New Roman" charset="0"/>
                <a:ea typeface="ＭＳ Ｐゴシック" charset="0"/>
              </a:rPr>
              <a:t>b) Great(b,s)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>
                <a:latin typeface="Times New Roman" charset="0"/>
                <a:ea typeface="ＭＳ Ｐゴシック" charset="0"/>
              </a:rPr>
              <a:t> Good(b,s))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Action(a,s) 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     ...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Preferences among actions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077200" cy="5638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Until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it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finds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gold, basic agent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strategy can be: </a:t>
            </a:r>
          </a:p>
          <a:p>
            <a:pPr marL="0" indent="0">
              <a:buFontTx/>
              <a:buNone/>
              <a:defRPr/>
            </a:pPr>
            <a:endParaRPr lang="en-US" sz="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3000" b="1" dirty="0">
                <a:latin typeface="Times New Roman" charset="0"/>
                <a:ea typeface="ＭＳ Ｐゴシック" charset="0"/>
              </a:rPr>
              <a:t>Great </a:t>
            </a:r>
            <a:r>
              <a:rPr lang="en-US" sz="3000" b="1" dirty="0" smtClean="0">
                <a:latin typeface="Times New Roman" charset="0"/>
                <a:ea typeface="ＭＳ Ｐゴシック" charset="0"/>
              </a:rPr>
              <a:t>actions: </a:t>
            </a:r>
            <a:r>
              <a:rPr lang="en-US" sz="3000" dirty="0">
                <a:latin typeface="Times New Roman" charset="0"/>
                <a:ea typeface="ＭＳ Ｐゴシック" charset="0"/>
              </a:rPr>
              <a:t>picking up the gold when </a:t>
            </a:r>
            <a:r>
              <a:rPr lang="en-US" sz="3000" dirty="0" smtClean="0">
                <a:latin typeface="Times New Roman" charset="0"/>
                <a:ea typeface="ＭＳ Ｐゴシック" charset="0"/>
              </a:rPr>
              <a:t>found, climbing </a:t>
            </a:r>
            <a:r>
              <a:rPr lang="en-US" sz="3000" dirty="0">
                <a:latin typeface="Times New Roman" charset="0"/>
                <a:ea typeface="ＭＳ Ｐゴシック" charset="0"/>
              </a:rPr>
              <a:t>out of the cave with the gold </a:t>
            </a:r>
          </a:p>
          <a:p>
            <a:pPr>
              <a:defRPr/>
            </a:pPr>
            <a:r>
              <a:rPr lang="en-US" sz="3000" b="1" dirty="0">
                <a:latin typeface="Times New Roman" charset="0"/>
                <a:ea typeface="ＭＳ Ｐゴシック" charset="0"/>
              </a:rPr>
              <a:t>Good </a:t>
            </a:r>
            <a:r>
              <a:rPr lang="en-US" sz="3000" b="1" dirty="0" smtClean="0">
                <a:latin typeface="Times New Roman" charset="0"/>
                <a:ea typeface="ＭＳ Ｐゴシック" charset="0"/>
              </a:rPr>
              <a:t>actions: </a:t>
            </a:r>
            <a:r>
              <a:rPr lang="en-US" sz="3000" dirty="0">
                <a:latin typeface="Times New Roman" charset="0"/>
                <a:ea typeface="ＭＳ Ｐゴシック" charset="0"/>
              </a:rPr>
              <a:t>moving to a square </a:t>
            </a:r>
            <a:r>
              <a:rPr lang="en-US" sz="3000" dirty="0" smtClean="0">
                <a:latin typeface="Times New Roman" charset="0"/>
                <a:ea typeface="ＭＳ Ｐゴシック" charset="0"/>
              </a:rPr>
              <a:t>that’</a:t>
            </a:r>
            <a:r>
              <a:rPr lang="en-US" altLang="ja-JP" sz="3000" dirty="0" smtClean="0">
                <a:latin typeface="Times New Roman" charset="0"/>
                <a:ea typeface="ＭＳ Ｐゴシック" charset="0"/>
              </a:rPr>
              <a:t>s </a:t>
            </a:r>
            <a:r>
              <a:rPr lang="en-US" altLang="ja-JP" sz="3000" dirty="0">
                <a:latin typeface="Times New Roman" charset="0"/>
                <a:ea typeface="ＭＳ Ｐゴシック" charset="0"/>
              </a:rPr>
              <a:t>OK and hasn't been visited yet</a:t>
            </a:r>
          </a:p>
          <a:p>
            <a:pPr>
              <a:defRPr/>
            </a:pPr>
            <a:r>
              <a:rPr lang="en-US" sz="3000" b="1" dirty="0">
                <a:latin typeface="Times New Roman" charset="0"/>
                <a:ea typeface="ＭＳ Ｐゴシック" charset="0"/>
              </a:rPr>
              <a:t>Medium </a:t>
            </a:r>
            <a:r>
              <a:rPr lang="en-US" sz="3000" b="1" dirty="0" smtClean="0">
                <a:latin typeface="Times New Roman" charset="0"/>
                <a:ea typeface="ＭＳ Ｐゴシック" charset="0"/>
              </a:rPr>
              <a:t>actions: </a:t>
            </a:r>
            <a:r>
              <a:rPr lang="en-US" sz="3000" dirty="0">
                <a:latin typeface="Times New Roman" charset="0"/>
                <a:ea typeface="ＭＳ Ｐゴシック" charset="0"/>
              </a:rPr>
              <a:t>moving to a square that is OK and has already been visited</a:t>
            </a:r>
          </a:p>
          <a:p>
            <a:pPr>
              <a:defRPr/>
            </a:pPr>
            <a:r>
              <a:rPr lang="en-US" sz="3000" b="1" dirty="0">
                <a:latin typeface="Times New Roman" charset="0"/>
                <a:ea typeface="ＭＳ Ｐゴシック" charset="0"/>
              </a:rPr>
              <a:t>Risky </a:t>
            </a:r>
            <a:r>
              <a:rPr lang="en-US" sz="3000" b="1" dirty="0" smtClean="0">
                <a:latin typeface="Times New Roman" charset="0"/>
                <a:ea typeface="ＭＳ Ｐゴシック" charset="0"/>
              </a:rPr>
              <a:t>actions: </a:t>
            </a:r>
            <a:r>
              <a:rPr lang="en-US" sz="3000" dirty="0" smtClean="0">
                <a:latin typeface="Times New Roman" charset="0"/>
                <a:ea typeface="ＭＳ Ｐゴシック" charset="0"/>
              </a:rPr>
              <a:t>moving </a:t>
            </a:r>
            <a:r>
              <a:rPr lang="en-US" sz="3000" dirty="0">
                <a:latin typeface="Times New Roman" charset="0"/>
                <a:ea typeface="ＭＳ Ｐゴシック" charset="0"/>
              </a:rPr>
              <a:t>to a square </a:t>
            </a:r>
            <a:r>
              <a:rPr lang="en-US" sz="3000" dirty="0" smtClean="0">
                <a:latin typeface="Times New Roman" charset="0"/>
                <a:ea typeface="ＭＳ Ｐゴシック" charset="0"/>
              </a:rPr>
              <a:t>that’s </a:t>
            </a:r>
            <a:r>
              <a:rPr lang="en-US" sz="3000" dirty="0">
                <a:latin typeface="Times New Roman" charset="0"/>
                <a:ea typeface="ＭＳ Ｐゴシック" charset="0"/>
              </a:rPr>
              <a:t>not known to be deadly or OK </a:t>
            </a:r>
          </a:p>
          <a:p>
            <a:pPr>
              <a:defRPr/>
            </a:pPr>
            <a:r>
              <a:rPr lang="en-US" sz="3000" b="1" dirty="0">
                <a:latin typeface="Times New Roman" charset="0"/>
                <a:ea typeface="ＭＳ Ｐゴシック" charset="0"/>
              </a:rPr>
              <a:t>Deadly </a:t>
            </a:r>
            <a:r>
              <a:rPr lang="en-US" sz="3000" b="1" dirty="0" smtClean="0">
                <a:latin typeface="Times New Roman" charset="0"/>
                <a:ea typeface="ＭＳ Ｐゴシック" charset="0"/>
              </a:rPr>
              <a:t>actions: </a:t>
            </a:r>
            <a:r>
              <a:rPr lang="en-US" sz="3000" dirty="0">
                <a:latin typeface="Times New Roman" charset="0"/>
                <a:ea typeface="ＭＳ Ｐゴシック" charset="0"/>
              </a:rPr>
              <a:t>moving into a square that is known to have a pit or a </a:t>
            </a:r>
            <a:r>
              <a:rPr lang="en-US" sz="3000" dirty="0" err="1">
                <a:latin typeface="Times New Roman" charset="0"/>
                <a:ea typeface="ＭＳ Ｐゴシック" charset="0"/>
              </a:rPr>
              <a:t>Wumpus</a:t>
            </a:r>
            <a:endParaRPr lang="en-US" sz="30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Goal-based agents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305800" cy="49530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Once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gold is found, we must change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strategies,  </a:t>
            </a:r>
            <a:r>
              <a:rPr lang="en-US" sz="3000" dirty="0" smtClean="0">
                <a:latin typeface="Times New Roman" charset="0"/>
                <a:ea typeface="ＭＳ Ｐゴシック" charset="0"/>
                <a:cs typeface="ＭＳ Ｐゴシック" charset="0"/>
              </a:rPr>
              <a:t>requiring 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a new set of action values. </a:t>
            </a:r>
          </a:p>
          <a:p>
            <a:pPr>
              <a:defRPr/>
            </a:pP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We could encode this as a rule: </a:t>
            </a:r>
          </a:p>
          <a:p>
            <a:pPr lvl="1"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(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latin typeface="Times New Roman" charset="0"/>
                <a:ea typeface="ＭＳ Ｐゴシック" charset="0"/>
              </a:rPr>
              <a:t>s) Holding(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Gold,s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GoalLocation</a:t>
            </a:r>
            <a:r>
              <a:rPr lang="en-US" sz="2800" dirty="0">
                <a:latin typeface="Times New Roman" charset="0"/>
                <a:ea typeface="ＭＳ Ｐゴシック" charset="0"/>
              </a:rPr>
              <a:t>([1,1]),s)</a:t>
            </a:r>
          </a:p>
          <a:p>
            <a:pPr>
              <a:defRPr/>
            </a:pP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We </a:t>
            </a:r>
            <a:r>
              <a:rPr lang="en-US" sz="3000" dirty="0" smtClean="0">
                <a:latin typeface="Times New Roman" charset="0"/>
                <a:ea typeface="ＭＳ Ｐゴシック" charset="0"/>
                <a:cs typeface="ＭＳ Ｐゴシック" charset="0"/>
              </a:rPr>
              <a:t>must 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decide how the agent will work out a sequence of actions to accomplish the goal</a:t>
            </a:r>
          </a:p>
          <a:p>
            <a:pPr>
              <a:defRPr/>
            </a:pP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Three possible </a:t>
            </a:r>
            <a:r>
              <a:rPr lang="en-US" sz="3000" dirty="0" smtClean="0">
                <a:latin typeface="Times New Roman" charset="0"/>
                <a:ea typeface="ＭＳ Ｐゴシック" charset="0"/>
                <a:cs typeface="ＭＳ Ｐゴシック" charset="0"/>
              </a:rPr>
              <a:t>approaches:</a:t>
            </a:r>
            <a:endParaRPr lang="en-US" sz="30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460375" lvl="1" indent="-285750">
              <a:defRPr/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Inference</a:t>
            </a:r>
            <a:r>
              <a:rPr lang="en-US" sz="2800" dirty="0">
                <a:latin typeface="Times New Roman" charset="0"/>
                <a:ea typeface="ＭＳ Ｐゴシック" charset="0"/>
              </a:rPr>
              <a:t>: good versus wasteful solutions</a:t>
            </a:r>
          </a:p>
          <a:p>
            <a:pPr marL="460375" lvl="1" indent="-285750">
              <a:defRPr/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Search</a:t>
            </a:r>
            <a:r>
              <a:rPr lang="en-US" sz="2800" dirty="0">
                <a:latin typeface="Times New Roman" charset="0"/>
                <a:ea typeface="ＭＳ Ｐゴシック" charset="0"/>
              </a:rPr>
              <a:t>: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a </a:t>
            </a:r>
            <a:r>
              <a:rPr lang="en-US" sz="2800" dirty="0">
                <a:latin typeface="Times New Roman" charset="0"/>
                <a:ea typeface="ＭＳ Ｐゴシック" charset="0"/>
              </a:rPr>
              <a:t>problem with operators and set of states</a:t>
            </a:r>
          </a:p>
          <a:p>
            <a:pPr marL="460375" lvl="1" indent="-285750">
              <a:defRPr/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Planning</a:t>
            </a:r>
            <a:r>
              <a:rPr lang="en-US" sz="2800" dirty="0">
                <a:latin typeface="Times New Roman" charset="0"/>
                <a:ea typeface="ＭＳ Ｐゴシック" charset="0"/>
              </a:rPr>
              <a:t>: to be discussed later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pPr algn="l"/>
            <a:r>
              <a:rPr lang="en-US" sz="3800" dirty="0">
                <a:latin typeface="Times New Roman" charset="0"/>
                <a:ea typeface="ＭＳ Ｐゴシック" charset="0"/>
                <a:cs typeface="ＭＳ Ｐゴシック" charset="0"/>
              </a:rPr>
              <a:t>Logical agents for </a:t>
            </a:r>
            <a:r>
              <a:rPr lang="en-US" sz="3800" dirty="0" err="1">
                <a:latin typeface="Times New Roman" charset="0"/>
                <a:ea typeface="ＭＳ Ｐゴシック" charset="0"/>
                <a:cs typeface="ＭＳ Ｐゴシック" charset="0"/>
              </a:rPr>
              <a:t>Wumpus</a:t>
            </a:r>
            <a:r>
              <a:rPr lang="en-US" sz="3800" dirty="0">
                <a:latin typeface="Times New Roman" charset="0"/>
                <a:ea typeface="ＭＳ Ｐゴシック" charset="0"/>
                <a:cs typeface="ＭＳ Ｐゴシック" charset="0"/>
              </a:rPr>
              <a:t> World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458200" cy="4648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We’ll use the </a:t>
            </a:r>
            <a:r>
              <a:rPr lang="en-US" sz="32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Wumpus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World domain to explore three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(non-exclusive) agent architectures:</a:t>
            </a:r>
          </a:p>
          <a:p>
            <a:pPr>
              <a:defRPr/>
            </a:pPr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Reflex agents</a:t>
            </a:r>
          </a:p>
          <a:p>
            <a:pPr lvl="1"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</a:rPr>
              <a:t>Rules </a:t>
            </a:r>
            <a:r>
              <a:rPr lang="en-US" sz="2800" dirty="0">
                <a:latin typeface="Times New Roman" charset="0"/>
                <a:ea typeface="ＭＳ Ｐゴシック" charset="0"/>
              </a:rPr>
              <a:t>classify situations based on percepts and  specify how to react to each possible situation </a:t>
            </a:r>
          </a:p>
          <a:p>
            <a:pPr>
              <a:defRPr/>
            </a:pPr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Model-based agents</a:t>
            </a:r>
          </a:p>
          <a:p>
            <a:pPr lvl="1"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Construct an internal model of their world </a:t>
            </a:r>
          </a:p>
          <a:p>
            <a:pPr>
              <a:defRPr/>
            </a:pPr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Goal-based agents</a:t>
            </a:r>
          </a:p>
          <a:p>
            <a:pPr lvl="1"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Form goals and try to achieve them</a:t>
            </a:r>
            <a:endParaRPr lang="en-US" sz="2400" dirty="0">
              <a:latin typeface="Times New Roman" charset="0"/>
              <a:ea typeface="ＭＳ Ｐゴシック" charset="0"/>
            </a:endParaRPr>
          </a:p>
          <a:p>
            <a:pPr>
              <a:defRPr/>
            </a:pP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331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-228600"/>
            <a:ext cx="1943100" cy="2118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4800">
                <a:latin typeface="Times New Roman" charset="0"/>
                <a:ea typeface="ＭＳ Ｐゴシック" charset="0"/>
                <a:cs typeface="ＭＳ Ｐゴシック" charset="0"/>
              </a:rPr>
              <a:t>Coming up next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  <a:ea typeface="ＭＳ Ｐゴシック" charset="0"/>
                <a:cs typeface="ＭＳ Ｐゴシック" charset="0"/>
              </a:rPr>
              <a:t>Logical inference</a:t>
            </a:r>
          </a:p>
          <a:p>
            <a:r>
              <a:rPr lang="en-US" sz="4000">
                <a:latin typeface="Times New Roman" charset="0"/>
                <a:ea typeface="ＭＳ Ｐゴシック" charset="0"/>
                <a:cs typeface="ＭＳ Ｐゴシック" charset="0"/>
              </a:rPr>
              <a:t>Knowledge representation</a:t>
            </a:r>
          </a:p>
          <a:p>
            <a:r>
              <a:rPr lang="en-US" sz="4000">
                <a:latin typeface="Times New Roman" charset="0"/>
                <a:ea typeface="ＭＳ Ｐゴシック" charset="0"/>
                <a:cs typeface="ＭＳ Ｐゴシック" charset="0"/>
              </a:rPr>
              <a:t>Planning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AIMA’s Wumpus World </a:t>
            </a:r>
          </a:p>
        </p:txBody>
      </p:sp>
      <p:sp>
        <p:nvSpPr>
          <p:cNvPr id="1536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28956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The agent always starts in the field [1,1]</a:t>
            </a:r>
          </a:p>
          <a:p>
            <a:pPr marL="0" indent="0">
              <a:buFontTx/>
              <a:buNone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Agent’</a:t>
            </a:r>
            <a:r>
              <a:rPr lang="en-US" altLang="ja-JP">
                <a:latin typeface="Times New Roman" charset="0"/>
                <a:ea typeface="ＭＳ Ｐゴシック" charset="0"/>
                <a:cs typeface="ＭＳ Ｐゴシック" charset="0"/>
              </a:rPr>
              <a:t>s task is to find the gold, return to the field [1,1] and climb out of the cave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5363" name="Picture 1029" descr="im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306513"/>
            <a:ext cx="5486400" cy="531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 simple reflex agent: if-then rules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077200" cy="56388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Rules to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map percepts into observations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b,g,u,c,t</a:t>
            </a:r>
            <a:r>
              <a:rPr lang="en-US" sz="2400" dirty="0">
                <a:latin typeface="Times New Roman" charset="0"/>
                <a:ea typeface="ＭＳ Ｐゴシック" charset="0"/>
              </a:rPr>
              <a:t> Percept([Stench, b, g, u, c], t)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Stench(t)</a:t>
            </a:r>
          </a:p>
          <a:p>
            <a:pPr lvl="1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s,g,u,c,t</a:t>
            </a:r>
            <a:r>
              <a:rPr lang="en-US" sz="2400" dirty="0">
                <a:latin typeface="Times New Roman" charset="0"/>
                <a:ea typeface="ＭＳ Ｐゴシック" charset="0"/>
              </a:rPr>
              <a:t> Percept([s, Breeze, g, u, c], t)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Breeze(t)</a:t>
            </a:r>
          </a:p>
          <a:p>
            <a:pPr lvl="1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s,b,u,c,t</a:t>
            </a:r>
            <a:r>
              <a:rPr lang="en-US" sz="2400" dirty="0">
                <a:latin typeface="Times New Roman" charset="0"/>
                <a:ea typeface="ＭＳ Ｐゴシック" charset="0"/>
              </a:rPr>
              <a:t> Percept([s, b, Glitter, u, c], t)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AtGold</a:t>
            </a:r>
            <a:r>
              <a:rPr lang="en-US" sz="2400" dirty="0">
                <a:latin typeface="Times New Roman" charset="0"/>
                <a:ea typeface="ＭＳ Ｐゴシック" charset="0"/>
              </a:rPr>
              <a:t>(t)</a:t>
            </a:r>
          </a:p>
          <a:p>
            <a:pPr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Rules to </a:t>
            </a:r>
            <a:r>
              <a:rPr lang="en-US" sz="3200" dirty="0" smtClean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select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action given observations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latin typeface="Times New Roman" charset="0"/>
                <a:ea typeface="ＭＳ Ｐゴシック" charset="0"/>
              </a:rPr>
              <a:t>t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AtGold</a:t>
            </a:r>
            <a:r>
              <a:rPr lang="en-US" sz="2400" dirty="0">
                <a:latin typeface="Times New Roman" charset="0"/>
                <a:ea typeface="ＭＳ Ｐゴシック" charset="0"/>
              </a:rPr>
              <a:t>(t)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Action(Grab, t);</a:t>
            </a:r>
          </a:p>
          <a:p>
            <a:pPr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D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ifficulties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: </a:t>
            </a:r>
          </a:p>
          <a:p>
            <a:pPr marL="460375" lvl="1" indent="-239713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Consider Climb: N</a:t>
            </a:r>
            <a:r>
              <a:rPr lang="en-US" altLang="ja-JP" sz="2400" dirty="0">
                <a:latin typeface="Times New Roman" charset="0"/>
                <a:ea typeface="ＭＳ Ｐゴシック" charset="0"/>
              </a:rPr>
              <a:t>o percept </a:t>
            </a:r>
            <a:r>
              <a:rPr lang="en-US" altLang="ja-JP" sz="2400" dirty="0" smtClean="0">
                <a:latin typeface="Times New Roman" charset="0"/>
                <a:ea typeface="ＭＳ Ｐゴシック" charset="0"/>
              </a:rPr>
              <a:t>indicates </a:t>
            </a:r>
            <a:r>
              <a:rPr lang="en-US" altLang="ja-JP" sz="2400" dirty="0">
                <a:latin typeface="Times New Roman" charset="0"/>
                <a:ea typeface="ＭＳ Ｐゴシック" charset="0"/>
              </a:rPr>
              <a:t>agent should climb out; </a:t>
            </a:r>
            <a:r>
              <a:rPr lang="en-US" altLang="ja-JP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position &amp;</a:t>
            </a:r>
            <a:r>
              <a:rPr lang="en-US" altLang="ja-JP" sz="2400" dirty="0" smtClean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 </a:t>
            </a:r>
            <a:r>
              <a:rPr lang="en-US" altLang="ja-JP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holding </a:t>
            </a:r>
            <a:r>
              <a:rPr lang="en-US" altLang="ja-JP" sz="2400" dirty="0" smtClean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gold </a:t>
            </a:r>
            <a:r>
              <a:rPr lang="en-US" altLang="ja-JP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not part </a:t>
            </a:r>
            <a:r>
              <a:rPr lang="en-US" altLang="ja-JP" sz="2400" dirty="0" smtClean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of </a:t>
            </a:r>
            <a:r>
              <a:rPr lang="en-US" altLang="ja-JP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percept sequence</a:t>
            </a:r>
            <a:endParaRPr lang="en-US" altLang="ja-JP" sz="2400" dirty="0">
              <a:latin typeface="Times New Roman" charset="0"/>
              <a:ea typeface="ＭＳ Ｐゴシック" charset="0"/>
            </a:endParaRPr>
          </a:p>
          <a:p>
            <a:pPr marL="460375" lvl="1" indent="-239713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Loops: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percepts </a:t>
            </a:r>
            <a:r>
              <a:rPr lang="en-US" sz="2400" dirty="0">
                <a:latin typeface="Times New Roman" charset="0"/>
                <a:ea typeface="ＭＳ Ｐゴシック" charset="0"/>
              </a:rPr>
              <a:t>repeated when you return to a square,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causing </a:t>
            </a:r>
            <a:r>
              <a:rPr lang="en-US" sz="2400" dirty="0">
                <a:latin typeface="Times New Roman" charset="0"/>
                <a:ea typeface="ＭＳ Ｐゴシック" charset="0"/>
              </a:rPr>
              <a:t>same response (unless we maintain some </a:t>
            </a:r>
            <a:r>
              <a:rPr lang="en-US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internal model of the world</a:t>
            </a:r>
            <a:r>
              <a:rPr lang="en-US" sz="2400" dirty="0">
                <a:latin typeface="Times New Roman" charset="0"/>
                <a:ea typeface="ＭＳ Ｐゴシック" charset="0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Representing change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48640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Representing changing world in logic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is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tricky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One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way: just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change the KB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Add and delete sentences from KB to reflect changes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How do we remember past, or reason about changes?</a:t>
            </a:r>
          </a:p>
          <a:p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Situation calculus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is another way</a:t>
            </a:r>
          </a:p>
          <a:p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Situation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: snapshot of the world</a:t>
            </a:r>
            <a:b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at some instant in time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When the agent performs</a:t>
            </a:r>
            <a:b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action A in situation S1,</a:t>
            </a:r>
            <a:b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result is new situation S2</a:t>
            </a:r>
          </a:p>
          <a:p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sz="2400" dirty="0">
              <a:latin typeface="Times New Roman" charset="0"/>
              <a:ea typeface="ＭＳ Ｐゴシック" charset="0"/>
            </a:endParaRPr>
          </a:p>
        </p:txBody>
      </p:sp>
      <p:pic>
        <p:nvPicPr>
          <p:cNvPr id="19459" name="Picture 4" descr="img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200400"/>
            <a:ext cx="4065588" cy="364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Situation calculus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5334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situation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is a snapshot of the world at an interval of time during which nothing changes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w.r.t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a particular situation</a:t>
            </a:r>
          </a:p>
          <a:p>
            <a:pPr marL="401638" lvl="1" indent="-336550"/>
            <a:r>
              <a:rPr lang="en-US" sz="3200" dirty="0">
                <a:latin typeface="Times New Roman" charset="0"/>
                <a:ea typeface="ＭＳ Ｐゴシック" charset="0"/>
              </a:rPr>
              <a:t>Add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situation variables</a:t>
            </a:r>
            <a:r>
              <a:rPr lang="en-US" sz="3200" dirty="0">
                <a:latin typeface="Times New Roman" charset="0"/>
                <a:ea typeface="ＭＳ Ｐゴシック" charset="0"/>
              </a:rPr>
              <a:t> to every predicate.</a:t>
            </a:r>
          </a:p>
          <a:p>
            <a:pPr marL="401638" lvl="1" indent="-336550"/>
            <a:r>
              <a:rPr lang="en-US" sz="3200" dirty="0">
                <a:latin typeface="Times New Roman" charset="0"/>
                <a:ea typeface="ＭＳ Ｐゴシック" charset="0"/>
              </a:rPr>
              <a:t>at(Agent, L) </a:t>
            </a:r>
            <a:r>
              <a:rPr lang="en-US" sz="3200" dirty="0">
                <a:latin typeface="Times New Roman" charset="0"/>
                <a:ea typeface="ＭＳ Ｐゴシック" charset="0"/>
                <a:cs typeface="Times New Roman" charset="0"/>
                <a:sym typeface="Webdings" charset="0"/>
              </a:rPr>
              <a:t>becomes</a:t>
            </a:r>
            <a:r>
              <a:rPr lang="en-US" sz="3200" dirty="0">
                <a:latin typeface="Times New Roman" charset="0"/>
                <a:ea typeface="ＭＳ Ｐゴシック" charset="0"/>
              </a:rPr>
              <a:t> at(Agent, L, s0): at(Agent, L) true in situation (i.e., state) s0</a:t>
            </a:r>
          </a:p>
          <a:p>
            <a:pPr marL="401638" lvl="1" indent="-336550"/>
            <a:r>
              <a:rPr lang="en-US" sz="3200" dirty="0">
                <a:latin typeface="Times New Roman" charset="0"/>
                <a:ea typeface="ＭＳ Ｐゴシック" charset="0"/>
              </a:rPr>
              <a:t>Or, add a special second order predicate,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holds(f, s),</a:t>
            </a:r>
            <a:r>
              <a:rPr lang="en-US" sz="3200" dirty="0">
                <a:latin typeface="Times New Roman" charset="0"/>
                <a:ea typeface="ＭＳ Ｐゴシック" charset="0"/>
              </a:rPr>
              <a:t> meaning </a:t>
            </a:r>
            <a:r>
              <a:rPr lang="ja-JP" altLang="en-US" sz="3200" dirty="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3200" dirty="0">
                <a:latin typeface="Times New Roman" charset="0"/>
                <a:ea typeface="ＭＳ Ｐゴシック" charset="0"/>
              </a:rPr>
              <a:t>f is true in situation s</a:t>
            </a:r>
            <a:r>
              <a:rPr lang="ja-JP" altLang="en-US" sz="3200" dirty="0">
                <a:latin typeface="Times New Roman" charset="0"/>
                <a:ea typeface="ＭＳ Ｐゴシック" charset="0"/>
              </a:rPr>
              <a:t>”</a:t>
            </a:r>
            <a:r>
              <a:rPr lang="en-US" altLang="ja-JP" sz="3200" dirty="0">
                <a:latin typeface="Times New Roman" charset="0"/>
                <a:ea typeface="ＭＳ Ｐゴシック" charset="0"/>
              </a:rPr>
              <a:t>, e.g., holds(at(Agent, L), s0) </a:t>
            </a:r>
            <a:endParaRPr lang="en-US" sz="32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Situation calculus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53340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Add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new function, </a:t>
            </a:r>
            <a:r>
              <a:rPr lang="en-US" sz="3200" b="1" i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result(a, s)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,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mapping situation </a:t>
            </a:r>
            <a:r>
              <a:rPr lang="en-US" sz="3200" b="1" i="1" dirty="0">
                <a:latin typeface="Times New Roman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to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new situation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as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result of performing action 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a</a:t>
            </a:r>
          </a:p>
          <a:p>
            <a:pPr lvl="1"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i.e.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800" i="1" dirty="0">
                <a:latin typeface="Times New Roman" charset="0"/>
                <a:ea typeface="ＭＳ Ｐゴシック" charset="0"/>
                <a:cs typeface="ＭＳ Ｐゴシック" charset="0"/>
              </a:rPr>
              <a:t>result(forward, s)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is a function returning next situation</a:t>
            </a:r>
          </a:p>
          <a:p>
            <a:pPr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Example: The action agent-walks-to-location-y could be represented by</a:t>
            </a:r>
          </a:p>
          <a:p>
            <a:pPr>
              <a:defRPr/>
            </a:pPr>
            <a:endParaRPr lang="en-US" sz="11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339725" lvl="1" indent="0">
              <a:buFontTx/>
              <a:buNone/>
              <a:defRPr/>
            </a:pPr>
            <a:r>
              <a:rPr lang="en-US" sz="3200" dirty="0">
                <a:latin typeface="Times New Roman" charset="0"/>
                <a:ea typeface="ＭＳ Ｐゴシック" charset="0"/>
              </a:rPr>
              <a:t>(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latin typeface="Times New Roman" charset="0"/>
                <a:ea typeface="ＭＳ Ｐゴシック" charset="0"/>
              </a:rPr>
              <a:t>x)(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latin typeface="Times New Roman" charset="0"/>
                <a:ea typeface="ＭＳ Ｐゴシック" charset="0"/>
              </a:rPr>
              <a:t>y)(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latin typeface="Times New Roman" charset="0"/>
                <a:ea typeface="ＭＳ Ｐゴシック" charset="0"/>
              </a:rPr>
              <a:t>s) (at(Agent, L1, S)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 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onbox</a:t>
            </a:r>
            <a:r>
              <a:rPr lang="en-US" sz="3200" dirty="0">
                <a:latin typeface="Times New Roman" charset="0"/>
                <a:ea typeface="ＭＳ Ｐゴシック" charset="0"/>
              </a:rPr>
              <a:t>(S))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3200" dirty="0">
                <a:latin typeface="Times New Roman" charset="0"/>
                <a:ea typeface="ＭＳ Ｐゴシック" charset="0"/>
              </a:rPr>
              <a:t> at(Agent, L2, result(walk(L2), S))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Deducing hidden properties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953000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From the perceptual information we obtain in situations, we can </a:t>
            </a:r>
            <a:r>
              <a:rPr lang="en-US" sz="32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infer properties of locations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</a:p>
          <a:p>
            <a:pPr lvl="1" indent="-109538">
              <a:buFontTx/>
              <a:buNone/>
            </a:pPr>
            <a:endParaRPr lang="en-US" sz="400">
              <a:latin typeface="Times New Roman" charset="0"/>
              <a:ea typeface="ＭＳ Ｐゴシック" charset="0"/>
              <a:sym typeface="Symbol" charset="0"/>
            </a:endParaRPr>
          </a:p>
          <a:p>
            <a:pPr lvl="1" indent="-109538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800">
                <a:latin typeface="Times New Roman" charset="0"/>
                <a:ea typeface="ＭＳ Ｐゴシック" charset="0"/>
              </a:rPr>
              <a:t>l,s at(Agent, L, s)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>
                <a:latin typeface="Times New Roman" charset="0"/>
                <a:ea typeface="ＭＳ Ｐゴシック" charset="0"/>
              </a:rPr>
              <a:t> Breeze(s)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Breezy(L) </a:t>
            </a:r>
          </a:p>
          <a:p>
            <a:pPr lvl="1" indent="-109538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800">
                <a:latin typeface="Times New Roman" charset="0"/>
                <a:ea typeface="ＭＳ Ｐゴシック" charset="0"/>
              </a:rPr>
              <a:t>l,s at(Agent, L s)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>
                <a:latin typeface="Times New Roman" charset="0"/>
                <a:ea typeface="ＭＳ Ｐゴシック" charset="0"/>
              </a:rPr>
              <a:t> Stench(s)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Smelly(L) 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Neither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Breezy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nor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Smelly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need situation arguments because pits and the Wumpus do not move around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Deducing hidden properties II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70000"/>
            <a:ext cx="8991600" cy="5562600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eed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rules relating aspects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of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single world state (as opposed to between states)</a:t>
            </a:r>
          </a:p>
          <a:p>
            <a:pPr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Two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main kinds of such rules: </a:t>
            </a:r>
          </a:p>
          <a:p>
            <a:pPr marL="460375" lvl="1" indent="-228600">
              <a:defRPr/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Causal rules</a:t>
            </a:r>
            <a:r>
              <a:rPr lang="en-US" sz="2800" dirty="0">
                <a:latin typeface="Times New Roman" charset="0"/>
                <a:ea typeface="ＭＳ Ｐゴシック" charset="0"/>
              </a:rPr>
              <a:t> reflect assumed direction of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causality </a:t>
            </a:r>
            <a:endParaRPr lang="en-US" sz="2800" dirty="0">
              <a:latin typeface="Times New Roman" charset="0"/>
              <a:ea typeface="ＭＳ Ｐゴシック" charset="0"/>
            </a:endParaRPr>
          </a:p>
          <a:p>
            <a:pPr lvl="2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(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L</a:t>
            </a:r>
            <a:r>
              <a:rPr lang="en-US" sz="2400" dirty="0">
                <a:latin typeface="Times New Roman" charset="0"/>
                <a:ea typeface="ＭＳ Ｐゴシック" charset="0"/>
              </a:rPr>
              <a:t>1,L2,S) at(Wumpus,L1,S)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latin typeface="Times New Roman" charset="0"/>
                <a:ea typeface="ＭＳ Ｐゴシック" charset="0"/>
              </a:rPr>
              <a:t> adjacent(L1,L2)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Smelly(L2) </a:t>
            </a:r>
          </a:p>
          <a:p>
            <a:pPr lvl="2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(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latin typeface="Times New Roman" charset="0"/>
                <a:ea typeface="ＭＳ Ｐゴシック" charset="0"/>
              </a:rPr>
              <a:t> L1,L2,S) at(Pit,L1,S)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latin typeface="Times New Roman" charset="0"/>
                <a:ea typeface="ＭＳ Ｐゴシック" charset="0"/>
              </a:rPr>
              <a:t> adjacent(L1,L2)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Breezy(L2) </a:t>
            </a:r>
          </a:p>
          <a:p>
            <a:pPr marL="808037" lvl="2" indent="-228600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Systems that reason with causal rules are </a:t>
            </a:r>
            <a:r>
              <a:rPr lang="en-US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model-based reasoning systems</a:t>
            </a:r>
            <a:endParaRPr lang="en-US" sz="2400" dirty="0">
              <a:latin typeface="Times New Roman" charset="0"/>
              <a:ea typeface="ＭＳ Ｐゴシック" charset="0"/>
            </a:endParaRPr>
          </a:p>
          <a:p>
            <a:pPr marL="398463" lvl="1" indent="-166688">
              <a:defRPr/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Diagnostic rules</a:t>
            </a:r>
            <a:r>
              <a:rPr lang="en-US" sz="2800" dirty="0">
                <a:latin typeface="Times New Roman" charset="0"/>
                <a:ea typeface="ＭＳ Ｐゴシック" charset="0"/>
              </a:rPr>
              <a:t> infer presence of </a:t>
            </a:r>
            <a:r>
              <a:rPr lang="en-US" sz="28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hidden properties</a:t>
            </a:r>
            <a:r>
              <a:rPr lang="en-US" sz="2800" dirty="0">
                <a:latin typeface="Times New Roman" charset="0"/>
                <a:ea typeface="ＭＳ Ｐゴシック" charset="0"/>
              </a:rPr>
              <a:t> directly from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percept</a:t>
            </a:r>
            <a:r>
              <a:rPr lang="en-US" sz="2800" dirty="0">
                <a:latin typeface="Times New Roman" charset="0"/>
                <a:ea typeface="ＭＳ Ｐゴシック" charset="0"/>
              </a:rPr>
              <a:t>-derived information, e.g.</a:t>
            </a:r>
          </a:p>
          <a:p>
            <a:pPr lvl="2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(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latin typeface="Times New Roman" charset="0"/>
                <a:ea typeface="ＭＳ Ｐゴシック" charset="0"/>
              </a:rPr>
              <a:t> L,S) at(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Agent,L,S</a:t>
            </a:r>
            <a:r>
              <a:rPr lang="en-US" sz="2400" dirty="0">
                <a:latin typeface="Times New Roman" charset="0"/>
                <a:ea typeface="ＭＳ Ｐゴシック" charset="0"/>
              </a:rPr>
              <a:t>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latin typeface="Times New Roman" charset="0"/>
                <a:ea typeface="ＭＳ Ｐゴシック" charset="0"/>
              </a:rPr>
              <a:t> Breeze(S)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Breezy(L) </a:t>
            </a:r>
          </a:p>
          <a:p>
            <a:pPr lvl="2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(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latin typeface="Times New Roman" charset="0"/>
                <a:ea typeface="ＭＳ Ｐゴシック" charset="0"/>
              </a:rPr>
              <a:t> L,S) at(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Agent,L,S</a:t>
            </a:r>
            <a:r>
              <a:rPr lang="en-US" sz="2400" dirty="0">
                <a:latin typeface="Times New Roman" charset="0"/>
                <a:ea typeface="ＭＳ Ｐゴシック" charset="0"/>
              </a:rPr>
              <a:t>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latin typeface="Times New Roman" charset="0"/>
                <a:ea typeface="ＭＳ Ｐゴシック" charset="0"/>
              </a:rPr>
              <a:t> Stench(S)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Smelly(L)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7048</TotalTime>
  <Words>1467</Words>
  <Application>Microsoft Macintosh PowerPoint</Application>
  <PresentationFormat>On-screen Show (4:3)</PresentationFormat>
  <Paragraphs>166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Times New Roman</vt:lpstr>
      <vt:lpstr>ＭＳ Ｐゴシック</vt:lpstr>
      <vt:lpstr>Arial</vt:lpstr>
      <vt:lpstr>Symbol</vt:lpstr>
      <vt:lpstr>Webdings</vt:lpstr>
      <vt:lpstr>Blank Presentation</vt:lpstr>
      <vt:lpstr>Logical Agents</vt:lpstr>
      <vt:lpstr>Logical agents for Wumpus World</vt:lpstr>
      <vt:lpstr>AIMA’s Wumpus World </vt:lpstr>
      <vt:lpstr>A simple reflex agent: if-then rules</vt:lpstr>
      <vt:lpstr>Representing change</vt:lpstr>
      <vt:lpstr>Situation calculus</vt:lpstr>
      <vt:lpstr>Situation calculus</vt:lpstr>
      <vt:lpstr>Deducing hidden properties</vt:lpstr>
      <vt:lpstr>Deducing hidden properties II</vt:lpstr>
      <vt:lpstr>Blocks world</vt:lpstr>
      <vt:lpstr>Representing change</vt:lpstr>
      <vt:lpstr>The frame problem II</vt:lpstr>
      <vt:lpstr>Qualification problem</vt:lpstr>
      <vt:lpstr>Ramification problem</vt:lpstr>
      <vt:lpstr>Knowledge engineering!</vt:lpstr>
      <vt:lpstr>Preferences among actions</vt:lpstr>
      <vt:lpstr>Preferences among actions</vt:lpstr>
      <vt:lpstr>Preferences among actions</vt:lpstr>
      <vt:lpstr>Goal-based agents</vt:lpstr>
      <vt:lpstr>Coming up next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212</cp:revision>
  <cp:lastPrinted>1998-10-22T20:06:26Z</cp:lastPrinted>
  <dcterms:created xsi:type="dcterms:W3CDTF">2009-11-02T21:43:56Z</dcterms:created>
  <dcterms:modified xsi:type="dcterms:W3CDTF">2016-03-30T19:49:57Z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