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3" r:id="rId3"/>
    <p:sldId id="368" r:id="rId4"/>
    <p:sldId id="353" r:id="rId5"/>
    <p:sldId id="367" r:id="rId6"/>
    <p:sldId id="269" r:id="rId7"/>
    <p:sldId id="286" r:id="rId8"/>
    <p:sldId id="285" r:id="rId9"/>
    <p:sldId id="287" r:id="rId10"/>
    <p:sldId id="370" r:id="rId11"/>
    <p:sldId id="302" r:id="rId12"/>
    <p:sldId id="271" r:id="rId13"/>
    <p:sldId id="362" r:id="rId14"/>
    <p:sldId id="363" r:id="rId15"/>
    <p:sldId id="364" r:id="rId16"/>
    <p:sldId id="276" r:id="rId17"/>
    <p:sldId id="284" r:id="rId18"/>
    <p:sldId id="301" r:id="rId19"/>
    <p:sldId id="365" r:id="rId20"/>
    <p:sldId id="366" r:id="rId21"/>
    <p:sldId id="373" r:id="rId22"/>
    <p:sldId id="275" r:id="rId23"/>
    <p:sldId id="374" r:id="rId24"/>
    <p:sldId id="283" r:id="rId25"/>
    <p:sldId id="298" r:id="rId26"/>
    <p:sldId id="369" r:id="rId27"/>
    <p:sldId id="290" r:id="rId28"/>
    <p:sldId id="282" r:id="rId29"/>
    <p:sldId id="354" r:id="rId30"/>
    <p:sldId id="361" r:id="rId31"/>
    <p:sldId id="279" r:id="rId32"/>
    <p:sldId id="280" r:id="rId33"/>
    <p:sldId id="281" r:id="rId34"/>
    <p:sldId id="291" r:id="rId35"/>
    <p:sldId id="372" r:id="rId36"/>
    <p:sldId id="292" r:id="rId37"/>
    <p:sldId id="297" r:id="rId38"/>
    <p:sldId id="293" r:id="rId39"/>
    <p:sldId id="278" r:id="rId40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2280" y="-104"/>
      </p:cViewPr>
      <p:guideLst>
        <p:guide orient="horz" pos="1632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4D993B-772C-7143-8E23-3CF6A56E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2BDF1C-010F-1049-97CE-674BBC7BF36D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A37BD9F-522D-4342-B71E-E47DAE9DE4C8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DEA179-9994-A944-9A31-CC0714FF9396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E466C5-9EB3-7648-AD0F-E340D4F2B632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941D20-3B3C-4245-91ED-4C60BC4EF857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BA60EB-40C7-AD42-9B4A-BB3D6AC8A010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62C8E-45D4-B948-8693-01722921C0A3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B89F51D-7774-4E41-B009-D54EF46D09FD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28D213-88AD-AE4D-8A9B-DA44912C4CF8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EEAC7A-884F-4143-8911-FE27D5F824C5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58D7D8-2CDA-6547-8643-184C62553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BFD7EAF-B730-EA45-AD67-FB2F59E6D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96773C-4A1E-6B49-9C10-0D92EDE2A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E576CFE-27DD-804B-AD55-CF2F63059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C9637A9-AA72-734B-B29D-A161A9E24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10916AA-D880-D242-9CAC-1197DB3C6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Modus_ponen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John_Alan_Robins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rn_clause" TargetMode="External"/><Relationship Id="rId4" Type="http://schemas.openxmlformats.org/officeDocument/2006/relationships/hyperlink" Target="http://en.wikipedia.org/wiki/Alfred_Hor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rolog" TargetMode="External"/><Relationship Id="rId3" Type="http://schemas.openxmlformats.org/officeDocument/2006/relationships/hyperlink" Target="http://en.wikipedia.org/wiki/Datalog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Edward_Plunkett,_18th_Baron_of_Dunsany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>
                <a:latin typeface="Times New Roman" charset="0"/>
                <a:ea typeface="ＭＳ Ｐゴシック" charset="0"/>
                <a:cs typeface="ＭＳ Ｐゴシック" charset="0"/>
              </a:rPr>
              <a:t>Propositional and First-Order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─</a:t>
            </a:r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─8.3, 8.5</a:t>
            </a:r>
            <a:endParaRPr lang="en-US">
              <a:latin typeface="Times New Roman" charset="0"/>
              <a:ea typeface="ＭＳ Ｐゴシック" charset="0"/>
              <a:cs typeface="Times New Roman" charset="0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Some material adopted from notes by </a:t>
            </a:r>
            <a:r>
              <a:rPr lang="en-US" sz="2000"/>
              <a:t>Andreas Geyer-Schulz and Chuck Dyer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Model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47700" y="1066800"/>
            <a:ext cx="7962900" cy="556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Let the KB be [P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R, Q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 P]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What are the possible models?  Consider all possible assignments of T|F to P, Q and R and check truth 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tables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    PQR</a:t>
            </a:r>
            <a:endParaRPr lang="en-US" sz="2200" i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latin typeface="Times New Roman" charset="0"/>
                <a:ea typeface="ＭＳ Ｐゴシック" charset="0"/>
              </a:rPr>
              <a:t>FFF: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latin typeface="Times New Roman" charset="0"/>
                <a:ea typeface="ＭＳ Ｐゴシック" charset="0"/>
              </a:rPr>
              <a:t>FFT: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latin typeface="Times New Roman" charset="0"/>
                <a:ea typeface="ＭＳ Ｐゴシック" charset="0"/>
              </a:rPr>
              <a:t>FTF: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latin typeface="Times New Roman" charset="0"/>
                <a:ea typeface="ＭＳ Ｐゴシック" charset="0"/>
              </a:rPr>
              <a:t>FTT: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latin typeface="Times New Roman" charset="0"/>
                <a:ea typeface="ＭＳ Ｐゴシック" charset="0"/>
              </a:rPr>
              <a:t>TFF: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latin typeface="Times New Roman" charset="0"/>
                <a:ea typeface="ＭＳ Ｐゴシック" charset="0"/>
              </a:rPr>
              <a:t>TFT: OK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7F7F7F"/>
                </a:solidFill>
                <a:latin typeface="Times New Roman" charset="0"/>
                <a:ea typeface="ＭＳ Ｐゴシック" charset="0"/>
              </a:rPr>
              <a:t>TTF: NO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latin typeface="Times New Roman" charset="0"/>
                <a:ea typeface="ＭＳ Ｐゴシック" charset="0"/>
              </a:rPr>
              <a:t>TTT: OK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If KB is [P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R, Q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 P, Q]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 b="1" dirty="0">
                <a:latin typeface="Times New Roman" charset="0"/>
                <a:ea typeface="ＭＳ Ｐゴシック" charset="0"/>
                <a:cs typeface="ＭＳ Ｐゴシック" charset="0"/>
              </a:rPr>
              <a:t>only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 model is TTT</a:t>
            </a:r>
          </a:p>
          <a:p>
            <a:pPr lvl="2"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2667000"/>
            <a:ext cx="2678113" cy="15970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  <a:sym typeface="Symbol" charset="0"/>
              </a:rPr>
              <a:t>: it's hot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Q: it's humid </a:t>
            </a:r>
          </a:p>
          <a:p>
            <a:pPr>
              <a:lnSpc>
                <a:spcPct val="90000"/>
              </a:lnSpc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R: it's raining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tautology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 is a sentence that’s True under all interpretations, no matter what the world is actually like or what the semantics is. Example: </a:t>
            </a:r>
            <a:r>
              <a:rPr lang="ja-JP" alt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latin typeface="Times New Roman" charset="0"/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contradictio</a:t>
            </a:r>
            <a:r>
              <a:rPr lang="en-US" sz="29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 is a sentence </a:t>
            </a:r>
            <a:r>
              <a:rPr lang="en-US" sz="2900" dirty="0" smtClean="0">
                <a:latin typeface="Times New Roman" charset="0"/>
                <a:ea typeface="ＭＳ Ｐゴシック" charset="0"/>
                <a:cs typeface="ＭＳ Ｐゴシック" charset="0"/>
              </a:rPr>
              <a:t>that’s 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False under all interpretations. The world is never like what it describes, as in </a:t>
            </a:r>
            <a:r>
              <a:rPr lang="ja-JP" alt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latin typeface="Times New Roman" charset="0"/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9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 entails Q</a:t>
            </a:r>
            <a:r>
              <a:rPr lang="en-US" sz="2900" dirty="0">
                <a:latin typeface="Times New Roman" charset="0"/>
                <a:ea typeface="ＭＳ Ｐゴシック" charset="0"/>
                <a:cs typeface="ＭＳ Ｐゴシック" charset="0"/>
              </a:rPr>
              <a:t>, written P |= Q, means that whenever P is True, so is Q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In all models in which P is true, Q is also true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0480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816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228600" y="4719638"/>
            <a:ext cx="682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228600" y="1066800"/>
            <a:ext cx="83280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800"/>
              <a:t>Truth tables are used to define logical connectives</a:t>
            </a:r>
          </a:p>
          <a:p>
            <a:pPr>
              <a:buFont typeface="Arial" charset="0"/>
              <a:buChar char="•"/>
            </a:pPr>
            <a:r>
              <a:rPr lang="en-US" sz="2800"/>
              <a:t>And to determine when a complex sentence is true given the values of the symbols in 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On the implies connective: P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is a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logical </a:t>
            </a:r>
            <a:r>
              <a:rPr lang="en-US" sz="3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connective</a:t>
            </a:r>
            <a:endParaRPr lang="en-US" sz="3200" i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is a logical sentence and has a truth value, i.e., is either true or 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If we add this sentence to a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KB, it can be used by an inference rule,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, to derive/infer/prove Q if P is also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also derive/infer/prove that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Consider proving prime(x)  odd(x)</a:t>
            </a:r>
            <a:endParaRPr lang="en-US" sz="3200">
              <a:latin typeface="Times New Roman" charset="0"/>
              <a:ea typeface="ＭＳ Ｐゴシック" charset="0"/>
            </a:endParaRPr>
          </a:p>
          <a:p>
            <a:pPr>
              <a:buFontTx/>
              <a:buNone/>
            </a:pPr>
            <a:endParaRPr lang="en-US" sz="360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>
              <a:solidFill>
                <a:srgbClr val="FF0000"/>
              </a:solidFill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>
              <a:solidFill>
                <a:srgbClr val="FF0000"/>
              </a:solidFill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>
              <a:solidFill>
                <a:srgbClr val="FF0000"/>
              </a:solidFill>
              <a:cs typeface="Zapf Dingbat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if every sentence X it produces when operating on a KB logically follows from the KB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if it can produce every expression that logically follows from (is entailed by) the KB.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Here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are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b="1" u="sng" dirty="0">
                <a:latin typeface="Times New Roman" charset="0"/>
                <a:ea typeface="ＭＳ Ｐゴシック" charset="0"/>
              </a:rPr>
              <a:t>RULE</a:t>
            </a:r>
            <a:r>
              <a:rPr lang="en-US" u="sng" dirty="0">
                <a:latin typeface="Times New Roman" charset="0"/>
                <a:ea typeface="ＭＳ Ｐゴシック" charset="0"/>
              </a:rPr>
              <a:t>			</a:t>
            </a:r>
            <a:r>
              <a:rPr lang="en-US" b="1" u="sng" dirty="0">
                <a:latin typeface="Times New Roman" charset="0"/>
                <a:ea typeface="ＭＳ Ｐゴシック" charset="0"/>
              </a:rPr>
              <a:t>PREMISE		CONCLUSION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Modus Ponens		A, 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And Introduction	A, B		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And Elimination	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Double Negation	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Unit Resolution	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B,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Soundness of modus ponens</a:t>
            </a:r>
          </a:p>
        </p:txBody>
      </p:sp>
      <p:graphicFrame>
        <p:nvGraphicFramePr>
          <p:cNvPr id="127054" name="Group 7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181600"/>
          </a:xfrm>
        </p:spPr>
        <p:txBody>
          <a:bodyPr/>
          <a:lstStyle/>
          <a:p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latin typeface="Times New Roman" charset="0"/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5138" lvl="1" indent="-233363"/>
            <a:r>
              <a:rPr lang="en-US" sz="2600" dirty="0">
                <a:latin typeface="Times New Roman" charset="0"/>
                <a:ea typeface="ＭＳ Ｐゴシック" charset="0"/>
              </a:rPr>
              <a:t>A literal is an atomic symbol or its negation, i.e., P, ~P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Amazingly, this is the only interference rule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needed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to build a sound &amp;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complete theorem </a:t>
            </a:r>
            <a:r>
              <a:rPr lang="en-US" sz="3000" dirty="0" err="1">
                <a:latin typeface="Times New Roman" charset="0"/>
                <a:ea typeface="ＭＳ Ｐゴシック" charset="0"/>
                <a:cs typeface="ＭＳ Ｐゴシック" charset="0"/>
              </a:rPr>
              <a:t>prover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Based on proof by contradiction and usually called resolution refutation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Alan</a:t>
            </a:r>
            <a:b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</a:b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Robinson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(CS, U. of Syracuse) in the mid 1960s</a:t>
            </a: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Propositional logic (review)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First-order logic (review)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Terms, sentences,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wffs</a:t>
            </a:r>
            <a:r>
              <a:rPr lang="en-US" sz="2400" dirty="0">
                <a:latin typeface="Times New Roman" charset="0"/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Extensions to first-order logic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KB is actually a set of sentences all of which are true, i.e., a conjunction of sentences.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conjunctive </a:t>
            </a:r>
            <a:r>
              <a:rPr lang="en-US" sz="3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normal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form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(CNF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 where each 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disjunction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(one or more)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literals (positive or negative atoms)</a:t>
            </a:r>
          </a:p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Every KB can be put into CNF, it's just a matter of rewriting its sentences using standard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tautologies, e.g.</a:t>
            </a:r>
          </a:p>
          <a:p>
            <a:pPr lvl="1"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Q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≡ 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~PQ</a:t>
            </a:r>
            <a:endParaRPr lang="en-US" sz="3200" dirty="0" smtClean="0">
              <a:ea typeface="Times New Roman" charset="0"/>
              <a:cs typeface="Times New Roman" charset="0"/>
            </a:endParaRPr>
          </a:p>
          <a:p>
            <a:pPr>
              <a:defRPr/>
            </a:pPr>
            <a:endParaRPr lang="en-US" sz="32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latin typeface="Times New Roman" charset="0"/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KB</a:t>
            </a:r>
            <a:r>
              <a:rPr lang="en-US" sz="3200" dirty="0">
                <a:latin typeface="Times New Roman" charset="0"/>
                <a:ea typeface="ＭＳ Ｐゴシック" charset="0"/>
              </a:rPr>
              <a:t>: [P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KB in CNF: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Resolve KB(1) and KB(2)  producing: </a:t>
            </a:r>
            <a:endParaRPr lang="en-US" sz="3200" dirty="0" smtClean="0">
              <a:latin typeface="Times New Roman" charset="0"/>
              <a:ea typeface="ＭＳ Ｐゴシック" charset="0"/>
              <a:sym typeface="Symbol" charset="0"/>
            </a:endParaRPr>
          </a:p>
          <a:p>
            <a:pPr marL="514350" lvl="1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~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PR   </a:t>
            </a:r>
            <a:r>
              <a:rPr lang="en-US" sz="3200" i="1" dirty="0">
                <a:latin typeface="Times New Roman" charset="0"/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i="1" dirty="0">
                <a:latin typeface="Times New Roman" charset="0"/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Resolve KB(1) and KB(3)  producing: </a:t>
            </a:r>
            <a:endParaRPr lang="en-US" sz="3200" dirty="0" smtClean="0">
              <a:latin typeface="Times New Roman" charset="0"/>
              <a:ea typeface="ＭＳ Ｐゴシック" charset="0"/>
              <a:sym typeface="Symbol" charset="0"/>
            </a:endParaRPr>
          </a:p>
          <a:p>
            <a:pPr marL="46355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~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PS   </a:t>
            </a:r>
            <a:r>
              <a:rPr lang="en-US" sz="3200" i="1" dirty="0">
                <a:latin typeface="Times New Roman" charset="0"/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i="1" dirty="0">
                <a:latin typeface="Times New Roman" charset="0"/>
                <a:ea typeface="ＭＳ Ｐゴシック" charset="0"/>
                <a:sym typeface="Symbol" charset="0"/>
              </a:rPr>
              <a:t>S)</a:t>
            </a:r>
            <a:endParaRPr lang="en-US" sz="3200" dirty="0">
              <a:latin typeface="Times New Roman" charset="0"/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New KB: [~PQ ,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~QR, ~QS,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~P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R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, ~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PS]</a:t>
            </a:r>
          </a:p>
          <a:p>
            <a:pPr marL="344488" lvl="1" indent="-233363"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5486400"/>
            <a:ext cx="3581400" cy="11080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200" b="1" dirty="0" smtClean="0"/>
              <a:t>Tautologies</a:t>
            </a:r>
          </a:p>
          <a:p>
            <a:pPr algn="ctr">
              <a:defRPr/>
            </a:pPr>
            <a:r>
              <a:rPr lang="en-US" sz="2200" dirty="0" smtClean="0">
                <a:sym typeface="Symbol" charset="0"/>
              </a:rPr>
              <a:t>(AB)</a:t>
            </a:r>
            <a:r>
              <a:rPr lang="en-US" sz="2200" dirty="0" smtClean="0">
                <a:cs typeface="Times New Roman" charset="0"/>
              </a:rPr>
              <a:t>↔(~A</a:t>
            </a:r>
            <a:r>
              <a:rPr lang="en-US" sz="2200" dirty="0" smtClean="0">
                <a:ea typeface="Times New Roman" charset="0"/>
                <a:cs typeface="Times New Roman" charset="0"/>
                <a:sym typeface="Symbol" charset="0"/>
              </a:rPr>
              <a:t>B)</a:t>
            </a:r>
          </a:p>
          <a:p>
            <a:pPr algn="ctr">
              <a:defRPr/>
            </a:pPr>
            <a:r>
              <a:rPr lang="en-US" sz="2200" dirty="0" smtClean="0">
                <a:ea typeface="Times New Roman" charset="0"/>
                <a:cs typeface="Times New Roman" charset="0"/>
                <a:sym typeface="Symbol" charset="0"/>
              </a:rPr>
              <a:t>(A(BC))</a:t>
            </a:r>
            <a:r>
              <a:rPr lang="en-US" sz="2200" dirty="0" smtClean="0">
                <a:cs typeface="Times New Roman" charset="0"/>
              </a:rPr>
              <a:t> ↔(A</a:t>
            </a:r>
            <a:r>
              <a:rPr lang="en-US" sz="2200" dirty="0" smtClean="0">
                <a:ea typeface="Times New Roman" charset="0"/>
                <a:cs typeface="Times New Roman" charset="0"/>
                <a:sym typeface="Symbol" charset="0"/>
              </a:rPr>
              <a:t>B)</a:t>
            </a:r>
            <a:r>
              <a:rPr lang="en-US" sz="2200" dirty="0" smtClean="0">
                <a:cs typeface="Times New Roman" charset="0"/>
              </a:rPr>
              <a:t>(A</a:t>
            </a:r>
            <a:r>
              <a:rPr lang="en-US" sz="2200" dirty="0" smtClean="0">
                <a:ea typeface="Times New Roman" charset="0"/>
                <a:cs typeface="Times New Roman" charset="0"/>
                <a:sym typeface="Symbol" charset="0"/>
              </a:rPr>
              <a:t>C) </a:t>
            </a:r>
            <a:endParaRPr lang="en-US" sz="2200" dirty="0" smtClean="0"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Soundness of the 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inference rule </a:t>
            </a:r>
          </a:p>
        </p:txBody>
      </p:sp>
      <p:pic>
        <p:nvPicPr>
          <p:cNvPr id="44034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5344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/>
              <a:t>From the rightmost three columns of this truth table, we can see that</a:t>
            </a:r>
          </a:p>
          <a:p>
            <a:pPr lvl="2"/>
            <a:r>
              <a:rPr lang="en-US" sz="2800"/>
              <a:t>(α </a:t>
            </a:r>
            <a:r>
              <a:rPr lang="en-US" sz="2800">
                <a:sym typeface="Symbol" charset="0"/>
              </a:rPr>
              <a:t> </a:t>
            </a:r>
            <a:r>
              <a:rPr lang="en-US" sz="2800"/>
              <a:t>β) </a:t>
            </a:r>
            <a:r>
              <a:rPr lang="en-US" sz="2800">
                <a:sym typeface="Symbol" charset="0"/>
              </a:rPr>
              <a:t> (~β  γ) </a:t>
            </a:r>
            <a:r>
              <a:rPr lang="en-US" sz="2800">
                <a:cs typeface="Times New Roman" charset="0"/>
              </a:rPr>
              <a:t>↔ (α </a:t>
            </a:r>
            <a:r>
              <a:rPr lang="en-US" sz="2800">
                <a:cs typeface="Times New Roman" charset="0"/>
                <a:sym typeface="Symbol" charset="0"/>
              </a:rPr>
              <a:t> γ)</a:t>
            </a:r>
          </a:p>
          <a:p>
            <a:r>
              <a:rPr lang="en-US" sz="2800">
                <a:cs typeface="Times New Roman" charset="0"/>
                <a:sym typeface="Symbol" charset="0"/>
              </a:rPr>
              <a:t>is valid (i.e., always true regardless of the truth values assigned to </a:t>
            </a:r>
            <a:r>
              <a:rPr lang="en-US" sz="2800">
                <a:cs typeface="Times New Roman" charset="0"/>
              </a:rPr>
              <a:t>α,</a:t>
            </a:r>
            <a:r>
              <a:rPr lang="en-US" sz="2800">
                <a:cs typeface="Times New Roman" charset="0"/>
                <a:sym typeface="Symbol" charset="0"/>
              </a:rPr>
              <a:t> </a:t>
            </a:r>
            <a:r>
              <a:rPr lang="en-US" sz="2800">
                <a:cs typeface="Times New Roman" charset="0"/>
              </a:rPr>
              <a:t>β and </a:t>
            </a:r>
            <a:r>
              <a:rPr lang="en-US" sz="2800">
                <a:cs typeface="Times New Roman" charset="0"/>
                <a:sym typeface="Symbol" charset="0"/>
              </a:rPr>
              <a:t>γ</a:t>
            </a:r>
            <a:endParaRPr lang="en-US" sz="2800">
              <a:cs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Soundness of the 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inference rule </a:t>
            </a:r>
          </a:p>
        </p:txBody>
      </p:sp>
      <p:pic>
        <p:nvPicPr>
          <p:cNvPr id="46082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534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/>
              <a:t>From the rightmost three columns of this truth table, we can see that</a:t>
            </a:r>
          </a:p>
          <a:p>
            <a:pPr lvl="2"/>
            <a:r>
              <a:rPr lang="en-US" sz="2800"/>
              <a:t>(α </a:t>
            </a:r>
            <a:r>
              <a:rPr lang="en-US" sz="2800">
                <a:sym typeface="Symbol" charset="0"/>
              </a:rPr>
              <a:t> </a:t>
            </a:r>
            <a:r>
              <a:rPr lang="en-US" sz="2800"/>
              <a:t>β) </a:t>
            </a:r>
            <a:r>
              <a:rPr lang="en-US" sz="2800">
                <a:sym typeface="Symbol" charset="0"/>
              </a:rPr>
              <a:t> (~β  γ) </a:t>
            </a:r>
            <a:r>
              <a:rPr lang="en-US" sz="2800">
                <a:solidFill>
                  <a:srgbClr val="FF0000"/>
                </a:solidFill>
                <a:sym typeface="Symbol" charset="0"/>
              </a:rPr>
              <a:t></a:t>
            </a:r>
            <a:r>
              <a:rPr lang="en-US" sz="2800">
                <a:sym typeface="Symbol" charset="0"/>
              </a:rPr>
              <a:t> </a:t>
            </a:r>
            <a:r>
              <a:rPr lang="en-US" sz="2800">
                <a:cs typeface="Times New Roman" charset="0"/>
              </a:rPr>
              <a:t>(α </a:t>
            </a:r>
            <a:r>
              <a:rPr lang="en-US" sz="2800">
                <a:cs typeface="Times New Roman" charset="0"/>
                <a:sym typeface="Symbol" charset="0"/>
              </a:rPr>
              <a:t> γ)</a:t>
            </a:r>
          </a:p>
          <a:p>
            <a:r>
              <a:rPr lang="en-US" sz="2800">
                <a:cs typeface="Times New Roman" charset="0"/>
                <a:sym typeface="Symbol" charset="0"/>
              </a:rPr>
              <a:t>is valid (i.e., always true regardless of the truth values assigned to </a:t>
            </a:r>
            <a:r>
              <a:rPr lang="en-US" sz="2800">
                <a:cs typeface="Times New Roman" charset="0"/>
              </a:rPr>
              <a:t>α,</a:t>
            </a:r>
            <a:r>
              <a:rPr lang="en-US" sz="2800">
                <a:cs typeface="Times New Roman" charset="0"/>
                <a:sym typeface="Symbol" charset="0"/>
              </a:rPr>
              <a:t> </a:t>
            </a:r>
            <a:r>
              <a:rPr lang="en-US" sz="2800">
                <a:cs typeface="Times New Roman" charset="0"/>
              </a:rPr>
              <a:t>β and </a:t>
            </a:r>
            <a:r>
              <a:rPr lang="en-US" sz="2800">
                <a:cs typeface="Times New Roman" charset="0"/>
                <a:sym typeface="Symbol" charset="0"/>
              </a:rPr>
              <a:t>γ</a:t>
            </a:r>
            <a:endParaRPr lang="en-US" sz="280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Proving things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ast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sentence is the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Example for the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weather problem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1 Hu	premise	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It's humid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2200" dirty="0">
              <a:latin typeface="Times New Roman" charset="0"/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2 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Hu</a:t>
            </a:r>
            <a:r>
              <a:rPr lang="en-US" sz="2200" dirty="0" err="1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Ho</a:t>
            </a:r>
            <a:r>
              <a:rPr lang="en-US" sz="2200" dirty="0">
                <a:latin typeface="Times New Roman" charset="0"/>
                <a:ea typeface="ＭＳ Ｐゴシック" charset="0"/>
              </a:rPr>
              <a:t> 	premise	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If it's humid, </a:t>
            </a:r>
            <a:r>
              <a:rPr lang="en-US" altLang="ja-JP" sz="2200" dirty="0" err="1">
                <a:latin typeface="Times New Roman" charset="0"/>
                <a:ea typeface="ＭＳ Ｐゴシック" charset="0"/>
              </a:rPr>
              <a:t>it'shot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2200" dirty="0">
              <a:latin typeface="Times New Roman" charset="0"/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3 Ho 	modus ponens(1,2)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It's hot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2200" dirty="0">
              <a:latin typeface="Times New Roman" charset="0"/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4 (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Ho</a:t>
            </a:r>
            <a:r>
              <a:rPr lang="en-US" sz="2200" dirty="0" err="1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Hu</a:t>
            </a:r>
            <a:r>
              <a:rPr lang="en-US" sz="2200" dirty="0">
                <a:latin typeface="Times New Roman" charset="0"/>
                <a:ea typeface="ＭＳ Ｐゴシック" charset="0"/>
              </a:rPr>
              <a:t>)</a:t>
            </a:r>
            <a:r>
              <a:rPr lang="en-US" sz="22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latin typeface="Times New Roman" charset="0"/>
                <a:ea typeface="ＭＳ Ｐゴシック" charset="0"/>
              </a:rPr>
              <a:t>R	premise	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2200" dirty="0">
              <a:latin typeface="Times New Roman" charset="0"/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5 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Ho</a:t>
            </a:r>
            <a:r>
              <a:rPr lang="en-US" sz="2200" dirty="0" err="1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latin typeface="Times New Roman" charset="0"/>
                <a:ea typeface="ＭＳ Ｐゴシック" charset="0"/>
              </a:rPr>
              <a:t>Hu</a:t>
            </a:r>
            <a:r>
              <a:rPr lang="en-US" sz="2200" dirty="0">
                <a:latin typeface="Times New Roman" charset="0"/>
                <a:ea typeface="ＭＳ Ｐゴシック" charset="0"/>
              </a:rPr>
              <a:t> 	and introduction(1,3)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It's hot and humid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2200" dirty="0">
              <a:latin typeface="Times New Roman" charset="0"/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latin typeface="Times New Roman" charset="0"/>
                <a:ea typeface="ＭＳ Ｐゴシック" charset="0"/>
              </a:rPr>
              <a:t>6 R 	modus ponens(4,5)	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200" dirty="0">
                <a:latin typeface="Times New Roman" charset="0"/>
                <a:ea typeface="ＭＳ Ｐゴシック" charset="0"/>
              </a:rPr>
              <a:t>It's raining</a:t>
            </a:r>
            <a:r>
              <a:rPr lang="ja-JP" altLang="en-US" sz="2200" dirty="0">
                <a:latin typeface="Times New Roman" charset="0"/>
                <a:ea typeface="ＭＳ Ｐゴシック" charset="0"/>
              </a:rPr>
              <a:t>”</a:t>
            </a:r>
            <a:endParaRPr lang="en-US" sz="2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Horn* sentences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46482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Horn sentence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Horn clause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has the form: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P1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P2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P3 ...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Pn 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 Qm  </a:t>
            </a:r>
            <a:r>
              <a:rPr lang="en-US" sz="2400" i="1">
                <a:latin typeface="Times New Roman" charset="0"/>
                <a:ea typeface="ＭＳ Ｐゴシック" charset="0"/>
              </a:rPr>
              <a:t>where n&gt;=0, m in{0,1}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Note: a conjunction of 0 or more symbols to left of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and 0-1 symbols to right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Special cases: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n=0, m=1: P (assert P is true)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n&gt;0, m=0: P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Q  (constraint: both P and Q can’t be true)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n=0, m=0: (well, there is nothing there!)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Put in CNF: each sentence is a disjunction of literals with at most one non-negative literal</a:t>
            </a:r>
          </a:p>
          <a:p>
            <a:pPr marL="571500" lvl="2" indent="-225425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P1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P2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P3 ...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Pn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791200" y="6143625"/>
            <a:ext cx="2971800" cy="48577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(P </a:t>
            </a:r>
            <a:r>
              <a:rPr lang="en-US" b="1" i="1">
                <a:solidFill>
                  <a:srgbClr val="FF0000"/>
                </a:solidFill>
                <a:sym typeface="Symbol" charset="0"/>
              </a:rPr>
              <a:t></a:t>
            </a:r>
            <a:r>
              <a:rPr lang="en-US" b="1" i="1">
                <a:solidFill>
                  <a:srgbClr val="FF0000"/>
                </a:solidFill>
              </a:rPr>
              <a:t> Q)  = (</a:t>
            </a:r>
            <a:r>
              <a:rPr lang="en-US" b="1" i="1">
                <a:solidFill>
                  <a:srgbClr val="FF0000"/>
                </a:solidFill>
                <a:sym typeface="Symbol" charset="0"/>
              </a:rPr>
              <a:t></a:t>
            </a:r>
            <a:r>
              <a:rPr lang="en-US" b="1" i="1">
                <a:solidFill>
                  <a:srgbClr val="FF0000"/>
                </a:solidFill>
              </a:rPr>
              <a:t>P </a:t>
            </a:r>
            <a:r>
              <a:rPr lang="en-US" b="1" i="1">
                <a:solidFill>
                  <a:srgbClr val="FF0000"/>
                </a:solidFill>
                <a:sym typeface="Symbol" charset="0"/>
              </a:rPr>
              <a:t></a:t>
            </a:r>
            <a:r>
              <a:rPr lang="en-US" b="1" i="1">
                <a:solidFill>
                  <a:srgbClr val="FF0000"/>
                </a:solidFill>
              </a:rPr>
              <a:t> Q)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0" y="6396038"/>
            <a:ext cx="2620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* After </a:t>
            </a:r>
            <a:r>
              <a:rPr lang="en-US">
                <a:hlinkClick r:id="rId4"/>
              </a:rPr>
              <a:t>Alfred Horn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Significance of Horn logic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0292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 can also have horn sentences in FOL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Reasoning with horn clauses is much simpler</a:t>
            </a:r>
          </a:p>
          <a:p>
            <a:pPr marL="454025" lvl="1" indent="-219075"/>
            <a:r>
              <a:rPr lang="en-US" sz="2600">
                <a:latin typeface="Times New Roman" charset="0"/>
                <a:ea typeface="ＭＳ Ｐゴシック" charset="0"/>
              </a:rPr>
              <a:t>Satisfiability of a propositional KB (i.e., finding values for a symbols that will make it true) is NP complete</a:t>
            </a:r>
          </a:p>
          <a:p>
            <a:pPr marL="454025" lvl="1" indent="-219075"/>
            <a:r>
              <a:rPr lang="en-US" sz="2600">
                <a:latin typeface="Times New Roman" charset="0"/>
                <a:ea typeface="ＭＳ Ｐゴシック" charset="0"/>
              </a:rPr>
              <a:t>Restricting KB to horn sentences, satisfiability is in P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For this reason, FOL Horn sentences are the basis for many rule-based languages, including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Datalog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Horn logic gives up handling, in a general way, (1) negation and (2) disjunctions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Entailment and derivation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4953000"/>
          </a:xfrm>
        </p:spPr>
        <p:txBody>
          <a:bodyPr/>
          <a:lstStyle/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Entailment: KB |= Q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5613" lvl="1"/>
            <a:r>
              <a:rPr lang="en-US" sz="2800">
                <a:latin typeface="Times New Roman" charset="0"/>
                <a:ea typeface="ＭＳ Ｐゴシック" charset="0"/>
              </a:rPr>
              <a:t>Q is entailed by KB (set sentences) iff there is no logically possible world where Q is false while all the sentences in KB are true</a:t>
            </a:r>
          </a:p>
          <a:p>
            <a:pPr marL="455613" lvl="1"/>
            <a:r>
              <a:rPr lang="en-US" sz="2800">
                <a:latin typeface="Times New Roman" charset="0"/>
                <a:ea typeface="ＭＳ Ｐゴシック" charset="0"/>
              </a:rPr>
              <a:t>Or, stated positively, Q is entailed by KB iff the conclusion is true in every logically possible world in which all the premises in KB  are true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Derivation: KB |- Q</a:t>
            </a:r>
          </a:p>
          <a:p>
            <a:pPr marL="455613" lvl="1"/>
            <a:r>
              <a:rPr lang="en-US" sz="2800">
                <a:latin typeface="Times New Roman" charset="0"/>
                <a:ea typeface="ＭＳ Ｐゴシック" charset="0"/>
              </a:rPr>
              <a:t>We can derive Q from KB if there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's </a:t>
            </a:r>
            <a:r>
              <a:rPr lang="en-US" sz="2800">
                <a:latin typeface="Times New Roman" charset="0"/>
                <a:ea typeface="ＭＳ Ｐゴシック" charset="0"/>
              </a:rPr>
              <a:t>a proof consisting of a sequence of valid inference steps starting from the premises in KB and resulting in Q</a:t>
            </a:r>
            <a:endParaRPr lang="en-US" sz="2800" b="1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058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Two important properties for inference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Soundness: If KB |- Q then KB |= Q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If Q is derived from KB using a given set of rules of inference, then Q is entailed by KB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Hence, inference produces only real entailments, or any sentence that follows deductively from the premises is valid</a:t>
            </a:r>
          </a:p>
          <a:p>
            <a:pPr>
              <a:buFontTx/>
              <a:buNone/>
            </a:pP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Completeness: If KB |= Q then KB |- Q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If Q is entailed by KB, then Q can be derived from KB using the rules of inference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Hence, inference produces all entailments, or all valid sentences can be proved from the premises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>
                <a:latin typeface="Times New Roman" charset="0"/>
                <a:ea typeface="ＭＳ Ｐゴシック" charset="0"/>
                <a:cs typeface="ＭＳ Ｐゴシック" charset="0"/>
              </a:rPr>
              <a:t>Problems with</a:t>
            </a:r>
            <a:br>
              <a:rPr lang="en-US" sz="80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000">
                <a:latin typeface="Times New Roman" charset="0"/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573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>
                <a:latin typeface="Times New Roman" charset="0"/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11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r>
              <a:rPr lang="en-US" sz="110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en-US" sz="11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4400" i="1">
                <a:latin typeface="Times New Roman" charset="0"/>
                <a:ea typeface="ＭＳ Ｐゴシック" charset="0"/>
                <a:cs typeface="ＭＳ Ｐゴシック" charset="0"/>
              </a:rPr>
              <a:t>- </a:t>
            </a:r>
            <a:r>
              <a:rPr lang="en-US" sz="4400" i="1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72000"/>
          </a:xfrm>
        </p:spPr>
        <p:txBody>
          <a:bodyPr/>
          <a:lstStyle/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Simple KR language sufficient for some problems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Lays the foundation for higher logics (e.g., FOL)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Reasoning is decidable, though NP complete, and efficient techniques exist for many problems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Even when it is, it can very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un-concise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</a:endParaRPr>
          </a:p>
          <a:p>
            <a:pPr lvl="1"/>
            <a:endParaRPr lang="en-US" sz="2800">
              <a:latin typeface="Times New Roman" charset="0"/>
              <a:ea typeface="ＭＳ Ｐゴシック" charset="0"/>
            </a:endParaRP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Hard to identify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individuals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Can’t directly talk about properties of individuals or relations between individuals (e.g.,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Bill is tall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Generalizations, patterns, regularities can’t easily be represented (e.g.,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First-Order Logic (FOL) is expressive enough to represent this kind of information using relations, variables and quantifiers, e.g.,</a:t>
            </a:r>
          </a:p>
          <a:p>
            <a:pPr marL="565150" lvl="2" indent="-220663">
              <a:lnSpc>
                <a:spcPct val="110000"/>
              </a:lnSpc>
            </a:pPr>
            <a:r>
              <a:rPr lang="en-US" sz="2400" i="1" dirty="0">
                <a:latin typeface="Times New Roman" charset="0"/>
                <a:ea typeface="ＭＳ Ｐゴシック" charset="0"/>
              </a:rPr>
              <a:t>Every elephant is gray: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x (elephant(x) </a:t>
            </a:r>
            <a:r>
              <a:rPr lang="en-US" sz="2400" dirty="0">
                <a:latin typeface="Times New Roman" charset="0"/>
                <a:ea typeface="ＭＳ Ｐゴシック" charset="0"/>
                <a:cs typeface="Times New Roman" charset="0"/>
              </a:rPr>
              <a:t>→</a:t>
            </a:r>
            <a:r>
              <a:rPr lang="en-US" sz="2400" dirty="0">
                <a:latin typeface="Times New Roman" charset="0"/>
                <a:ea typeface="ＭＳ Ｐゴシック" charset="0"/>
              </a:rPr>
              <a:t> gray(x))</a:t>
            </a:r>
          </a:p>
          <a:p>
            <a:pPr marL="565150" lvl="2" indent="-220663">
              <a:lnSpc>
                <a:spcPct val="110000"/>
              </a:lnSpc>
            </a:pPr>
            <a:r>
              <a:rPr lang="en-US" sz="2400" i="1" dirty="0">
                <a:latin typeface="Times New Roman" charset="0"/>
                <a:ea typeface="ＭＳ Ｐゴシック" charset="0"/>
              </a:rPr>
              <a:t>There is a white alligator: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latin typeface="Times New Roman" charset="0"/>
                <a:ea typeface="ＭＳ Ｐゴシック" charset="0"/>
              </a:rPr>
              <a:t> x (alligator(X) ^ white(X))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Consider the problem of representing the following information: </a:t>
            </a:r>
          </a:p>
          <a:p>
            <a:pPr marL="684213" lvl="1" indent="-344488"/>
            <a:r>
              <a:rPr lang="en-US" sz="2800">
                <a:latin typeface="Times New Roman" charset="0"/>
                <a:ea typeface="ＭＳ Ｐゴシック" charset="0"/>
              </a:rPr>
              <a:t>Every person is mortal. </a:t>
            </a:r>
          </a:p>
          <a:p>
            <a:pPr marL="684213" lvl="1" indent="-344488"/>
            <a:r>
              <a:rPr lang="en-US" sz="2800">
                <a:latin typeface="Times New Roman" charset="0"/>
                <a:ea typeface="ＭＳ Ｐゴシック" charset="0"/>
              </a:rPr>
              <a:t>Confucius is a person. </a:t>
            </a:r>
          </a:p>
          <a:p>
            <a:pPr marL="684213" lvl="1" indent="-344488"/>
            <a:r>
              <a:rPr lang="en-US" sz="2800">
                <a:latin typeface="Times New Roman" charset="0"/>
                <a:ea typeface="ＭＳ Ｐゴシック" charset="0"/>
              </a:rPr>
              <a:t>Confucius is mortal.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How can these sentences be represented so that we can infer the third sentence from the first two?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In PL we have to create propositional symbols to stand for all or part of each sentence, e.g.:</a:t>
            </a:r>
          </a:p>
          <a:p>
            <a:pPr lvl="1">
              <a:buFontTx/>
              <a:buNone/>
            </a:pPr>
            <a:r>
              <a:rPr lang="en-US" sz="2600">
                <a:latin typeface="Times New Roman" charset="0"/>
                <a:ea typeface="ＭＳ Ｐゴシック" charset="0"/>
              </a:rPr>
              <a:t>P = 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person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; Q = 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mortal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; R = 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Confucius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”</a:t>
            </a:r>
            <a:endParaRPr lang="en-US" altLang="ja-JP" sz="2600">
              <a:latin typeface="Times New Roman" charset="0"/>
              <a:ea typeface="ＭＳ Ｐゴシック" charset="0"/>
            </a:endParaRP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The above 3 sentences are represented as: </a:t>
            </a:r>
          </a:p>
          <a:p>
            <a:pPr lvl="1">
              <a:buFontTx/>
              <a:buNone/>
            </a:pPr>
            <a:r>
              <a:rPr lang="en-US" sz="2600">
                <a:latin typeface="Times New Roman" charset="0"/>
                <a:ea typeface="ＭＳ Ｐゴシック" charset="0"/>
              </a:rPr>
              <a:t>P </a:t>
            </a:r>
            <a:r>
              <a:rPr lang="en-US" sz="26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600">
                <a:latin typeface="Times New Roman" charset="0"/>
                <a:ea typeface="ＭＳ Ｐゴシック" charset="0"/>
              </a:rPr>
              <a:t> Q; R </a:t>
            </a:r>
            <a:r>
              <a:rPr lang="en-US" sz="26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600">
                <a:latin typeface="Times New Roman" charset="0"/>
                <a:ea typeface="ＭＳ Ｐゴシック" charset="0"/>
              </a:rPr>
              <a:t> P;  R </a:t>
            </a:r>
            <a:r>
              <a:rPr lang="en-US" sz="26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600">
                <a:latin typeface="Times New Roman" charset="0"/>
                <a:ea typeface="ＭＳ Ｐゴシック" charset="0"/>
              </a:rPr>
              <a:t> Q 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The 3rd sentence is entailed by the first two, but we need an explicit symbol, R, to represent an individual, Confucius, who is a member of the classes </a:t>
            </a:r>
            <a:r>
              <a:rPr lang="en-US" sz="2600" i="1">
                <a:latin typeface="Times New Roman" charset="0"/>
                <a:ea typeface="ＭＳ Ｐゴシック" charset="0"/>
                <a:cs typeface="ＭＳ Ｐゴシック" charset="0"/>
              </a:rPr>
              <a:t>person</a:t>
            </a: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600" i="1">
                <a:latin typeface="Times New Roman" charset="0"/>
                <a:ea typeface="ＭＳ Ｐゴシック" charset="0"/>
                <a:cs typeface="ＭＳ Ｐゴシック" charset="0"/>
              </a:rPr>
              <a:t>mortal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Representing other individuals requires introducing separate symbols for each, with some way to represent the fact that all individuals who are </a:t>
            </a:r>
            <a:r>
              <a:rPr lang="ja-JP" altLang="en-US" sz="26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  <a:cs typeface="ＭＳ Ｐゴシック" charset="0"/>
              </a:rPr>
              <a:t>people</a:t>
            </a:r>
            <a:r>
              <a:rPr lang="ja-JP" altLang="en-US" sz="26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600">
                <a:latin typeface="Times New Roman" charset="0"/>
                <a:ea typeface="ＭＳ Ｐゴシック" charset="0"/>
                <a:cs typeface="ＭＳ Ｐゴシック" charset="0"/>
              </a:rPr>
              <a:t> are also </a:t>
            </a:r>
            <a:r>
              <a:rPr lang="ja-JP" altLang="en-US" sz="26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  <a:cs typeface="ＭＳ Ｐゴシック" charset="0"/>
              </a:rPr>
              <a:t>mortal</a:t>
            </a:r>
            <a:r>
              <a:rPr lang="ja-JP" altLang="en-US" sz="26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6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6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6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Hunt the Wumpus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S12 = There is a stench in cell (1,2)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B34 = There is a breeze in cell (3,4)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W22 = Wumpus is in cell (2,2)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V11 = We’</a:t>
            </a:r>
            <a:r>
              <a:rPr lang="en-US" altLang="ja-JP" sz="2200">
                <a:latin typeface="Times New Roman" charset="0"/>
                <a:ea typeface="ＭＳ Ｐゴシック" charset="0"/>
              </a:rPr>
              <a:t>ve visited cell (1,1)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>
                <a:latin typeface="Times New Roman" charset="0"/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200">
                <a:latin typeface="Times New Roman" charset="0"/>
                <a:ea typeface="ＭＳ Ｐゴシック" charset="0"/>
              </a:rPr>
              <a:t>S22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200">
                <a:latin typeface="Times New Roman" charset="0"/>
                <a:ea typeface="ＭＳ Ｐゴシック" charset="0"/>
              </a:rPr>
              <a:t>W12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200">
                <a:latin typeface="Times New Roman" charset="0"/>
                <a:ea typeface="ＭＳ Ｐゴシック" charset="0"/>
              </a:rPr>
              <a:t>W23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200">
                <a:latin typeface="Times New Roman" charset="0"/>
                <a:ea typeface="ＭＳ Ｐゴシック" charset="0"/>
              </a:rPr>
              <a:t>W32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200">
                <a:latin typeface="Times New Roman" charset="0"/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S22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200">
                <a:latin typeface="Times New Roman" charset="0"/>
                <a:ea typeface="ＭＳ Ｐゴシック" charset="0"/>
              </a:rPr>
              <a:t> W12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200">
                <a:latin typeface="Times New Roman" charset="0"/>
                <a:ea typeface="ＭＳ Ｐゴシック" charset="0"/>
              </a:rPr>
              <a:t>W23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200">
                <a:latin typeface="Times New Roman" charset="0"/>
                <a:ea typeface="ＭＳ Ｐゴシック" charset="0"/>
              </a:rPr>
              <a:t> W32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200">
                <a:latin typeface="Times New Roman" charset="0"/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B22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P</a:t>
            </a:r>
            <a:r>
              <a:rPr lang="en-US" sz="2200">
                <a:latin typeface="Times New Roman" charset="0"/>
                <a:ea typeface="ＭＳ Ｐゴシック" charset="0"/>
              </a:rPr>
              <a:t>12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P</a:t>
            </a:r>
            <a:r>
              <a:rPr lang="en-US" sz="2200">
                <a:latin typeface="Times New Roman" charset="0"/>
                <a:ea typeface="ＭＳ Ｐゴシック" charset="0"/>
              </a:rPr>
              <a:t>23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P32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P</a:t>
            </a:r>
            <a:r>
              <a:rPr lang="en-US" sz="2200">
                <a:latin typeface="Times New Roman" charset="0"/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</a:rPr>
              <a:t>W22 </a:t>
            </a: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 S12  S23  S23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W22  W11  W21  … W44</a:t>
            </a:r>
            <a:endParaRPr lang="en-US" sz="22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sym typeface="Symbol" charset="0"/>
              </a:rPr>
              <a:t>V22  OK22</a:t>
            </a:r>
            <a:endParaRPr lang="en-US" sz="22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>
              <a:latin typeface="Times New Roman" charset="0"/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Hunt the Wumpus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Eight variables for each cell: e.g.,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The lack of variables requires us to give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11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 …</a:t>
            </a:r>
            <a:endParaRPr lang="en-US" sz="2400" dirty="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11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 …</a:t>
            </a:r>
            <a:endParaRPr lang="en-US" sz="2400" dirty="0">
              <a:latin typeface="Times New Roman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 …</a:t>
            </a:r>
            <a:endParaRPr lang="en-US" sz="24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 smtClean="0">
              <a:latin typeface="Times New Roman" charset="0"/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755775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/>
              <a:t>W11 </a:t>
            </a:r>
            <a:r>
              <a:rPr lang="en-US">
                <a:sym typeface="Symbol" charset="0"/>
              </a:rPr>
              <a:t> …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ym typeface="Symbol" charset="0"/>
              </a:rPr>
              <a:t></a:t>
            </a:r>
            <a:r>
              <a:rPr lang="en-US"/>
              <a:t>W11 </a:t>
            </a:r>
            <a:r>
              <a:rPr lang="en-US">
                <a:sym typeface="Symbol" charset="0"/>
              </a:rPr>
              <a:t> …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S11 </a:t>
            </a:r>
            <a:r>
              <a:rPr lang="en-US"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>
                <a:sym typeface="Symbol" charset="0"/>
              </a:rPr>
              <a:t></a:t>
            </a:r>
            <a:r>
              <a:rPr lang="en-US"/>
              <a:t>S11 </a:t>
            </a:r>
            <a:r>
              <a:rPr lang="en-US"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>
                <a:sym typeface="Symbol" charset="0"/>
              </a:rPr>
              <a:t>B11  …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After 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We can prove that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the</a:t>
            </a:r>
            <a:b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is in (1,3)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using</a:t>
            </a:r>
            <a:b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these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four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rules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See R&amp;N section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7.5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latin typeface="Times New Roman" charset="0"/>
                <a:ea typeface="ＭＳ Ｐゴシック" charset="0"/>
              </a:rPr>
              <a:t>(R1)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S11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W11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latin typeface="Times New Roman" charset="0"/>
                <a:ea typeface="ＭＳ Ｐゴシック" charset="0"/>
              </a:rPr>
              <a:t>(R2)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S21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W11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W21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W22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latin typeface="Times New Roman" charset="0"/>
                <a:ea typeface="ＭＳ Ｐゴシック" charset="0"/>
              </a:rPr>
              <a:t>(R3)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S12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W11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W22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 smtClean="0">
                <a:latin typeface="Times New Roman" charset="0"/>
                <a:ea typeface="ＭＳ Ｐゴシック" charset="0"/>
              </a:rPr>
              <a:t>(R4)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   S12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W13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W22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581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Proving W13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620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MP with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W11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W12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Times New Roman" charset="0"/>
                <a:ea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And-Elimination to this, yielding 3 sentences: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W11,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W12,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MP to ~S21 and  R2, then apply And-elimination: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W22,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W21,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Times New Roman" charset="0"/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MP to S12 and  R4 to obtain: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W13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W12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W22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Unit Resolution on  (W13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W12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W22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W13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W12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Unit Resolution with (W13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W12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W13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>
                <a:latin typeface="Times New Roman" charset="0"/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Apply Unit Resolution  with (W13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5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/>
              <a:t>(R1)</a:t>
            </a:r>
            <a:r>
              <a:rPr lang="en-US" sz="1500" b="1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S11 </a:t>
            </a:r>
            <a:r>
              <a:rPr lang="en-US" sz="1500" dirty="0">
                <a:sym typeface="Symbol" charset="0"/>
              </a:rPr>
              <a:t>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W11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W12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/>
              <a:t>(R2)</a:t>
            </a:r>
            <a:r>
              <a:rPr lang="en-US" sz="1500" b="1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S21 </a:t>
            </a:r>
            <a:r>
              <a:rPr lang="en-US" sz="1500" dirty="0">
                <a:sym typeface="Symbol" charset="0"/>
              </a:rPr>
              <a:t>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W11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W21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W22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/>
              <a:t>(R3)</a:t>
            </a:r>
            <a:r>
              <a:rPr lang="en-US" sz="1500" b="1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S12 </a:t>
            </a:r>
            <a:r>
              <a:rPr lang="en-US" sz="1500" dirty="0">
                <a:sym typeface="Symbol" charset="0"/>
              </a:rPr>
              <a:t>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W11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W12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W22 </a:t>
            </a:r>
            <a:r>
              <a:rPr lang="en-US" sz="1500" dirty="0">
                <a:sym typeface="Symbol" charset="0"/>
              </a:rPr>
              <a:t></a:t>
            </a:r>
            <a:r>
              <a:rPr lang="en-US" sz="1500" dirty="0"/>
              <a:t> </a:t>
            </a:r>
            <a:r>
              <a:rPr lang="en-US" sz="1500" dirty="0">
                <a:sym typeface="Symbol" charset="0"/>
              </a:rPr>
              <a:t></a:t>
            </a:r>
            <a:r>
              <a:rPr lang="en-US" sz="1500" dirty="0"/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/>
              <a:t>(R4)</a:t>
            </a:r>
            <a:r>
              <a:rPr lang="en-US" sz="1500" b="1" dirty="0"/>
              <a:t>    </a:t>
            </a:r>
            <a:r>
              <a:rPr lang="en-US" sz="1500" dirty="0"/>
              <a:t>S12 </a:t>
            </a:r>
            <a:r>
              <a:rPr lang="en-US" sz="1500" dirty="0">
                <a:sym typeface="Symbol" charset="0"/>
              </a:rPr>
              <a:t></a:t>
            </a:r>
            <a:r>
              <a:rPr lang="en-US" sz="1500" dirty="0"/>
              <a:t> W13 </a:t>
            </a:r>
            <a:r>
              <a:rPr lang="en-US" sz="1500" dirty="0">
                <a:sym typeface="Symbol" charset="0"/>
              </a:rPr>
              <a:t></a:t>
            </a:r>
            <a:r>
              <a:rPr lang="en-US" sz="1500" dirty="0"/>
              <a:t> W12 </a:t>
            </a:r>
            <a:r>
              <a:rPr lang="en-US" sz="1500" dirty="0">
                <a:sym typeface="Symbol" charset="0"/>
              </a:rPr>
              <a:t></a:t>
            </a:r>
            <a:r>
              <a:rPr lang="en-US" sz="1500" dirty="0"/>
              <a:t> W22 </a:t>
            </a:r>
            <a:r>
              <a:rPr lang="en-US" sz="1500" dirty="0">
                <a:sym typeface="Symbol" charset="0"/>
              </a:rPr>
              <a:t></a:t>
            </a:r>
            <a:r>
              <a:rPr lang="en-US" sz="1500" dirty="0"/>
              <a:t> W11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Propositional Wumpus hunter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Lack of variables prevents stating more general rules</a:t>
            </a:r>
          </a:p>
          <a:p>
            <a:pPr marL="455613" lvl="2" indent="-223838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x, y V(</a:t>
            </a:r>
            <a:r>
              <a:rPr lang="en-US" sz="2400" dirty="0" err="1" smtClean="0">
                <a:latin typeface="Times New Roman" charset="0"/>
                <a:ea typeface="ＭＳ Ｐゴシック" charset="0"/>
              </a:rPr>
              <a:t>x,y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Times New Roman" charset="0"/>
              </a:rPr>
              <a:t>→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OK(</a:t>
            </a:r>
            <a:r>
              <a:rPr lang="en-US" sz="2400" dirty="0" err="1" smtClean="0">
                <a:latin typeface="Times New Roman" charset="0"/>
                <a:ea typeface="ＭＳ Ｐゴシック" charset="0"/>
              </a:rPr>
              <a:t>x,y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x, y S(</a:t>
            </a:r>
            <a:r>
              <a:rPr lang="en-US" sz="2400" dirty="0" err="1" smtClean="0">
                <a:latin typeface="Times New Roman" charset="0"/>
                <a:ea typeface="ＭＳ Ｐゴシック" charset="0"/>
              </a:rPr>
              <a:t>x,y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Times New Roman" charset="0"/>
              </a:rPr>
              <a:t>→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W(x-1,y)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Change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of the KB over time is difficult to represent</a:t>
            </a:r>
          </a:p>
          <a:p>
            <a:pPr marL="392113" lvl="1" indent="-223838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In classical logic, a fact is true or false for all time</a:t>
            </a:r>
          </a:p>
          <a:p>
            <a:pPr marL="392113" lvl="1" indent="-223838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A standard </a:t>
            </a:r>
            <a:r>
              <a:rPr lang="en-US" sz="2800" dirty="0">
                <a:latin typeface="Times New Roman" charset="0"/>
                <a:ea typeface="ＭＳ Ｐゴシック" charset="0"/>
              </a:rPr>
              <a:t>technique is to index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dynamic facts </a:t>
            </a:r>
            <a:r>
              <a:rPr lang="en-US" sz="2800" dirty="0">
                <a:latin typeface="Times New Roman" charset="0"/>
                <a:ea typeface="ＭＳ Ｐゴシック" charset="0"/>
              </a:rPr>
              <a:t>with the time when they’re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true</a:t>
            </a:r>
          </a:p>
          <a:p>
            <a:pPr lvl="2"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A(1, 1, t0)</a:t>
            </a:r>
            <a:endParaRPr lang="en-US" sz="2600" dirty="0">
              <a:latin typeface="Times New Roman" charset="0"/>
              <a:ea typeface="ＭＳ Ｐゴシック" charset="0"/>
            </a:endParaRPr>
          </a:p>
          <a:p>
            <a:pPr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Thus we </a:t>
            </a:r>
            <a:r>
              <a:rPr lang="en-US" sz="2800" dirty="0">
                <a:latin typeface="Times New Roman" charset="0"/>
                <a:ea typeface="ＭＳ Ｐゴシック" charset="0"/>
              </a:rPr>
              <a:t>have a separate KB for every time point</a:t>
            </a:r>
            <a:endParaRPr lang="en-US" sz="24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48700" cy="5181600"/>
          </a:xfrm>
        </p:spPr>
        <p:txBody>
          <a:bodyPr/>
          <a:lstStyle/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Inference: process of deriving new sentences from old</a:t>
            </a:r>
          </a:p>
          <a:p>
            <a:pPr lvl="1"/>
            <a:r>
              <a:rPr lang="en-US" b="1">
                <a:latin typeface="Times New Roman" charset="0"/>
                <a:ea typeface="ＭＳ Ｐゴシック" charset="0"/>
              </a:rPr>
              <a:t>Sound</a:t>
            </a:r>
            <a:r>
              <a:rPr lang="en-US">
                <a:latin typeface="Times New Roman" charset="0"/>
                <a:ea typeface="ＭＳ Ｐゴシック" charset="0"/>
              </a:rPr>
              <a:t> inference derives true conclusions given true premises</a:t>
            </a:r>
          </a:p>
          <a:p>
            <a:pPr lvl="1"/>
            <a:r>
              <a:rPr lang="en-US" b="1">
                <a:latin typeface="Times New Roman" charset="0"/>
                <a:ea typeface="ＭＳ Ｐゴシック" charset="0"/>
              </a:rPr>
              <a:t>Complete</a:t>
            </a:r>
            <a:r>
              <a:rPr lang="en-US">
                <a:latin typeface="Times New Roman" charset="0"/>
                <a:ea typeface="ＭＳ Ｐゴシック" charset="0"/>
              </a:rPr>
              <a:t> inference derives all true conclusions from a set of premises</a:t>
            </a:r>
          </a:p>
          <a:p>
            <a:r>
              <a:rPr lang="en-US" sz="2600" b="1">
                <a:latin typeface="Times New Roman" charset="0"/>
                <a:ea typeface="ＭＳ Ｐゴシック" charset="0"/>
                <a:cs typeface="ＭＳ Ｐゴシック" charset="0"/>
              </a:rPr>
              <a:t>Valid sentence:</a:t>
            </a: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 true in all worlds under all interpretations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If an implication sentence can be shown to be valid, then, given its premise, its consequent can be derived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600" b="1">
                <a:latin typeface="Times New Roman" charset="0"/>
                <a:ea typeface="ＭＳ Ｐゴシック" charset="0"/>
                <a:cs typeface="ＭＳ Ｐゴシック" charset="0"/>
              </a:rPr>
              <a:t>commitments</a:t>
            </a: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 about what the world is made of and the kind of beliefs we can have</a:t>
            </a:r>
          </a:p>
          <a:p>
            <a:r>
              <a:rPr lang="en-US" sz="2600" b="1">
                <a:latin typeface="Times New Roman" charset="0"/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 commits only to the existence of facts that may or may not be the case in the world being represented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Simple syntax and semantics suffices to illustrate the process of inference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Propositional logic can become impractical, even for very small worlds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>
                <a:latin typeface="Times New Roman" charset="0"/>
                <a:ea typeface="ＭＳ Ｐゴシック" charset="0"/>
                <a:cs typeface="ＭＳ Ｐゴシック" charset="0"/>
              </a:rPr>
              <a:t>Propositional Logic: Review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54102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Logic is a great knowledge representation language for many AI problems</a:t>
            </a:r>
          </a:p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Propositional logic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is the simple foundation and fine for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many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AI problems</a:t>
            </a:r>
          </a:p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First order logic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(FOL) is much more expressive as a KR language and more commonly used in AI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There are many variations: horn logic, higher order logic, three-valued logic, probabilistic logics,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Logical constants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: true, false 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Propositional symbols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: P, Q,... (aka </a:t>
            </a: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atomic sentences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Wrapping </a:t>
            </a: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parentheses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: ( … 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Sentences are combined by </a:t>
            </a: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connectives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3000" b="1" dirty="0">
                <a:latin typeface="Symbol" charset="0"/>
                <a:ea typeface="ＭＳ Ｐゴシック" charset="0"/>
                <a:sym typeface="Symbol" charset="0"/>
              </a:rPr>
              <a:t></a:t>
            </a:r>
            <a:r>
              <a:rPr lang="en-US" sz="3000" dirty="0">
                <a:latin typeface="Symbol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latin typeface="Times New Roman" charset="0"/>
                <a:ea typeface="ＭＳ Ｐゴシック" charset="0"/>
              </a:rPr>
              <a:t>and 			[conjunction]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30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latin typeface="Times New Roman" charset="0"/>
                <a:ea typeface="ＭＳ Ｐゴシック" charset="0"/>
              </a:rPr>
              <a:t>or 			[disjunction]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3000" b="1" dirty="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latin typeface="Times New Roman" charset="0"/>
                <a:ea typeface="ＭＳ Ｐゴシック" charset="0"/>
              </a:rPr>
              <a:t>implies 		[implication / conditional]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3000" b="1" dirty="0">
                <a:latin typeface="Times New Roman" charset="0"/>
                <a:ea typeface="ＭＳ Ｐゴシック" charset="0"/>
                <a:sym typeface="Symbol" charset="0"/>
              </a:rPr>
              <a:t>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latin typeface="Times New Roman" charset="0"/>
                <a:ea typeface="ＭＳ Ｐゴシック" charset="0"/>
              </a:rPr>
              <a:t>is equivalent	[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biconditional</a:t>
            </a:r>
            <a:r>
              <a:rPr lang="en-US" sz="3000" dirty="0">
                <a:latin typeface="Times New Roman" charset="0"/>
                <a:ea typeface="ＭＳ Ｐゴシック" charset="0"/>
              </a:rPr>
              <a:t>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dirty="0">
                <a:latin typeface="Times New Roman" charset="0"/>
                <a:ea typeface="ＭＳ Ｐゴシック" charset="0"/>
              </a:rPr>
              <a:t> </a:t>
            </a:r>
            <a:r>
              <a:rPr lang="en-US" sz="30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0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latin typeface="Times New Roman" charset="0"/>
                <a:ea typeface="ＭＳ Ｐゴシック" charset="0"/>
              </a:rPr>
              <a:t>not 			[negation]</a:t>
            </a:r>
          </a:p>
          <a:p>
            <a:pPr>
              <a:lnSpc>
                <a:spcPct val="80000"/>
              </a:lnSpc>
            </a:pPr>
            <a:r>
              <a:rPr lang="en-US" sz="3000" b="1" dirty="0">
                <a:latin typeface="Times New Roman" charset="0"/>
                <a:ea typeface="ＭＳ Ｐゴシック" charset="0"/>
                <a:cs typeface="ＭＳ Ｐゴシック" charset="0"/>
              </a:rPr>
              <a:t>Literal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an atomic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sentence or negated atomic sentence:  P,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 P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000" b="1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(P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Q)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</a:rPr>
              <a:t>If it is hot and humid, then it is raining</a:t>
            </a:r>
            <a:r>
              <a:rPr lang="ja-JP" altLang="en-US" sz="3200">
                <a:latin typeface="Times New Roman" charset="0"/>
                <a:ea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Q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</a:rPr>
              <a:t>If it is humid, then it is hot</a:t>
            </a:r>
            <a:r>
              <a:rPr lang="ja-JP" altLang="en-US" sz="3200">
                <a:latin typeface="Times New Roman" charset="0"/>
                <a:ea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Q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</a:rPr>
              <a:t>It is humid.</a:t>
            </a:r>
            <a:r>
              <a:rPr lang="ja-JP" altLang="en-US" sz="3200">
                <a:latin typeface="Times New Roman" charset="0"/>
                <a:ea typeface="ＭＳ Ｐゴシック" charset="0"/>
              </a:rPr>
              <a:t>”</a:t>
            </a:r>
            <a:endParaRPr lang="en-US" altLang="ja-JP" sz="320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re free to choose better symbols, btw: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Ho =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It is hot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Hu =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It is humid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R =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It is raining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endParaRPr lang="en-US" sz="28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Propositional logic (PL)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3340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Simple language for showing key ideas and definitions 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User defines set of propositional symbols, e.g., P, Q 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User defines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semantics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propositional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symbols: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P means 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It is hot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, Q means 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It is humid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, etc.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 sentence (well formed formula) is defined as follows: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A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If S is a sentence, then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latin typeface="Times New Roman" charset="0"/>
                <a:ea typeface="ＭＳ Ｐゴシック" charset="0"/>
              </a:rPr>
              <a:t>S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If S is a sentence, then (S)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If S and T are sentences, then (S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T), (S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T), (S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T), and (S </a:t>
            </a:r>
            <a:r>
              <a:rPr lang="en-US" sz="2400" dirty="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2400" dirty="0">
                <a:latin typeface="Times New Roman" charset="0"/>
                <a:ea typeface="ＭＳ Ｐゴシック" charset="0"/>
              </a:rPr>
              <a:t> T) are sentences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A sentence results from a finite number of applications of the rules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marL="454025" lvl="1" indent="-219075"/>
            <a:endParaRPr lang="en-US" sz="28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 meaning or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semantics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of a sentence determines its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interpretation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to determine its </a:t>
            </a:r>
            <a:r>
              <a:rPr lang="en-US" altLang="ja-JP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(True or False)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 assignment of truth values to propositional symbols that makes each sentence in the KB True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9713</TotalTime>
  <Words>3065</Words>
  <Application>Microsoft Macintosh PowerPoint</Application>
  <PresentationFormat>On-screen Show (4:3)</PresentationFormat>
  <Paragraphs>367</Paragraphs>
  <Slides>39</Slides>
  <Notes>28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Times New Roman</vt:lpstr>
      <vt:lpstr>ＭＳ Ｐゴシック</vt:lpstr>
      <vt:lpstr>Arial</vt:lpstr>
      <vt:lpstr>Symbol</vt:lpstr>
      <vt:lpstr>Wingdings</vt:lpstr>
      <vt:lpstr>Zapf Dingbats</vt:lpstr>
      <vt:lpstr>Blank Presentation</vt:lpstr>
      <vt:lpstr>Propositional and First-Order Logic</vt:lpstr>
      <vt:lpstr>Logic roadmap overview</vt:lpstr>
      <vt:lpstr>Disclaimer</vt:lpstr>
      <vt:lpstr>Propositional Logic: Review</vt:lpstr>
      <vt:lpstr>Big Ideas</vt:lpstr>
      <vt:lpstr>Propositional logic</vt:lpstr>
      <vt:lpstr>Examples of PL sentences</vt:lpstr>
      <vt:lpstr>Propositional logic (PL)</vt:lpstr>
      <vt:lpstr>Some terms</vt:lpstr>
      <vt:lpstr>Model for a KB</vt:lpstr>
      <vt:lpstr>More terms</vt:lpstr>
      <vt:lpstr>Truth tables</vt:lpstr>
      <vt:lpstr>On the implies connective: P  Q</vt:lpstr>
      <vt:lpstr>P  Q</vt:lpstr>
      <vt:lpstr>P  Q</vt:lpstr>
      <vt:lpstr>Inference rules</vt:lpstr>
      <vt:lpstr>Sound rules of inference</vt:lpstr>
      <vt:lpstr>Soundness of modus ponens</vt:lpstr>
      <vt:lpstr>Resolution</vt:lpstr>
      <vt:lpstr>Resolution</vt:lpstr>
      <vt:lpstr>Resolution Example</vt:lpstr>
      <vt:lpstr>Soundness of the  resolution inference rule </vt:lpstr>
      <vt:lpstr>Soundness of the  resolution inference rule </vt:lpstr>
      <vt:lpstr>Proving things</vt:lpstr>
      <vt:lpstr>Horn* sentences</vt:lpstr>
      <vt:lpstr>Significance of Horn logic</vt:lpstr>
      <vt:lpstr>Entailment and derivation</vt:lpstr>
      <vt:lpstr>Two important properties for inference</vt:lpstr>
      <vt:lpstr>Problems with Propositional Logic</vt:lpstr>
      <vt:lpstr>Propositional logic: pro and con</vt:lpstr>
      <vt:lpstr>PL is a weak KR language</vt:lpstr>
      <vt:lpstr>PL Example</vt:lpstr>
      <vt:lpstr>PL Example</vt:lpstr>
      <vt:lpstr>Hunt the Wumpus domain</vt:lpstr>
      <vt:lpstr>Hunt the Wumpus domain</vt:lpstr>
      <vt:lpstr>After  third move</vt:lpstr>
      <vt:lpstr>Proving W13</vt:lpstr>
      <vt:lpstr>Propositional Wumpus hunter problems</vt:lpstr>
      <vt:lpstr>Propositional logic summary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225</cp:revision>
  <cp:lastPrinted>2009-10-25T18:12:43Z</cp:lastPrinted>
  <dcterms:created xsi:type="dcterms:W3CDTF">2009-10-25T14:57:13Z</dcterms:created>
  <dcterms:modified xsi:type="dcterms:W3CDTF">2016-03-30T19:24:02Z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