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257" r:id="rId2"/>
    <p:sldId id="260" r:id="rId3"/>
    <p:sldId id="267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69" r:id="rId17"/>
    <p:sldId id="285" r:id="rId18"/>
    <p:sldId id="286" r:id="rId19"/>
    <p:sldId id="287" r:id="rId20"/>
    <p:sldId id="288" r:id="rId21"/>
    <p:sldId id="289" r:id="rId22"/>
    <p:sldId id="290" r:id="rId23"/>
    <p:sldId id="291" r:id="rId24"/>
    <p:sldId id="292" r:id="rId25"/>
    <p:sldId id="284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7" d="100"/>
          <a:sy n="107" d="100"/>
        </p:scale>
        <p:origin x="-88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2B462B-DAFE-284E-9E77-2B106F992654}" type="datetimeFigureOut">
              <a:rPr lang="en-US" smtClean="0"/>
              <a:pPr/>
              <a:t>11/12/13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9E8477-8008-B34A-947F-7AE5ACA7F2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343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112" charset="0"/>
            </a:endParaRPr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BCD4FF-721F-4D38-98E2-06441BDB2DC3}" type="slidenum">
              <a:rPr lang="en-US" smtClean="0">
                <a:latin typeface="Times New Roman" pitchFamily="-112" charset="0"/>
              </a:rPr>
              <a:pPr/>
              <a:t>1</a:t>
            </a:fld>
            <a:endParaRPr lang="en-US" smtClean="0">
              <a:latin typeface="Times New Roman" pitchFamily="-112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112" charset="0"/>
            </a:endParaRPr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CA11154-AD56-49CF-9480-05A16FD7C7A6}" type="slidenum">
              <a:rPr lang="en-US" smtClean="0">
                <a:latin typeface="Times New Roman" pitchFamily="-112" charset="0"/>
              </a:rPr>
              <a:pPr/>
              <a:t>2</a:t>
            </a:fld>
            <a:endParaRPr lang="en-US" smtClean="0">
              <a:latin typeface="Times New Roman" pitchFamily="-112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112" charset="0"/>
            </a:endParaRPr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CA11154-AD56-49CF-9480-05A16FD7C7A6}" type="slidenum">
              <a:rPr lang="en-US" smtClean="0">
                <a:latin typeface="Times New Roman" pitchFamily="-112" charset="0"/>
              </a:rPr>
              <a:pPr/>
              <a:t>3</a:t>
            </a:fld>
            <a:endParaRPr lang="en-US" smtClean="0">
              <a:latin typeface="Times New Roman" pitchFamily="-112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112" charset="0"/>
            </a:endParaRPr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CA11154-AD56-49CF-9480-05A16FD7C7A6}" type="slidenum">
              <a:rPr lang="en-US" smtClean="0">
                <a:latin typeface="Times New Roman" pitchFamily="-112" charset="0"/>
              </a:rPr>
              <a:pPr/>
              <a:t>4</a:t>
            </a:fld>
            <a:endParaRPr lang="en-US" smtClean="0">
              <a:latin typeface="Times New Roman" pitchFamily="-112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112" charset="0"/>
            </a:endParaRPr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CA11154-AD56-49CF-9480-05A16FD7C7A6}" type="slidenum">
              <a:rPr lang="en-US" smtClean="0">
                <a:latin typeface="Times New Roman" pitchFamily="-112" charset="0"/>
              </a:rPr>
              <a:pPr/>
              <a:t>5</a:t>
            </a:fld>
            <a:endParaRPr lang="en-US" smtClean="0">
              <a:latin typeface="Times New Roman" pitchFamily="-112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112" charset="0"/>
            </a:endParaRPr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CA11154-AD56-49CF-9480-05A16FD7C7A6}" type="slidenum">
              <a:rPr lang="en-US" smtClean="0">
                <a:latin typeface="Times New Roman" pitchFamily="-112" charset="0"/>
              </a:rPr>
              <a:pPr/>
              <a:t>15</a:t>
            </a:fld>
            <a:endParaRPr lang="en-US" smtClean="0">
              <a:latin typeface="Times New Roman" pitchFamily="-112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Times New Roman" pitchFamily="-112" charset="0"/>
            </a:endParaRPr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CA11154-AD56-49CF-9480-05A16FD7C7A6}" type="slidenum">
              <a:rPr lang="en-US" smtClean="0">
                <a:latin typeface="Times New Roman" pitchFamily="-112" charset="0"/>
              </a:rPr>
              <a:pPr/>
              <a:t>16</a:t>
            </a:fld>
            <a:endParaRPr lang="en-US" smtClean="0">
              <a:latin typeface="Times New Roman" pitchFamily="-112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D5FC9-9B64-184E-9EB7-C1084409DCCB}" type="datetimeFigureOut">
              <a:rPr lang="en-US" smtClean="0"/>
              <a:pPr/>
              <a:t>11/12/13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E1122-FF60-BB4E-9D9A-C7EB75A7AC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D5FC9-9B64-184E-9EB7-C1084409DCCB}" type="datetimeFigureOut">
              <a:rPr lang="en-US" smtClean="0"/>
              <a:pPr/>
              <a:t>11/12/13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E1122-FF60-BB4E-9D9A-C7EB75A7AC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D5FC9-9B64-184E-9EB7-C1084409DCCB}" type="datetimeFigureOut">
              <a:rPr lang="en-US" smtClean="0"/>
              <a:pPr/>
              <a:t>11/12/13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E1122-FF60-BB4E-9D9A-C7EB75A7AC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D5FC9-9B64-184E-9EB7-C1084409DCCB}" type="datetimeFigureOut">
              <a:rPr lang="en-US" smtClean="0"/>
              <a:pPr/>
              <a:t>11/12/13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E1122-FF60-BB4E-9D9A-C7EB75A7AC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D5FC9-9B64-184E-9EB7-C1084409DCCB}" type="datetimeFigureOut">
              <a:rPr lang="en-US" smtClean="0"/>
              <a:pPr/>
              <a:t>11/12/13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E1122-FF60-BB4E-9D9A-C7EB75A7AC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D5FC9-9B64-184E-9EB7-C1084409DCCB}" type="datetimeFigureOut">
              <a:rPr lang="en-US" smtClean="0"/>
              <a:pPr/>
              <a:t>11/12/13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E1122-FF60-BB4E-9D9A-C7EB75A7AC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D5FC9-9B64-184E-9EB7-C1084409DCCB}" type="datetimeFigureOut">
              <a:rPr lang="en-US" smtClean="0"/>
              <a:pPr/>
              <a:t>11/12/13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E1122-FF60-BB4E-9D9A-C7EB75A7AC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D5FC9-9B64-184E-9EB7-C1084409DCCB}" type="datetimeFigureOut">
              <a:rPr lang="en-US" smtClean="0"/>
              <a:pPr/>
              <a:t>11/12/13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E1122-FF60-BB4E-9D9A-C7EB75A7AC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D5FC9-9B64-184E-9EB7-C1084409DCCB}" type="datetimeFigureOut">
              <a:rPr lang="en-US" smtClean="0"/>
              <a:pPr/>
              <a:t>11/12/13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E1122-FF60-BB4E-9D9A-C7EB75A7AC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D5FC9-9B64-184E-9EB7-C1084409DCCB}" type="datetimeFigureOut">
              <a:rPr lang="en-US" smtClean="0"/>
              <a:pPr/>
              <a:t>11/12/13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E1122-FF60-BB4E-9D9A-C7EB75A7AC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D5FC9-9B64-184E-9EB7-C1084409DCCB}" type="datetimeFigureOut">
              <a:rPr lang="en-US" smtClean="0"/>
              <a:pPr/>
              <a:t>11/12/13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E1122-FF60-BB4E-9D9A-C7EB75A7AC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D5FC9-9B64-184E-9EB7-C1084409DCCB}" type="datetimeFigureOut">
              <a:rPr lang="en-US" smtClean="0"/>
              <a:pPr/>
              <a:t>11/12/13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6E1122-FF60-BB4E-9D9A-C7EB75A7AC7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9E8D12-E5BE-4689-909E-A7CAFEA4E45E}" type="slidenum">
              <a:rPr lang="en-US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16387" name="Text Box 2"/>
          <p:cNvSpPr txBox="1">
            <a:spLocks noChangeArrowheads="1"/>
          </p:cNvSpPr>
          <p:nvPr/>
        </p:nvSpPr>
        <p:spPr bwMode="auto">
          <a:xfrm>
            <a:off x="0" y="1835150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0066"/>
                </a:solidFill>
                <a:latin typeface="Trebuchet MS" pitchFamily="34" charset="0"/>
              </a:rPr>
              <a:t>CSCE3193: Programming Paradigms</a:t>
            </a:r>
            <a:endParaRPr lang="en-US" sz="1000" b="1" dirty="0">
              <a:solidFill>
                <a:srgbClr val="000066"/>
              </a:solidFill>
              <a:latin typeface="Trebuchet MS" pitchFamily="34" charset="0"/>
            </a:endParaRPr>
          </a:p>
        </p:txBody>
      </p:sp>
      <p:sp>
        <p:nvSpPr>
          <p:cNvPr id="16388" name="Text Box 3"/>
          <p:cNvSpPr txBox="1">
            <a:spLocks noChangeArrowheads="1"/>
          </p:cNvSpPr>
          <p:nvPr/>
        </p:nvSpPr>
        <p:spPr bwMode="auto">
          <a:xfrm>
            <a:off x="2590800" y="3201988"/>
            <a:ext cx="39624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latin typeface="Trebuchet MS" pitchFamily="34" charset="0"/>
              </a:rPr>
              <a:t>Nilanjan Banerjee</a:t>
            </a:r>
          </a:p>
          <a:p>
            <a:pPr algn="ctr"/>
            <a:endParaRPr lang="en-US" sz="2000" b="1" baseline="30000"/>
          </a:p>
        </p:txBody>
      </p:sp>
      <p:sp>
        <p:nvSpPr>
          <p:cNvPr id="16389" name="Text Box 6"/>
          <p:cNvSpPr txBox="1">
            <a:spLocks noChangeArrowheads="1"/>
          </p:cNvSpPr>
          <p:nvPr/>
        </p:nvSpPr>
        <p:spPr bwMode="auto">
          <a:xfrm>
            <a:off x="-19050" y="6370638"/>
            <a:ext cx="9144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600" b="1" dirty="0" smtClean="0">
                <a:latin typeface="Trebuchet MS" pitchFamily="34" charset="0"/>
              </a:rPr>
              <a:t>Programming Paradigms</a:t>
            </a:r>
            <a:endParaRPr lang="en-US" sz="700" b="1" dirty="0">
              <a:latin typeface="Trebuchet MS" pitchFamily="34" charset="0"/>
            </a:endParaRPr>
          </a:p>
        </p:txBody>
      </p:sp>
      <p:sp>
        <p:nvSpPr>
          <p:cNvPr id="16390" name="Text Box 7"/>
          <p:cNvSpPr txBox="1">
            <a:spLocks noChangeArrowheads="1"/>
          </p:cNvSpPr>
          <p:nvPr/>
        </p:nvSpPr>
        <p:spPr bwMode="auto">
          <a:xfrm>
            <a:off x="2286000" y="3806825"/>
            <a:ext cx="4267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400" i="1" dirty="0">
                <a:latin typeface="Trebuchet MS" pitchFamily="34" charset="0"/>
              </a:rPr>
              <a:t>University of Arkansas</a:t>
            </a:r>
            <a:endParaRPr lang="en-US" sz="1400" b="1" baseline="30000" dirty="0"/>
          </a:p>
          <a:p>
            <a:pPr algn="ctr"/>
            <a:r>
              <a:rPr lang="en-US" sz="1400" dirty="0">
                <a:latin typeface="Trebuchet MS" pitchFamily="34" charset="0"/>
              </a:rPr>
              <a:t>Fayetteville, AR</a:t>
            </a:r>
            <a:endParaRPr lang="en-US" sz="1400" dirty="0" smtClean="0">
              <a:latin typeface="Trebuchet MS" pitchFamily="34" charset="0"/>
            </a:endParaRPr>
          </a:p>
          <a:p>
            <a:pPr algn="ctr"/>
            <a:r>
              <a:rPr lang="en-US" sz="1400" dirty="0" err="1" smtClean="0">
                <a:latin typeface="Trebuchet MS" pitchFamily="34" charset="0"/>
              </a:rPr>
              <a:t>nilanb@uark.edu</a:t>
            </a:r>
            <a:endParaRPr lang="en-US" sz="1400" dirty="0" smtClean="0">
              <a:latin typeface="Trebuchet MS" pitchFamily="34" charset="0"/>
            </a:endParaRPr>
          </a:p>
          <a:p>
            <a:pPr algn="ctr"/>
            <a:r>
              <a:rPr lang="en-US" sz="1400" dirty="0" smtClean="0">
                <a:latin typeface="Trebuchet MS" pitchFamily="34" charset="0"/>
              </a:rPr>
              <a:t>http://www.csce.uark.edu/~nilanb/3193/S10/</a:t>
            </a:r>
            <a:endParaRPr lang="en-US" sz="1400" dirty="0">
              <a:latin typeface="Trebuchet MS" pitchFamily="34" charset="0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sz="2800" dirty="0"/>
              <a:t>Thread Creation Diagram</a:t>
            </a:r>
          </a:p>
        </p:txBody>
      </p:sp>
      <p:sp>
        <p:nvSpPr>
          <p:cNvPr id="9219" name="Oval 3"/>
          <p:cNvSpPr>
            <a:spLocks noChangeArrowheads="1"/>
          </p:cNvSpPr>
          <p:nvPr/>
        </p:nvSpPr>
        <p:spPr bwMode="auto">
          <a:xfrm>
            <a:off x="177800" y="2386013"/>
            <a:ext cx="3606800" cy="41402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>
            <a:prstTxWarp prst="textNoShape">
              <a:avLst/>
            </a:prstTxWarp>
          </a:bodyPr>
          <a:lstStyle/>
          <a:p>
            <a:pPr algn="ctr"/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Thread t = new BThread();</a:t>
            </a:r>
          </a:p>
          <a:p>
            <a:pPr algn="ctr"/>
            <a:endParaRPr lang="en-US" sz="1800">
              <a:solidFill>
                <a:schemeClr val="bg2"/>
              </a:solidFill>
              <a:latin typeface="Courier New" pitchFamily="-110" charset="0"/>
            </a:endParaRPr>
          </a:p>
          <a:p>
            <a:pPr algn="ctr"/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t.start();</a:t>
            </a:r>
          </a:p>
          <a:p>
            <a:pPr algn="ctr"/>
            <a:endParaRPr lang="en-US" sz="1800">
              <a:solidFill>
                <a:schemeClr val="bg2"/>
              </a:solidFill>
              <a:latin typeface="Courier New" pitchFamily="-110" charset="0"/>
            </a:endParaRPr>
          </a:p>
          <a:p>
            <a:pPr algn="ctr"/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doMoreStuff();</a:t>
            </a: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1322388" y="1584325"/>
            <a:ext cx="1292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pPr algn="ctr"/>
            <a:r>
              <a:rPr lang="en-US"/>
              <a:t>Object A</a:t>
            </a:r>
          </a:p>
        </p:txBody>
      </p:sp>
      <p:sp>
        <p:nvSpPr>
          <p:cNvPr id="9221" name="Oval 5"/>
          <p:cNvSpPr>
            <a:spLocks noChangeArrowheads="1"/>
          </p:cNvSpPr>
          <p:nvPr/>
        </p:nvSpPr>
        <p:spPr bwMode="auto">
          <a:xfrm>
            <a:off x="4292600" y="2540000"/>
            <a:ext cx="4140200" cy="41402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>
            <a:prstTxWarp prst="textNoShape">
              <a:avLst/>
            </a:prstTxWarp>
          </a:bodyPr>
          <a:lstStyle/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BThread() {</a:t>
            </a: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}</a:t>
            </a:r>
          </a:p>
          <a:p>
            <a:endParaRPr lang="en-US" sz="1800">
              <a:solidFill>
                <a:schemeClr val="bg2"/>
              </a:solidFill>
              <a:latin typeface="Courier New" pitchFamily="-110" charset="0"/>
            </a:endParaRP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void start() {</a:t>
            </a: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	// create thread</a:t>
            </a: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}</a:t>
            </a:r>
          </a:p>
          <a:p>
            <a:endParaRPr lang="en-US" sz="1800">
              <a:solidFill>
                <a:schemeClr val="bg2"/>
              </a:solidFill>
              <a:latin typeface="Courier New" pitchFamily="-110" charset="0"/>
            </a:endParaRP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void run() {</a:t>
            </a: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	doSomething();</a:t>
            </a: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}</a:t>
            </a: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4597400" y="1660525"/>
            <a:ext cx="4810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pPr algn="ctr"/>
            <a:r>
              <a:rPr lang="en-US"/>
              <a:t>Object BThread (extends Thread) 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609600" y="1524000"/>
            <a:ext cx="5106988" cy="2973388"/>
            <a:chOff x="384" y="960"/>
            <a:chExt cx="3217" cy="1873"/>
          </a:xfrm>
        </p:grpSpPr>
        <p:sp>
          <p:nvSpPr>
            <p:cNvPr id="9224" name="Line 8"/>
            <p:cNvSpPr>
              <a:spLocks noChangeShapeType="1"/>
            </p:cNvSpPr>
            <p:nvPr/>
          </p:nvSpPr>
          <p:spPr bwMode="auto">
            <a:xfrm>
              <a:off x="384" y="960"/>
              <a:ext cx="912" cy="1440"/>
            </a:xfrm>
            <a:prstGeom prst="line">
              <a:avLst/>
            </a:prstGeom>
            <a:noFill/>
            <a:ln w="50800">
              <a:solidFill>
                <a:schemeClr val="hlink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25" name="Line 9"/>
            <p:cNvSpPr>
              <a:spLocks noChangeShapeType="1"/>
            </p:cNvSpPr>
            <p:nvPr/>
          </p:nvSpPr>
          <p:spPr bwMode="auto">
            <a:xfrm flipH="1">
              <a:off x="1296" y="2016"/>
              <a:ext cx="2256" cy="384"/>
            </a:xfrm>
            <a:prstGeom prst="line">
              <a:avLst/>
            </a:prstGeom>
            <a:noFill/>
            <a:ln w="50800">
              <a:solidFill>
                <a:schemeClr val="hlink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26" name="Line 10"/>
            <p:cNvSpPr>
              <a:spLocks noChangeShapeType="1"/>
            </p:cNvSpPr>
            <p:nvPr/>
          </p:nvSpPr>
          <p:spPr bwMode="auto">
            <a:xfrm flipH="1">
              <a:off x="1392" y="2352"/>
              <a:ext cx="2016" cy="192"/>
            </a:xfrm>
            <a:prstGeom prst="line">
              <a:avLst/>
            </a:prstGeom>
            <a:noFill/>
            <a:ln w="50800">
              <a:solidFill>
                <a:schemeClr val="hlink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27" name="Line 11"/>
            <p:cNvSpPr>
              <a:spLocks noChangeShapeType="1"/>
            </p:cNvSpPr>
            <p:nvPr/>
          </p:nvSpPr>
          <p:spPr bwMode="auto">
            <a:xfrm flipH="1">
              <a:off x="3408" y="2016"/>
              <a:ext cx="144" cy="336"/>
            </a:xfrm>
            <a:prstGeom prst="line">
              <a:avLst/>
            </a:prstGeom>
            <a:noFill/>
            <a:ln w="50800">
              <a:solidFill>
                <a:schemeClr val="hlink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28" name="Freeform 12"/>
            <p:cNvSpPr>
              <a:spLocks/>
            </p:cNvSpPr>
            <p:nvPr/>
          </p:nvSpPr>
          <p:spPr bwMode="auto">
            <a:xfrm>
              <a:off x="1392" y="2544"/>
              <a:ext cx="2209" cy="28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8" y="240"/>
                </a:cxn>
                <a:cxn ang="0">
                  <a:pos x="2160" y="96"/>
                </a:cxn>
                <a:cxn ang="0">
                  <a:pos x="2179" y="89"/>
                </a:cxn>
                <a:cxn ang="0">
                  <a:pos x="2208" y="288"/>
                </a:cxn>
              </a:cxnLst>
              <a:rect l="0" t="0" r="r" b="b"/>
              <a:pathLst>
                <a:path w="2209" h="289">
                  <a:moveTo>
                    <a:pt x="0" y="0"/>
                  </a:moveTo>
                  <a:lnTo>
                    <a:pt x="48" y="240"/>
                  </a:lnTo>
                  <a:lnTo>
                    <a:pt x="2160" y="96"/>
                  </a:lnTo>
                  <a:lnTo>
                    <a:pt x="2179" y="89"/>
                  </a:lnTo>
                  <a:lnTo>
                    <a:pt x="2208" y="288"/>
                  </a:lnTo>
                </a:path>
              </a:pathLst>
            </a:custGeom>
            <a:noFill/>
            <a:ln w="50800" cap="rnd" cmpd="sng">
              <a:solidFill>
                <a:schemeClr val="hlink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ransition xmlns:p14="http://schemas.microsoft.com/office/powerpoint/2010/main" spd="med" advTm="1000">
    <p:wipe dir="d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sz="2800" dirty="0"/>
              <a:t>Thread Creation Diagram</a:t>
            </a:r>
          </a:p>
        </p:txBody>
      </p:sp>
      <p:sp>
        <p:nvSpPr>
          <p:cNvPr id="10243" name="Oval 3"/>
          <p:cNvSpPr>
            <a:spLocks noChangeArrowheads="1"/>
          </p:cNvSpPr>
          <p:nvPr/>
        </p:nvSpPr>
        <p:spPr bwMode="auto">
          <a:xfrm>
            <a:off x="177800" y="2386013"/>
            <a:ext cx="3606800" cy="41402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>
            <a:prstTxWarp prst="textNoShape">
              <a:avLst/>
            </a:prstTxWarp>
          </a:bodyPr>
          <a:lstStyle/>
          <a:p>
            <a:pPr algn="ctr"/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Thread t = new BThread();</a:t>
            </a:r>
          </a:p>
          <a:p>
            <a:pPr algn="ctr"/>
            <a:endParaRPr lang="en-US" sz="1800">
              <a:solidFill>
                <a:schemeClr val="bg2"/>
              </a:solidFill>
              <a:latin typeface="Courier New" pitchFamily="-110" charset="0"/>
            </a:endParaRPr>
          </a:p>
          <a:p>
            <a:pPr algn="ctr"/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t.start();</a:t>
            </a:r>
          </a:p>
          <a:p>
            <a:pPr algn="ctr"/>
            <a:endParaRPr lang="en-US" sz="1800">
              <a:solidFill>
                <a:schemeClr val="bg2"/>
              </a:solidFill>
              <a:latin typeface="Courier New" pitchFamily="-110" charset="0"/>
            </a:endParaRPr>
          </a:p>
          <a:p>
            <a:pPr algn="ctr"/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doMoreStuff();</a:t>
            </a: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1322388" y="1584325"/>
            <a:ext cx="1292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pPr algn="ctr"/>
            <a:r>
              <a:rPr lang="en-US"/>
              <a:t>Object A</a:t>
            </a:r>
          </a:p>
        </p:txBody>
      </p:sp>
      <p:sp>
        <p:nvSpPr>
          <p:cNvPr id="10245" name="Oval 5"/>
          <p:cNvSpPr>
            <a:spLocks noChangeArrowheads="1"/>
          </p:cNvSpPr>
          <p:nvPr/>
        </p:nvSpPr>
        <p:spPr bwMode="auto">
          <a:xfrm>
            <a:off x="4292600" y="2540000"/>
            <a:ext cx="4140200" cy="41402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>
            <a:prstTxWarp prst="textNoShape">
              <a:avLst/>
            </a:prstTxWarp>
          </a:bodyPr>
          <a:lstStyle/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BThread() {</a:t>
            </a: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}</a:t>
            </a:r>
          </a:p>
          <a:p>
            <a:endParaRPr lang="en-US" sz="1800">
              <a:solidFill>
                <a:schemeClr val="bg2"/>
              </a:solidFill>
              <a:latin typeface="Courier New" pitchFamily="-110" charset="0"/>
            </a:endParaRP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void start() {</a:t>
            </a: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	// create thread</a:t>
            </a: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}</a:t>
            </a:r>
          </a:p>
          <a:p>
            <a:endParaRPr lang="en-US" sz="1800">
              <a:solidFill>
                <a:schemeClr val="bg2"/>
              </a:solidFill>
              <a:latin typeface="Courier New" pitchFamily="-110" charset="0"/>
            </a:endParaRP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void run() {</a:t>
            </a: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	doSomething();</a:t>
            </a: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}</a:t>
            </a:r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4597400" y="1660525"/>
            <a:ext cx="4810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pPr algn="ctr"/>
            <a:r>
              <a:rPr lang="en-US"/>
              <a:t>Object BThread (extends Thread) 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609600" y="1524000"/>
            <a:ext cx="5106988" cy="2973388"/>
            <a:chOff x="384" y="960"/>
            <a:chExt cx="3217" cy="1873"/>
          </a:xfrm>
        </p:grpSpPr>
        <p:sp>
          <p:nvSpPr>
            <p:cNvPr id="10248" name="Line 8"/>
            <p:cNvSpPr>
              <a:spLocks noChangeShapeType="1"/>
            </p:cNvSpPr>
            <p:nvPr/>
          </p:nvSpPr>
          <p:spPr bwMode="auto">
            <a:xfrm>
              <a:off x="384" y="960"/>
              <a:ext cx="912" cy="1440"/>
            </a:xfrm>
            <a:prstGeom prst="line">
              <a:avLst/>
            </a:prstGeom>
            <a:noFill/>
            <a:ln w="50800">
              <a:solidFill>
                <a:schemeClr val="hlink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49" name="Line 9"/>
            <p:cNvSpPr>
              <a:spLocks noChangeShapeType="1"/>
            </p:cNvSpPr>
            <p:nvPr/>
          </p:nvSpPr>
          <p:spPr bwMode="auto">
            <a:xfrm flipH="1">
              <a:off x="1296" y="2016"/>
              <a:ext cx="2256" cy="384"/>
            </a:xfrm>
            <a:prstGeom prst="line">
              <a:avLst/>
            </a:prstGeom>
            <a:noFill/>
            <a:ln w="50800">
              <a:solidFill>
                <a:schemeClr val="hlink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50" name="Line 10"/>
            <p:cNvSpPr>
              <a:spLocks noChangeShapeType="1"/>
            </p:cNvSpPr>
            <p:nvPr/>
          </p:nvSpPr>
          <p:spPr bwMode="auto">
            <a:xfrm flipH="1">
              <a:off x="1392" y="2352"/>
              <a:ext cx="2016" cy="192"/>
            </a:xfrm>
            <a:prstGeom prst="line">
              <a:avLst/>
            </a:prstGeom>
            <a:noFill/>
            <a:ln w="50800">
              <a:solidFill>
                <a:schemeClr val="hlink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51" name="Line 11"/>
            <p:cNvSpPr>
              <a:spLocks noChangeShapeType="1"/>
            </p:cNvSpPr>
            <p:nvPr/>
          </p:nvSpPr>
          <p:spPr bwMode="auto">
            <a:xfrm flipH="1">
              <a:off x="3408" y="2016"/>
              <a:ext cx="144" cy="336"/>
            </a:xfrm>
            <a:prstGeom prst="line">
              <a:avLst/>
            </a:prstGeom>
            <a:noFill/>
            <a:ln w="50800">
              <a:solidFill>
                <a:schemeClr val="hlink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52" name="Freeform 12"/>
            <p:cNvSpPr>
              <a:spLocks/>
            </p:cNvSpPr>
            <p:nvPr/>
          </p:nvSpPr>
          <p:spPr bwMode="auto">
            <a:xfrm>
              <a:off x="1392" y="2544"/>
              <a:ext cx="2209" cy="28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8" y="240"/>
                </a:cxn>
                <a:cxn ang="0">
                  <a:pos x="2160" y="96"/>
                </a:cxn>
                <a:cxn ang="0">
                  <a:pos x="2179" y="89"/>
                </a:cxn>
                <a:cxn ang="0">
                  <a:pos x="2208" y="288"/>
                </a:cxn>
              </a:cxnLst>
              <a:rect l="0" t="0" r="r" b="b"/>
              <a:pathLst>
                <a:path w="2209" h="289">
                  <a:moveTo>
                    <a:pt x="0" y="0"/>
                  </a:moveTo>
                  <a:lnTo>
                    <a:pt x="48" y="240"/>
                  </a:lnTo>
                  <a:lnTo>
                    <a:pt x="2160" y="96"/>
                  </a:lnTo>
                  <a:lnTo>
                    <a:pt x="2179" y="89"/>
                  </a:lnTo>
                  <a:lnTo>
                    <a:pt x="2208" y="288"/>
                  </a:lnTo>
                </a:path>
              </a:pathLst>
            </a:custGeom>
            <a:noFill/>
            <a:ln w="50800" cap="rnd" cmpd="sng">
              <a:solidFill>
                <a:schemeClr val="hlink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0253" name="Freeform 13"/>
          <p:cNvSpPr>
            <a:spLocks/>
          </p:cNvSpPr>
          <p:nvPr/>
        </p:nvSpPr>
        <p:spPr bwMode="auto">
          <a:xfrm>
            <a:off x="8294688" y="2346325"/>
            <a:ext cx="565150" cy="2532063"/>
          </a:xfrm>
          <a:custGeom>
            <a:avLst/>
            <a:gdLst/>
            <a:ahLst/>
            <a:cxnLst>
              <a:cxn ang="0">
                <a:pos x="191" y="0"/>
              </a:cxn>
              <a:cxn ang="0">
                <a:pos x="82" y="9"/>
              </a:cxn>
              <a:cxn ang="0">
                <a:pos x="37" y="46"/>
              </a:cxn>
              <a:cxn ang="0">
                <a:pos x="0" y="119"/>
              </a:cxn>
              <a:cxn ang="0">
                <a:pos x="0" y="182"/>
              </a:cxn>
              <a:cxn ang="0">
                <a:pos x="0" y="228"/>
              </a:cxn>
              <a:cxn ang="0">
                <a:pos x="46" y="264"/>
              </a:cxn>
              <a:cxn ang="0">
                <a:pos x="118" y="291"/>
              </a:cxn>
              <a:cxn ang="0">
                <a:pos x="200" y="300"/>
              </a:cxn>
              <a:cxn ang="0">
                <a:pos x="246" y="318"/>
              </a:cxn>
              <a:cxn ang="0">
                <a:pos x="300" y="337"/>
              </a:cxn>
              <a:cxn ang="0">
                <a:pos x="355" y="391"/>
              </a:cxn>
              <a:cxn ang="0">
                <a:pos x="355" y="437"/>
              </a:cxn>
              <a:cxn ang="0">
                <a:pos x="355" y="491"/>
              </a:cxn>
              <a:cxn ang="0">
                <a:pos x="318" y="546"/>
              </a:cxn>
              <a:cxn ang="0">
                <a:pos x="264" y="591"/>
              </a:cxn>
              <a:cxn ang="0">
                <a:pos x="200" y="609"/>
              </a:cxn>
              <a:cxn ang="0">
                <a:pos x="146" y="646"/>
              </a:cxn>
              <a:cxn ang="0">
                <a:pos x="100" y="682"/>
              </a:cxn>
              <a:cxn ang="0">
                <a:pos x="73" y="737"/>
              </a:cxn>
              <a:cxn ang="0">
                <a:pos x="73" y="791"/>
              </a:cxn>
              <a:cxn ang="0">
                <a:pos x="100" y="837"/>
              </a:cxn>
              <a:cxn ang="0">
                <a:pos x="146" y="855"/>
              </a:cxn>
              <a:cxn ang="0">
                <a:pos x="200" y="873"/>
              </a:cxn>
              <a:cxn ang="0">
                <a:pos x="255" y="882"/>
              </a:cxn>
              <a:cxn ang="0">
                <a:pos x="309" y="918"/>
              </a:cxn>
              <a:cxn ang="0">
                <a:pos x="337" y="973"/>
              </a:cxn>
              <a:cxn ang="0">
                <a:pos x="346" y="1027"/>
              </a:cxn>
              <a:cxn ang="0">
                <a:pos x="346" y="1073"/>
              </a:cxn>
              <a:cxn ang="0">
                <a:pos x="318" y="1118"/>
              </a:cxn>
              <a:cxn ang="0">
                <a:pos x="291" y="1182"/>
              </a:cxn>
              <a:cxn ang="0">
                <a:pos x="199" y="1594"/>
              </a:cxn>
            </a:cxnLst>
            <a:rect l="0" t="0" r="r" b="b"/>
            <a:pathLst>
              <a:path w="356" h="1595">
                <a:moveTo>
                  <a:pt x="247" y="10"/>
                </a:moveTo>
                <a:lnTo>
                  <a:pt x="191" y="0"/>
                </a:lnTo>
                <a:lnTo>
                  <a:pt x="137" y="0"/>
                </a:lnTo>
                <a:lnTo>
                  <a:pt x="82" y="9"/>
                </a:lnTo>
                <a:lnTo>
                  <a:pt x="55" y="19"/>
                </a:lnTo>
                <a:lnTo>
                  <a:pt x="37" y="46"/>
                </a:lnTo>
                <a:lnTo>
                  <a:pt x="9" y="82"/>
                </a:lnTo>
                <a:lnTo>
                  <a:pt x="0" y="119"/>
                </a:lnTo>
                <a:lnTo>
                  <a:pt x="0" y="155"/>
                </a:lnTo>
                <a:lnTo>
                  <a:pt x="0" y="182"/>
                </a:lnTo>
                <a:lnTo>
                  <a:pt x="0" y="209"/>
                </a:lnTo>
                <a:lnTo>
                  <a:pt x="0" y="228"/>
                </a:lnTo>
                <a:lnTo>
                  <a:pt x="27" y="255"/>
                </a:lnTo>
                <a:lnTo>
                  <a:pt x="46" y="264"/>
                </a:lnTo>
                <a:lnTo>
                  <a:pt x="82" y="273"/>
                </a:lnTo>
                <a:lnTo>
                  <a:pt x="118" y="291"/>
                </a:lnTo>
                <a:lnTo>
                  <a:pt x="146" y="300"/>
                </a:lnTo>
                <a:lnTo>
                  <a:pt x="200" y="300"/>
                </a:lnTo>
                <a:lnTo>
                  <a:pt x="227" y="318"/>
                </a:lnTo>
                <a:lnTo>
                  <a:pt x="246" y="318"/>
                </a:lnTo>
                <a:lnTo>
                  <a:pt x="273" y="337"/>
                </a:lnTo>
                <a:lnTo>
                  <a:pt x="300" y="337"/>
                </a:lnTo>
                <a:lnTo>
                  <a:pt x="337" y="364"/>
                </a:lnTo>
                <a:lnTo>
                  <a:pt x="355" y="391"/>
                </a:lnTo>
                <a:lnTo>
                  <a:pt x="355" y="418"/>
                </a:lnTo>
                <a:lnTo>
                  <a:pt x="355" y="437"/>
                </a:lnTo>
                <a:lnTo>
                  <a:pt x="355" y="464"/>
                </a:lnTo>
                <a:lnTo>
                  <a:pt x="355" y="491"/>
                </a:lnTo>
                <a:lnTo>
                  <a:pt x="337" y="518"/>
                </a:lnTo>
                <a:lnTo>
                  <a:pt x="318" y="546"/>
                </a:lnTo>
                <a:lnTo>
                  <a:pt x="291" y="573"/>
                </a:lnTo>
                <a:lnTo>
                  <a:pt x="264" y="591"/>
                </a:lnTo>
                <a:lnTo>
                  <a:pt x="227" y="600"/>
                </a:lnTo>
                <a:lnTo>
                  <a:pt x="200" y="609"/>
                </a:lnTo>
                <a:lnTo>
                  <a:pt x="173" y="627"/>
                </a:lnTo>
                <a:lnTo>
                  <a:pt x="146" y="646"/>
                </a:lnTo>
                <a:lnTo>
                  <a:pt x="127" y="664"/>
                </a:lnTo>
                <a:lnTo>
                  <a:pt x="100" y="682"/>
                </a:lnTo>
                <a:lnTo>
                  <a:pt x="82" y="709"/>
                </a:lnTo>
                <a:lnTo>
                  <a:pt x="73" y="737"/>
                </a:lnTo>
                <a:lnTo>
                  <a:pt x="73" y="764"/>
                </a:lnTo>
                <a:lnTo>
                  <a:pt x="73" y="791"/>
                </a:lnTo>
                <a:lnTo>
                  <a:pt x="91" y="818"/>
                </a:lnTo>
                <a:lnTo>
                  <a:pt x="100" y="837"/>
                </a:lnTo>
                <a:lnTo>
                  <a:pt x="127" y="846"/>
                </a:lnTo>
                <a:lnTo>
                  <a:pt x="146" y="855"/>
                </a:lnTo>
                <a:lnTo>
                  <a:pt x="173" y="864"/>
                </a:lnTo>
                <a:lnTo>
                  <a:pt x="200" y="873"/>
                </a:lnTo>
                <a:lnTo>
                  <a:pt x="227" y="882"/>
                </a:lnTo>
                <a:lnTo>
                  <a:pt x="255" y="882"/>
                </a:lnTo>
                <a:lnTo>
                  <a:pt x="282" y="900"/>
                </a:lnTo>
                <a:lnTo>
                  <a:pt x="309" y="918"/>
                </a:lnTo>
                <a:lnTo>
                  <a:pt x="327" y="946"/>
                </a:lnTo>
                <a:lnTo>
                  <a:pt x="337" y="973"/>
                </a:lnTo>
                <a:lnTo>
                  <a:pt x="346" y="1000"/>
                </a:lnTo>
                <a:lnTo>
                  <a:pt x="346" y="1027"/>
                </a:lnTo>
                <a:lnTo>
                  <a:pt x="346" y="1046"/>
                </a:lnTo>
                <a:lnTo>
                  <a:pt x="346" y="1073"/>
                </a:lnTo>
                <a:lnTo>
                  <a:pt x="337" y="1100"/>
                </a:lnTo>
                <a:lnTo>
                  <a:pt x="318" y="1118"/>
                </a:lnTo>
                <a:lnTo>
                  <a:pt x="309" y="1155"/>
                </a:lnTo>
                <a:lnTo>
                  <a:pt x="291" y="1182"/>
                </a:lnTo>
                <a:lnTo>
                  <a:pt x="295" y="1162"/>
                </a:lnTo>
                <a:lnTo>
                  <a:pt x="199" y="1594"/>
                </a:lnTo>
              </a:path>
            </a:pathLst>
          </a:custGeom>
          <a:noFill/>
          <a:ln w="50800" cap="rnd" cmpd="sng">
            <a:solidFill>
              <a:srgbClr val="00CC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xmlns:p14="http://schemas.microsoft.com/office/powerpoint/2010/main" spd="med" advTm="1000">
    <p:wipe dir="d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sz="2800" dirty="0"/>
              <a:t>Thread Creation Diagram</a:t>
            </a:r>
          </a:p>
        </p:txBody>
      </p:sp>
      <p:sp>
        <p:nvSpPr>
          <p:cNvPr id="11267" name="Oval 3"/>
          <p:cNvSpPr>
            <a:spLocks noChangeArrowheads="1"/>
          </p:cNvSpPr>
          <p:nvPr/>
        </p:nvSpPr>
        <p:spPr bwMode="auto">
          <a:xfrm>
            <a:off x="177800" y="2386013"/>
            <a:ext cx="3606800" cy="41402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>
            <a:prstTxWarp prst="textNoShape">
              <a:avLst/>
            </a:prstTxWarp>
          </a:bodyPr>
          <a:lstStyle/>
          <a:p>
            <a:pPr algn="ctr"/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Thread t = new BThread();</a:t>
            </a:r>
          </a:p>
          <a:p>
            <a:pPr algn="ctr"/>
            <a:endParaRPr lang="en-US" sz="1800">
              <a:solidFill>
                <a:schemeClr val="bg2"/>
              </a:solidFill>
              <a:latin typeface="Courier New" pitchFamily="-110" charset="0"/>
            </a:endParaRPr>
          </a:p>
          <a:p>
            <a:pPr algn="ctr"/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t.start();</a:t>
            </a:r>
          </a:p>
          <a:p>
            <a:pPr algn="ctr"/>
            <a:endParaRPr lang="en-US" sz="1800">
              <a:solidFill>
                <a:schemeClr val="bg2"/>
              </a:solidFill>
              <a:latin typeface="Courier New" pitchFamily="-110" charset="0"/>
            </a:endParaRPr>
          </a:p>
          <a:p>
            <a:pPr algn="ctr"/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doMoreStuff();</a:t>
            </a: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1322388" y="1584325"/>
            <a:ext cx="1292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pPr algn="ctr"/>
            <a:r>
              <a:rPr lang="en-US"/>
              <a:t>Object A</a:t>
            </a:r>
          </a:p>
        </p:txBody>
      </p:sp>
      <p:sp>
        <p:nvSpPr>
          <p:cNvPr id="11269" name="Oval 5"/>
          <p:cNvSpPr>
            <a:spLocks noChangeArrowheads="1"/>
          </p:cNvSpPr>
          <p:nvPr/>
        </p:nvSpPr>
        <p:spPr bwMode="auto">
          <a:xfrm>
            <a:off x="4292600" y="2540000"/>
            <a:ext cx="4140200" cy="41402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>
            <a:prstTxWarp prst="textNoShape">
              <a:avLst/>
            </a:prstTxWarp>
          </a:bodyPr>
          <a:lstStyle/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BThread() {</a:t>
            </a: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}</a:t>
            </a:r>
          </a:p>
          <a:p>
            <a:endParaRPr lang="en-US" sz="1800">
              <a:solidFill>
                <a:schemeClr val="bg2"/>
              </a:solidFill>
              <a:latin typeface="Courier New" pitchFamily="-110" charset="0"/>
            </a:endParaRP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void start() {</a:t>
            </a: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	// create thread</a:t>
            </a: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}</a:t>
            </a:r>
          </a:p>
          <a:p>
            <a:endParaRPr lang="en-US" sz="1800">
              <a:solidFill>
                <a:schemeClr val="bg2"/>
              </a:solidFill>
              <a:latin typeface="Courier New" pitchFamily="-110" charset="0"/>
            </a:endParaRP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void run() {</a:t>
            </a: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	doSomething();</a:t>
            </a: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}</a:t>
            </a: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4597400" y="1660525"/>
            <a:ext cx="4810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pPr algn="ctr"/>
            <a:r>
              <a:rPr lang="en-US"/>
              <a:t>Object BThread (extends Thread) 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609600" y="1524000"/>
            <a:ext cx="5106988" cy="2973388"/>
            <a:chOff x="384" y="960"/>
            <a:chExt cx="3217" cy="1873"/>
          </a:xfrm>
        </p:grpSpPr>
        <p:sp>
          <p:nvSpPr>
            <p:cNvPr id="11272" name="Line 8"/>
            <p:cNvSpPr>
              <a:spLocks noChangeShapeType="1"/>
            </p:cNvSpPr>
            <p:nvPr/>
          </p:nvSpPr>
          <p:spPr bwMode="auto">
            <a:xfrm>
              <a:off x="384" y="960"/>
              <a:ext cx="912" cy="1440"/>
            </a:xfrm>
            <a:prstGeom prst="line">
              <a:avLst/>
            </a:prstGeom>
            <a:noFill/>
            <a:ln w="50800">
              <a:solidFill>
                <a:schemeClr val="hlink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73" name="Line 9"/>
            <p:cNvSpPr>
              <a:spLocks noChangeShapeType="1"/>
            </p:cNvSpPr>
            <p:nvPr/>
          </p:nvSpPr>
          <p:spPr bwMode="auto">
            <a:xfrm flipH="1">
              <a:off x="1296" y="2016"/>
              <a:ext cx="2256" cy="384"/>
            </a:xfrm>
            <a:prstGeom prst="line">
              <a:avLst/>
            </a:prstGeom>
            <a:noFill/>
            <a:ln w="50800">
              <a:solidFill>
                <a:schemeClr val="hlink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74" name="Line 10"/>
            <p:cNvSpPr>
              <a:spLocks noChangeShapeType="1"/>
            </p:cNvSpPr>
            <p:nvPr/>
          </p:nvSpPr>
          <p:spPr bwMode="auto">
            <a:xfrm flipH="1">
              <a:off x="1392" y="2352"/>
              <a:ext cx="2016" cy="192"/>
            </a:xfrm>
            <a:prstGeom prst="line">
              <a:avLst/>
            </a:prstGeom>
            <a:noFill/>
            <a:ln w="50800">
              <a:solidFill>
                <a:schemeClr val="hlink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75" name="Line 11"/>
            <p:cNvSpPr>
              <a:spLocks noChangeShapeType="1"/>
            </p:cNvSpPr>
            <p:nvPr/>
          </p:nvSpPr>
          <p:spPr bwMode="auto">
            <a:xfrm flipH="1">
              <a:off x="3408" y="2016"/>
              <a:ext cx="144" cy="336"/>
            </a:xfrm>
            <a:prstGeom prst="line">
              <a:avLst/>
            </a:prstGeom>
            <a:noFill/>
            <a:ln w="50800">
              <a:solidFill>
                <a:schemeClr val="hlink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76" name="Freeform 12"/>
            <p:cNvSpPr>
              <a:spLocks/>
            </p:cNvSpPr>
            <p:nvPr/>
          </p:nvSpPr>
          <p:spPr bwMode="auto">
            <a:xfrm>
              <a:off x="1392" y="2544"/>
              <a:ext cx="2209" cy="28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8" y="240"/>
                </a:cxn>
                <a:cxn ang="0">
                  <a:pos x="2160" y="96"/>
                </a:cxn>
                <a:cxn ang="0">
                  <a:pos x="2179" y="89"/>
                </a:cxn>
                <a:cxn ang="0">
                  <a:pos x="2208" y="288"/>
                </a:cxn>
              </a:cxnLst>
              <a:rect l="0" t="0" r="r" b="b"/>
              <a:pathLst>
                <a:path w="2209" h="289">
                  <a:moveTo>
                    <a:pt x="0" y="0"/>
                  </a:moveTo>
                  <a:lnTo>
                    <a:pt x="48" y="240"/>
                  </a:lnTo>
                  <a:lnTo>
                    <a:pt x="2160" y="96"/>
                  </a:lnTo>
                  <a:lnTo>
                    <a:pt x="2179" y="89"/>
                  </a:lnTo>
                  <a:lnTo>
                    <a:pt x="2208" y="288"/>
                  </a:lnTo>
                </a:path>
              </a:pathLst>
            </a:custGeom>
            <a:noFill/>
            <a:ln w="50800" cap="rnd" cmpd="sng">
              <a:solidFill>
                <a:schemeClr val="hlink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277" name="Freeform 13"/>
          <p:cNvSpPr>
            <a:spLocks/>
          </p:cNvSpPr>
          <p:nvPr/>
        </p:nvSpPr>
        <p:spPr bwMode="auto">
          <a:xfrm>
            <a:off x="8294688" y="2346325"/>
            <a:ext cx="565150" cy="2532063"/>
          </a:xfrm>
          <a:custGeom>
            <a:avLst/>
            <a:gdLst/>
            <a:ahLst/>
            <a:cxnLst>
              <a:cxn ang="0">
                <a:pos x="191" y="0"/>
              </a:cxn>
              <a:cxn ang="0">
                <a:pos x="82" y="9"/>
              </a:cxn>
              <a:cxn ang="0">
                <a:pos x="37" y="46"/>
              </a:cxn>
              <a:cxn ang="0">
                <a:pos x="0" y="119"/>
              </a:cxn>
              <a:cxn ang="0">
                <a:pos x="0" y="182"/>
              </a:cxn>
              <a:cxn ang="0">
                <a:pos x="0" y="228"/>
              </a:cxn>
              <a:cxn ang="0">
                <a:pos x="46" y="264"/>
              </a:cxn>
              <a:cxn ang="0">
                <a:pos x="118" y="291"/>
              </a:cxn>
              <a:cxn ang="0">
                <a:pos x="200" y="300"/>
              </a:cxn>
              <a:cxn ang="0">
                <a:pos x="246" y="318"/>
              </a:cxn>
              <a:cxn ang="0">
                <a:pos x="300" y="337"/>
              </a:cxn>
              <a:cxn ang="0">
                <a:pos x="355" y="391"/>
              </a:cxn>
              <a:cxn ang="0">
                <a:pos x="355" y="437"/>
              </a:cxn>
              <a:cxn ang="0">
                <a:pos x="355" y="491"/>
              </a:cxn>
              <a:cxn ang="0">
                <a:pos x="318" y="546"/>
              </a:cxn>
              <a:cxn ang="0">
                <a:pos x="264" y="591"/>
              </a:cxn>
              <a:cxn ang="0">
                <a:pos x="200" y="609"/>
              </a:cxn>
              <a:cxn ang="0">
                <a:pos x="146" y="646"/>
              </a:cxn>
              <a:cxn ang="0">
                <a:pos x="100" y="682"/>
              </a:cxn>
              <a:cxn ang="0">
                <a:pos x="73" y="737"/>
              </a:cxn>
              <a:cxn ang="0">
                <a:pos x="73" y="791"/>
              </a:cxn>
              <a:cxn ang="0">
                <a:pos x="100" y="837"/>
              </a:cxn>
              <a:cxn ang="0">
                <a:pos x="146" y="855"/>
              </a:cxn>
              <a:cxn ang="0">
                <a:pos x="200" y="873"/>
              </a:cxn>
              <a:cxn ang="0">
                <a:pos x="255" y="882"/>
              </a:cxn>
              <a:cxn ang="0">
                <a:pos x="309" y="918"/>
              </a:cxn>
              <a:cxn ang="0">
                <a:pos x="337" y="973"/>
              </a:cxn>
              <a:cxn ang="0">
                <a:pos x="346" y="1027"/>
              </a:cxn>
              <a:cxn ang="0">
                <a:pos x="346" y="1073"/>
              </a:cxn>
              <a:cxn ang="0">
                <a:pos x="318" y="1118"/>
              </a:cxn>
              <a:cxn ang="0">
                <a:pos x="291" y="1182"/>
              </a:cxn>
              <a:cxn ang="0">
                <a:pos x="199" y="1594"/>
              </a:cxn>
            </a:cxnLst>
            <a:rect l="0" t="0" r="r" b="b"/>
            <a:pathLst>
              <a:path w="356" h="1595">
                <a:moveTo>
                  <a:pt x="247" y="10"/>
                </a:moveTo>
                <a:lnTo>
                  <a:pt x="191" y="0"/>
                </a:lnTo>
                <a:lnTo>
                  <a:pt x="137" y="0"/>
                </a:lnTo>
                <a:lnTo>
                  <a:pt x="82" y="9"/>
                </a:lnTo>
                <a:lnTo>
                  <a:pt x="55" y="19"/>
                </a:lnTo>
                <a:lnTo>
                  <a:pt x="37" y="46"/>
                </a:lnTo>
                <a:lnTo>
                  <a:pt x="9" y="82"/>
                </a:lnTo>
                <a:lnTo>
                  <a:pt x="0" y="119"/>
                </a:lnTo>
                <a:lnTo>
                  <a:pt x="0" y="155"/>
                </a:lnTo>
                <a:lnTo>
                  <a:pt x="0" y="182"/>
                </a:lnTo>
                <a:lnTo>
                  <a:pt x="0" y="209"/>
                </a:lnTo>
                <a:lnTo>
                  <a:pt x="0" y="228"/>
                </a:lnTo>
                <a:lnTo>
                  <a:pt x="27" y="255"/>
                </a:lnTo>
                <a:lnTo>
                  <a:pt x="46" y="264"/>
                </a:lnTo>
                <a:lnTo>
                  <a:pt x="82" y="273"/>
                </a:lnTo>
                <a:lnTo>
                  <a:pt x="118" y="291"/>
                </a:lnTo>
                <a:lnTo>
                  <a:pt x="146" y="300"/>
                </a:lnTo>
                <a:lnTo>
                  <a:pt x="200" y="300"/>
                </a:lnTo>
                <a:lnTo>
                  <a:pt x="227" y="318"/>
                </a:lnTo>
                <a:lnTo>
                  <a:pt x="246" y="318"/>
                </a:lnTo>
                <a:lnTo>
                  <a:pt x="273" y="337"/>
                </a:lnTo>
                <a:lnTo>
                  <a:pt x="300" y="337"/>
                </a:lnTo>
                <a:lnTo>
                  <a:pt x="337" y="364"/>
                </a:lnTo>
                <a:lnTo>
                  <a:pt x="355" y="391"/>
                </a:lnTo>
                <a:lnTo>
                  <a:pt x="355" y="418"/>
                </a:lnTo>
                <a:lnTo>
                  <a:pt x="355" y="437"/>
                </a:lnTo>
                <a:lnTo>
                  <a:pt x="355" y="464"/>
                </a:lnTo>
                <a:lnTo>
                  <a:pt x="355" y="491"/>
                </a:lnTo>
                <a:lnTo>
                  <a:pt x="337" y="518"/>
                </a:lnTo>
                <a:lnTo>
                  <a:pt x="318" y="546"/>
                </a:lnTo>
                <a:lnTo>
                  <a:pt x="291" y="573"/>
                </a:lnTo>
                <a:lnTo>
                  <a:pt x="264" y="591"/>
                </a:lnTo>
                <a:lnTo>
                  <a:pt x="227" y="600"/>
                </a:lnTo>
                <a:lnTo>
                  <a:pt x="200" y="609"/>
                </a:lnTo>
                <a:lnTo>
                  <a:pt x="173" y="627"/>
                </a:lnTo>
                <a:lnTo>
                  <a:pt x="146" y="646"/>
                </a:lnTo>
                <a:lnTo>
                  <a:pt x="127" y="664"/>
                </a:lnTo>
                <a:lnTo>
                  <a:pt x="100" y="682"/>
                </a:lnTo>
                <a:lnTo>
                  <a:pt x="82" y="709"/>
                </a:lnTo>
                <a:lnTo>
                  <a:pt x="73" y="737"/>
                </a:lnTo>
                <a:lnTo>
                  <a:pt x="73" y="764"/>
                </a:lnTo>
                <a:lnTo>
                  <a:pt x="73" y="791"/>
                </a:lnTo>
                <a:lnTo>
                  <a:pt x="91" y="818"/>
                </a:lnTo>
                <a:lnTo>
                  <a:pt x="100" y="837"/>
                </a:lnTo>
                <a:lnTo>
                  <a:pt x="127" y="846"/>
                </a:lnTo>
                <a:lnTo>
                  <a:pt x="146" y="855"/>
                </a:lnTo>
                <a:lnTo>
                  <a:pt x="173" y="864"/>
                </a:lnTo>
                <a:lnTo>
                  <a:pt x="200" y="873"/>
                </a:lnTo>
                <a:lnTo>
                  <a:pt x="227" y="882"/>
                </a:lnTo>
                <a:lnTo>
                  <a:pt x="255" y="882"/>
                </a:lnTo>
                <a:lnTo>
                  <a:pt x="282" y="900"/>
                </a:lnTo>
                <a:lnTo>
                  <a:pt x="309" y="918"/>
                </a:lnTo>
                <a:lnTo>
                  <a:pt x="327" y="946"/>
                </a:lnTo>
                <a:lnTo>
                  <a:pt x="337" y="973"/>
                </a:lnTo>
                <a:lnTo>
                  <a:pt x="346" y="1000"/>
                </a:lnTo>
                <a:lnTo>
                  <a:pt x="346" y="1027"/>
                </a:lnTo>
                <a:lnTo>
                  <a:pt x="346" y="1046"/>
                </a:lnTo>
                <a:lnTo>
                  <a:pt x="346" y="1073"/>
                </a:lnTo>
                <a:lnTo>
                  <a:pt x="337" y="1100"/>
                </a:lnTo>
                <a:lnTo>
                  <a:pt x="318" y="1118"/>
                </a:lnTo>
                <a:lnTo>
                  <a:pt x="309" y="1155"/>
                </a:lnTo>
                <a:lnTo>
                  <a:pt x="291" y="1182"/>
                </a:lnTo>
                <a:lnTo>
                  <a:pt x="295" y="1162"/>
                </a:lnTo>
                <a:lnTo>
                  <a:pt x="199" y="1594"/>
                </a:lnTo>
              </a:path>
            </a:pathLst>
          </a:custGeom>
          <a:noFill/>
          <a:ln w="50800" cap="rnd" cmpd="sng">
            <a:solidFill>
              <a:srgbClr val="00CC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78" name="Freeform 14"/>
          <p:cNvSpPr>
            <a:spLocks/>
          </p:cNvSpPr>
          <p:nvPr/>
        </p:nvSpPr>
        <p:spPr bwMode="auto">
          <a:xfrm>
            <a:off x="2205038" y="4495800"/>
            <a:ext cx="3511550" cy="1330325"/>
          </a:xfrm>
          <a:custGeom>
            <a:avLst/>
            <a:gdLst/>
            <a:ahLst/>
            <a:cxnLst>
              <a:cxn ang="0">
                <a:pos x="2211" y="0"/>
              </a:cxn>
              <a:cxn ang="0">
                <a:pos x="1875" y="192"/>
              </a:cxn>
              <a:cxn ang="0">
                <a:pos x="147" y="240"/>
              </a:cxn>
              <a:cxn ang="0">
                <a:pos x="3" y="816"/>
              </a:cxn>
              <a:cxn ang="0">
                <a:pos x="0" y="837"/>
              </a:cxn>
              <a:cxn ang="0">
                <a:pos x="3" y="816"/>
              </a:cxn>
            </a:cxnLst>
            <a:rect l="0" t="0" r="r" b="b"/>
            <a:pathLst>
              <a:path w="2212" h="838">
                <a:moveTo>
                  <a:pt x="2211" y="0"/>
                </a:moveTo>
                <a:lnTo>
                  <a:pt x="1875" y="192"/>
                </a:lnTo>
                <a:lnTo>
                  <a:pt x="147" y="240"/>
                </a:lnTo>
                <a:lnTo>
                  <a:pt x="3" y="816"/>
                </a:lnTo>
                <a:lnTo>
                  <a:pt x="0" y="837"/>
                </a:lnTo>
                <a:lnTo>
                  <a:pt x="3" y="816"/>
                </a:lnTo>
              </a:path>
            </a:pathLst>
          </a:custGeom>
          <a:noFill/>
          <a:ln w="50800" cap="rnd" cmpd="sng">
            <a:solidFill>
              <a:schemeClr val="hlink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xmlns:p14="http://schemas.microsoft.com/office/powerpoint/2010/main" spd="med" advTm="1000">
    <p:wipe dir="d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sz="2800" dirty="0"/>
              <a:t>Thread Creation Diagram</a:t>
            </a:r>
          </a:p>
        </p:txBody>
      </p:sp>
      <p:sp>
        <p:nvSpPr>
          <p:cNvPr id="12291" name="Oval 3"/>
          <p:cNvSpPr>
            <a:spLocks noChangeArrowheads="1"/>
          </p:cNvSpPr>
          <p:nvPr/>
        </p:nvSpPr>
        <p:spPr bwMode="auto">
          <a:xfrm>
            <a:off x="177800" y="2386013"/>
            <a:ext cx="3606800" cy="41402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>
            <a:prstTxWarp prst="textNoShape">
              <a:avLst/>
            </a:prstTxWarp>
          </a:bodyPr>
          <a:lstStyle/>
          <a:p>
            <a:pPr algn="ctr"/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Thread t = new BThread();</a:t>
            </a:r>
          </a:p>
          <a:p>
            <a:pPr algn="ctr"/>
            <a:endParaRPr lang="en-US" sz="1800">
              <a:solidFill>
                <a:schemeClr val="bg2"/>
              </a:solidFill>
              <a:latin typeface="Courier New" pitchFamily="-110" charset="0"/>
            </a:endParaRPr>
          </a:p>
          <a:p>
            <a:pPr algn="ctr"/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t.start();</a:t>
            </a:r>
          </a:p>
          <a:p>
            <a:pPr algn="ctr"/>
            <a:endParaRPr lang="en-US" sz="1800">
              <a:solidFill>
                <a:schemeClr val="bg2"/>
              </a:solidFill>
              <a:latin typeface="Courier New" pitchFamily="-110" charset="0"/>
            </a:endParaRPr>
          </a:p>
          <a:p>
            <a:pPr algn="ctr"/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doMoreStuff();</a:t>
            </a: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1322388" y="1584325"/>
            <a:ext cx="1292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pPr algn="ctr"/>
            <a:r>
              <a:rPr lang="en-US"/>
              <a:t>Object A</a:t>
            </a:r>
          </a:p>
        </p:txBody>
      </p:sp>
      <p:sp>
        <p:nvSpPr>
          <p:cNvPr id="12293" name="Oval 5"/>
          <p:cNvSpPr>
            <a:spLocks noChangeArrowheads="1"/>
          </p:cNvSpPr>
          <p:nvPr/>
        </p:nvSpPr>
        <p:spPr bwMode="auto">
          <a:xfrm>
            <a:off x="4292600" y="2540000"/>
            <a:ext cx="4140200" cy="41402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>
            <a:prstTxWarp prst="textNoShape">
              <a:avLst/>
            </a:prstTxWarp>
          </a:bodyPr>
          <a:lstStyle/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BThread() {</a:t>
            </a: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}</a:t>
            </a:r>
          </a:p>
          <a:p>
            <a:endParaRPr lang="en-US" sz="1800">
              <a:solidFill>
                <a:schemeClr val="bg2"/>
              </a:solidFill>
              <a:latin typeface="Courier New" pitchFamily="-110" charset="0"/>
            </a:endParaRP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void start() {</a:t>
            </a: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	// create thread</a:t>
            </a: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}</a:t>
            </a:r>
          </a:p>
          <a:p>
            <a:endParaRPr lang="en-US" sz="1800">
              <a:solidFill>
                <a:schemeClr val="bg2"/>
              </a:solidFill>
              <a:latin typeface="Courier New" pitchFamily="-110" charset="0"/>
            </a:endParaRP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void run() {</a:t>
            </a: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	doSomething();</a:t>
            </a: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}</a:t>
            </a: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4597400" y="1660525"/>
            <a:ext cx="4810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pPr algn="ctr"/>
            <a:r>
              <a:rPr lang="en-US"/>
              <a:t>Object BThread (extends Thread) 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609600" y="1524000"/>
            <a:ext cx="8250238" cy="4648200"/>
            <a:chOff x="384" y="960"/>
            <a:chExt cx="5197" cy="2928"/>
          </a:xfrm>
        </p:grpSpPr>
        <p:grpSp>
          <p:nvGrpSpPr>
            <p:cNvPr id="3" name="Group 8"/>
            <p:cNvGrpSpPr>
              <a:grpSpLocks/>
            </p:cNvGrpSpPr>
            <p:nvPr/>
          </p:nvGrpSpPr>
          <p:grpSpPr bwMode="auto">
            <a:xfrm>
              <a:off x="384" y="960"/>
              <a:ext cx="3217" cy="1873"/>
              <a:chOff x="384" y="960"/>
              <a:chExt cx="3217" cy="1873"/>
            </a:xfrm>
          </p:grpSpPr>
          <p:sp>
            <p:nvSpPr>
              <p:cNvPr id="12297" name="Line 9"/>
              <p:cNvSpPr>
                <a:spLocks noChangeShapeType="1"/>
              </p:cNvSpPr>
              <p:nvPr/>
            </p:nvSpPr>
            <p:spPr bwMode="auto">
              <a:xfrm>
                <a:off x="384" y="960"/>
                <a:ext cx="912" cy="1440"/>
              </a:xfrm>
              <a:prstGeom prst="line">
                <a:avLst/>
              </a:prstGeom>
              <a:noFill/>
              <a:ln w="50800">
                <a:solidFill>
                  <a:schemeClr val="hlink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98" name="Line 10"/>
              <p:cNvSpPr>
                <a:spLocks noChangeShapeType="1"/>
              </p:cNvSpPr>
              <p:nvPr/>
            </p:nvSpPr>
            <p:spPr bwMode="auto">
              <a:xfrm flipH="1">
                <a:off x="1296" y="2016"/>
                <a:ext cx="2256" cy="384"/>
              </a:xfrm>
              <a:prstGeom prst="line">
                <a:avLst/>
              </a:prstGeom>
              <a:noFill/>
              <a:ln w="50800">
                <a:solidFill>
                  <a:schemeClr val="hlink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99" name="Line 11"/>
              <p:cNvSpPr>
                <a:spLocks noChangeShapeType="1"/>
              </p:cNvSpPr>
              <p:nvPr/>
            </p:nvSpPr>
            <p:spPr bwMode="auto">
              <a:xfrm flipH="1">
                <a:off x="1392" y="2352"/>
                <a:ext cx="2016" cy="192"/>
              </a:xfrm>
              <a:prstGeom prst="line">
                <a:avLst/>
              </a:prstGeom>
              <a:noFill/>
              <a:ln w="50800">
                <a:solidFill>
                  <a:schemeClr val="hlink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00" name="Line 12"/>
              <p:cNvSpPr>
                <a:spLocks noChangeShapeType="1"/>
              </p:cNvSpPr>
              <p:nvPr/>
            </p:nvSpPr>
            <p:spPr bwMode="auto">
              <a:xfrm flipH="1">
                <a:off x="3408" y="2016"/>
                <a:ext cx="144" cy="336"/>
              </a:xfrm>
              <a:prstGeom prst="line">
                <a:avLst/>
              </a:prstGeom>
              <a:noFill/>
              <a:ln w="50800">
                <a:solidFill>
                  <a:schemeClr val="hlink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01" name="Freeform 13"/>
              <p:cNvSpPr>
                <a:spLocks/>
              </p:cNvSpPr>
              <p:nvPr/>
            </p:nvSpPr>
            <p:spPr bwMode="auto">
              <a:xfrm>
                <a:off x="1392" y="2544"/>
                <a:ext cx="2209" cy="28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240"/>
                  </a:cxn>
                  <a:cxn ang="0">
                    <a:pos x="2160" y="96"/>
                  </a:cxn>
                  <a:cxn ang="0">
                    <a:pos x="2179" y="89"/>
                  </a:cxn>
                  <a:cxn ang="0">
                    <a:pos x="2208" y="288"/>
                  </a:cxn>
                </a:cxnLst>
                <a:rect l="0" t="0" r="r" b="b"/>
                <a:pathLst>
                  <a:path w="2209" h="289">
                    <a:moveTo>
                      <a:pt x="0" y="0"/>
                    </a:moveTo>
                    <a:lnTo>
                      <a:pt x="48" y="240"/>
                    </a:lnTo>
                    <a:lnTo>
                      <a:pt x="2160" y="96"/>
                    </a:lnTo>
                    <a:lnTo>
                      <a:pt x="2179" y="89"/>
                    </a:lnTo>
                    <a:lnTo>
                      <a:pt x="2208" y="288"/>
                    </a:lnTo>
                  </a:path>
                </a:pathLst>
              </a:custGeom>
              <a:noFill/>
              <a:ln w="50800" cap="rnd" cmpd="sng">
                <a:solidFill>
                  <a:schemeClr val="hlink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2302" name="Freeform 14"/>
            <p:cNvSpPr>
              <a:spLocks/>
            </p:cNvSpPr>
            <p:nvPr/>
          </p:nvSpPr>
          <p:spPr bwMode="auto">
            <a:xfrm>
              <a:off x="5225" y="1478"/>
              <a:ext cx="356" cy="1595"/>
            </a:xfrm>
            <a:custGeom>
              <a:avLst/>
              <a:gdLst/>
              <a:ahLst/>
              <a:cxnLst>
                <a:cxn ang="0">
                  <a:pos x="191" y="0"/>
                </a:cxn>
                <a:cxn ang="0">
                  <a:pos x="82" y="9"/>
                </a:cxn>
                <a:cxn ang="0">
                  <a:pos x="37" y="46"/>
                </a:cxn>
                <a:cxn ang="0">
                  <a:pos x="0" y="119"/>
                </a:cxn>
                <a:cxn ang="0">
                  <a:pos x="0" y="182"/>
                </a:cxn>
                <a:cxn ang="0">
                  <a:pos x="0" y="228"/>
                </a:cxn>
                <a:cxn ang="0">
                  <a:pos x="46" y="264"/>
                </a:cxn>
                <a:cxn ang="0">
                  <a:pos x="118" y="291"/>
                </a:cxn>
                <a:cxn ang="0">
                  <a:pos x="200" y="300"/>
                </a:cxn>
                <a:cxn ang="0">
                  <a:pos x="246" y="318"/>
                </a:cxn>
                <a:cxn ang="0">
                  <a:pos x="300" y="337"/>
                </a:cxn>
                <a:cxn ang="0">
                  <a:pos x="355" y="391"/>
                </a:cxn>
                <a:cxn ang="0">
                  <a:pos x="355" y="437"/>
                </a:cxn>
                <a:cxn ang="0">
                  <a:pos x="355" y="491"/>
                </a:cxn>
                <a:cxn ang="0">
                  <a:pos x="318" y="546"/>
                </a:cxn>
                <a:cxn ang="0">
                  <a:pos x="264" y="591"/>
                </a:cxn>
                <a:cxn ang="0">
                  <a:pos x="200" y="609"/>
                </a:cxn>
                <a:cxn ang="0">
                  <a:pos x="146" y="646"/>
                </a:cxn>
                <a:cxn ang="0">
                  <a:pos x="100" y="682"/>
                </a:cxn>
                <a:cxn ang="0">
                  <a:pos x="73" y="737"/>
                </a:cxn>
                <a:cxn ang="0">
                  <a:pos x="73" y="791"/>
                </a:cxn>
                <a:cxn ang="0">
                  <a:pos x="100" y="837"/>
                </a:cxn>
                <a:cxn ang="0">
                  <a:pos x="146" y="855"/>
                </a:cxn>
                <a:cxn ang="0">
                  <a:pos x="200" y="873"/>
                </a:cxn>
                <a:cxn ang="0">
                  <a:pos x="255" y="882"/>
                </a:cxn>
                <a:cxn ang="0">
                  <a:pos x="309" y="918"/>
                </a:cxn>
                <a:cxn ang="0">
                  <a:pos x="337" y="973"/>
                </a:cxn>
                <a:cxn ang="0">
                  <a:pos x="346" y="1027"/>
                </a:cxn>
                <a:cxn ang="0">
                  <a:pos x="346" y="1073"/>
                </a:cxn>
                <a:cxn ang="0">
                  <a:pos x="318" y="1118"/>
                </a:cxn>
                <a:cxn ang="0">
                  <a:pos x="291" y="1182"/>
                </a:cxn>
                <a:cxn ang="0">
                  <a:pos x="199" y="1594"/>
                </a:cxn>
              </a:cxnLst>
              <a:rect l="0" t="0" r="r" b="b"/>
              <a:pathLst>
                <a:path w="356" h="1595">
                  <a:moveTo>
                    <a:pt x="247" y="10"/>
                  </a:moveTo>
                  <a:lnTo>
                    <a:pt x="191" y="0"/>
                  </a:lnTo>
                  <a:lnTo>
                    <a:pt x="137" y="0"/>
                  </a:lnTo>
                  <a:lnTo>
                    <a:pt x="82" y="9"/>
                  </a:lnTo>
                  <a:lnTo>
                    <a:pt x="55" y="19"/>
                  </a:lnTo>
                  <a:lnTo>
                    <a:pt x="37" y="46"/>
                  </a:lnTo>
                  <a:lnTo>
                    <a:pt x="9" y="82"/>
                  </a:lnTo>
                  <a:lnTo>
                    <a:pt x="0" y="119"/>
                  </a:lnTo>
                  <a:lnTo>
                    <a:pt x="0" y="155"/>
                  </a:lnTo>
                  <a:lnTo>
                    <a:pt x="0" y="182"/>
                  </a:lnTo>
                  <a:lnTo>
                    <a:pt x="0" y="209"/>
                  </a:lnTo>
                  <a:lnTo>
                    <a:pt x="0" y="228"/>
                  </a:lnTo>
                  <a:lnTo>
                    <a:pt x="27" y="255"/>
                  </a:lnTo>
                  <a:lnTo>
                    <a:pt x="46" y="264"/>
                  </a:lnTo>
                  <a:lnTo>
                    <a:pt x="82" y="273"/>
                  </a:lnTo>
                  <a:lnTo>
                    <a:pt x="118" y="291"/>
                  </a:lnTo>
                  <a:lnTo>
                    <a:pt x="146" y="300"/>
                  </a:lnTo>
                  <a:lnTo>
                    <a:pt x="200" y="300"/>
                  </a:lnTo>
                  <a:lnTo>
                    <a:pt x="227" y="318"/>
                  </a:lnTo>
                  <a:lnTo>
                    <a:pt x="246" y="318"/>
                  </a:lnTo>
                  <a:lnTo>
                    <a:pt x="273" y="337"/>
                  </a:lnTo>
                  <a:lnTo>
                    <a:pt x="300" y="337"/>
                  </a:lnTo>
                  <a:lnTo>
                    <a:pt x="337" y="364"/>
                  </a:lnTo>
                  <a:lnTo>
                    <a:pt x="355" y="391"/>
                  </a:lnTo>
                  <a:lnTo>
                    <a:pt x="355" y="418"/>
                  </a:lnTo>
                  <a:lnTo>
                    <a:pt x="355" y="437"/>
                  </a:lnTo>
                  <a:lnTo>
                    <a:pt x="355" y="464"/>
                  </a:lnTo>
                  <a:lnTo>
                    <a:pt x="355" y="491"/>
                  </a:lnTo>
                  <a:lnTo>
                    <a:pt x="337" y="518"/>
                  </a:lnTo>
                  <a:lnTo>
                    <a:pt x="318" y="546"/>
                  </a:lnTo>
                  <a:lnTo>
                    <a:pt x="291" y="573"/>
                  </a:lnTo>
                  <a:lnTo>
                    <a:pt x="264" y="591"/>
                  </a:lnTo>
                  <a:lnTo>
                    <a:pt x="227" y="600"/>
                  </a:lnTo>
                  <a:lnTo>
                    <a:pt x="200" y="609"/>
                  </a:lnTo>
                  <a:lnTo>
                    <a:pt x="173" y="627"/>
                  </a:lnTo>
                  <a:lnTo>
                    <a:pt x="146" y="646"/>
                  </a:lnTo>
                  <a:lnTo>
                    <a:pt x="127" y="664"/>
                  </a:lnTo>
                  <a:lnTo>
                    <a:pt x="100" y="682"/>
                  </a:lnTo>
                  <a:lnTo>
                    <a:pt x="82" y="709"/>
                  </a:lnTo>
                  <a:lnTo>
                    <a:pt x="73" y="737"/>
                  </a:lnTo>
                  <a:lnTo>
                    <a:pt x="73" y="764"/>
                  </a:lnTo>
                  <a:lnTo>
                    <a:pt x="73" y="791"/>
                  </a:lnTo>
                  <a:lnTo>
                    <a:pt x="91" y="818"/>
                  </a:lnTo>
                  <a:lnTo>
                    <a:pt x="100" y="837"/>
                  </a:lnTo>
                  <a:lnTo>
                    <a:pt x="127" y="846"/>
                  </a:lnTo>
                  <a:lnTo>
                    <a:pt x="146" y="855"/>
                  </a:lnTo>
                  <a:lnTo>
                    <a:pt x="173" y="864"/>
                  </a:lnTo>
                  <a:lnTo>
                    <a:pt x="200" y="873"/>
                  </a:lnTo>
                  <a:lnTo>
                    <a:pt x="227" y="882"/>
                  </a:lnTo>
                  <a:lnTo>
                    <a:pt x="255" y="882"/>
                  </a:lnTo>
                  <a:lnTo>
                    <a:pt x="282" y="900"/>
                  </a:lnTo>
                  <a:lnTo>
                    <a:pt x="309" y="918"/>
                  </a:lnTo>
                  <a:lnTo>
                    <a:pt x="327" y="946"/>
                  </a:lnTo>
                  <a:lnTo>
                    <a:pt x="337" y="973"/>
                  </a:lnTo>
                  <a:lnTo>
                    <a:pt x="346" y="1000"/>
                  </a:lnTo>
                  <a:lnTo>
                    <a:pt x="346" y="1027"/>
                  </a:lnTo>
                  <a:lnTo>
                    <a:pt x="346" y="1046"/>
                  </a:lnTo>
                  <a:lnTo>
                    <a:pt x="346" y="1073"/>
                  </a:lnTo>
                  <a:lnTo>
                    <a:pt x="337" y="1100"/>
                  </a:lnTo>
                  <a:lnTo>
                    <a:pt x="318" y="1118"/>
                  </a:lnTo>
                  <a:lnTo>
                    <a:pt x="309" y="1155"/>
                  </a:lnTo>
                  <a:lnTo>
                    <a:pt x="291" y="1182"/>
                  </a:lnTo>
                  <a:lnTo>
                    <a:pt x="295" y="1162"/>
                  </a:lnTo>
                  <a:lnTo>
                    <a:pt x="199" y="1594"/>
                  </a:lnTo>
                </a:path>
              </a:pathLst>
            </a:custGeom>
            <a:noFill/>
            <a:ln w="50800" cap="rnd" cmpd="sng">
              <a:solidFill>
                <a:srgbClr val="00CC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03" name="Freeform 15"/>
            <p:cNvSpPr>
              <a:spLocks/>
            </p:cNvSpPr>
            <p:nvPr/>
          </p:nvSpPr>
          <p:spPr bwMode="auto">
            <a:xfrm>
              <a:off x="1389" y="2832"/>
              <a:ext cx="2212" cy="838"/>
            </a:xfrm>
            <a:custGeom>
              <a:avLst/>
              <a:gdLst/>
              <a:ahLst/>
              <a:cxnLst>
                <a:cxn ang="0">
                  <a:pos x="2211" y="0"/>
                </a:cxn>
                <a:cxn ang="0">
                  <a:pos x="1875" y="192"/>
                </a:cxn>
                <a:cxn ang="0">
                  <a:pos x="147" y="240"/>
                </a:cxn>
                <a:cxn ang="0">
                  <a:pos x="3" y="816"/>
                </a:cxn>
                <a:cxn ang="0">
                  <a:pos x="0" y="837"/>
                </a:cxn>
                <a:cxn ang="0">
                  <a:pos x="3" y="816"/>
                </a:cxn>
              </a:cxnLst>
              <a:rect l="0" t="0" r="r" b="b"/>
              <a:pathLst>
                <a:path w="2212" h="838">
                  <a:moveTo>
                    <a:pt x="2211" y="0"/>
                  </a:moveTo>
                  <a:lnTo>
                    <a:pt x="1875" y="192"/>
                  </a:lnTo>
                  <a:lnTo>
                    <a:pt x="147" y="240"/>
                  </a:lnTo>
                  <a:lnTo>
                    <a:pt x="3" y="816"/>
                  </a:lnTo>
                  <a:lnTo>
                    <a:pt x="0" y="837"/>
                  </a:lnTo>
                  <a:lnTo>
                    <a:pt x="3" y="816"/>
                  </a:lnTo>
                </a:path>
              </a:pathLst>
            </a:custGeom>
            <a:noFill/>
            <a:ln w="50800" cap="rnd" cmpd="sng">
              <a:solidFill>
                <a:schemeClr val="hlink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04" name="Line 16"/>
            <p:cNvSpPr>
              <a:spLocks noChangeShapeType="1"/>
            </p:cNvSpPr>
            <p:nvPr/>
          </p:nvSpPr>
          <p:spPr bwMode="auto">
            <a:xfrm flipH="1">
              <a:off x="1104" y="3648"/>
              <a:ext cx="288" cy="240"/>
            </a:xfrm>
            <a:prstGeom prst="line">
              <a:avLst/>
            </a:prstGeom>
            <a:noFill/>
            <a:ln w="50800">
              <a:solidFill>
                <a:schemeClr val="hlink"/>
              </a:solidFill>
              <a:round/>
              <a:headEnd type="none" w="sm" len="sm"/>
              <a:tailEnd type="stealth" w="med" len="lg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05" name="Freeform 17"/>
            <p:cNvSpPr>
              <a:spLocks/>
            </p:cNvSpPr>
            <p:nvPr/>
          </p:nvSpPr>
          <p:spPr bwMode="auto">
            <a:xfrm>
              <a:off x="3807" y="3072"/>
              <a:ext cx="1618" cy="625"/>
            </a:xfrm>
            <a:custGeom>
              <a:avLst/>
              <a:gdLst/>
              <a:ahLst/>
              <a:cxnLst>
                <a:cxn ang="0">
                  <a:pos x="1617" y="0"/>
                </a:cxn>
                <a:cxn ang="0">
                  <a:pos x="1573" y="40"/>
                </a:cxn>
                <a:cxn ang="0">
                  <a:pos x="1555" y="67"/>
                </a:cxn>
                <a:cxn ang="0">
                  <a:pos x="1536" y="85"/>
                </a:cxn>
                <a:cxn ang="0">
                  <a:pos x="1509" y="103"/>
                </a:cxn>
                <a:cxn ang="0">
                  <a:pos x="1491" y="122"/>
                </a:cxn>
                <a:cxn ang="0">
                  <a:pos x="1464" y="122"/>
                </a:cxn>
                <a:cxn ang="0">
                  <a:pos x="1436" y="140"/>
                </a:cxn>
                <a:cxn ang="0">
                  <a:pos x="1409" y="149"/>
                </a:cxn>
                <a:cxn ang="0">
                  <a:pos x="1382" y="158"/>
                </a:cxn>
                <a:cxn ang="0">
                  <a:pos x="1355" y="158"/>
                </a:cxn>
                <a:cxn ang="0">
                  <a:pos x="1327" y="158"/>
                </a:cxn>
                <a:cxn ang="0">
                  <a:pos x="1300" y="167"/>
                </a:cxn>
                <a:cxn ang="0">
                  <a:pos x="1273" y="167"/>
                </a:cxn>
                <a:cxn ang="0">
                  <a:pos x="1236" y="176"/>
                </a:cxn>
                <a:cxn ang="0">
                  <a:pos x="1200" y="176"/>
                </a:cxn>
                <a:cxn ang="0">
                  <a:pos x="1173" y="176"/>
                </a:cxn>
                <a:cxn ang="0">
                  <a:pos x="1136" y="176"/>
                </a:cxn>
                <a:cxn ang="0">
                  <a:pos x="1082" y="185"/>
                </a:cxn>
                <a:cxn ang="0">
                  <a:pos x="1046" y="185"/>
                </a:cxn>
                <a:cxn ang="0">
                  <a:pos x="1027" y="185"/>
                </a:cxn>
                <a:cxn ang="0">
                  <a:pos x="991" y="194"/>
                </a:cxn>
                <a:cxn ang="0">
                  <a:pos x="936" y="194"/>
                </a:cxn>
                <a:cxn ang="0">
                  <a:pos x="900" y="194"/>
                </a:cxn>
                <a:cxn ang="0">
                  <a:pos x="827" y="194"/>
                </a:cxn>
                <a:cxn ang="0">
                  <a:pos x="791" y="194"/>
                </a:cxn>
                <a:cxn ang="0">
                  <a:pos x="736" y="194"/>
                </a:cxn>
                <a:cxn ang="0">
                  <a:pos x="700" y="194"/>
                </a:cxn>
                <a:cxn ang="0">
                  <a:pos x="646" y="194"/>
                </a:cxn>
                <a:cxn ang="0">
                  <a:pos x="627" y="194"/>
                </a:cxn>
                <a:cxn ang="0">
                  <a:pos x="591" y="194"/>
                </a:cxn>
                <a:cxn ang="0">
                  <a:pos x="564" y="194"/>
                </a:cxn>
                <a:cxn ang="0">
                  <a:pos x="536" y="194"/>
                </a:cxn>
                <a:cxn ang="0">
                  <a:pos x="509" y="194"/>
                </a:cxn>
                <a:cxn ang="0">
                  <a:pos x="482" y="194"/>
                </a:cxn>
                <a:cxn ang="0">
                  <a:pos x="455" y="194"/>
                </a:cxn>
                <a:cxn ang="0">
                  <a:pos x="427" y="194"/>
                </a:cxn>
                <a:cxn ang="0">
                  <a:pos x="391" y="194"/>
                </a:cxn>
                <a:cxn ang="0">
                  <a:pos x="364" y="203"/>
                </a:cxn>
                <a:cxn ang="0">
                  <a:pos x="337" y="203"/>
                </a:cxn>
                <a:cxn ang="0">
                  <a:pos x="309" y="212"/>
                </a:cxn>
                <a:cxn ang="0">
                  <a:pos x="282" y="221"/>
                </a:cxn>
                <a:cxn ang="0">
                  <a:pos x="255" y="231"/>
                </a:cxn>
                <a:cxn ang="0">
                  <a:pos x="227" y="231"/>
                </a:cxn>
                <a:cxn ang="0">
                  <a:pos x="200" y="249"/>
                </a:cxn>
                <a:cxn ang="0">
                  <a:pos x="173" y="267"/>
                </a:cxn>
                <a:cxn ang="0">
                  <a:pos x="146" y="285"/>
                </a:cxn>
                <a:cxn ang="0">
                  <a:pos x="127" y="303"/>
                </a:cxn>
                <a:cxn ang="0">
                  <a:pos x="118" y="331"/>
                </a:cxn>
                <a:cxn ang="0">
                  <a:pos x="91" y="358"/>
                </a:cxn>
                <a:cxn ang="0">
                  <a:pos x="82" y="385"/>
                </a:cxn>
                <a:cxn ang="0">
                  <a:pos x="64" y="412"/>
                </a:cxn>
                <a:cxn ang="0">
                  <a:pos x="46" y="431"/>
                </a:cxn>
                <a:cxn ang="0">
                  <a:pos x="27" y="449"/>
                </a:cxn>
                <a:cxn ang="0">
                  <a:pos x="18" y="476"/>
                </a:cxn>
                <a:cxn ang="0">
                  <a:pos x="9" y="503"/>
                </a:cxn>
                <a:cxn ang="0">
                  <a:pos x="0" y="530"/>
                </a:cxn>
                <a:cxn ang="0">
                  <a:pos x="0" y="549"/>
                </a:cxn>
                <a:cxn ang="0">
                  <a:pos x="0" y="576"/>
                </a:cxn>
                <a:cxn ang="0">
                  <a:pos x="0" y="603"/>
                </a:cxn>
                <a:cxn ang="0">
                  <a:pos x="33" y="624"/>
                </a:cxn>
              </a:cxnLst>
              <a:rect l="0" t="0" r="r" b="b"/>
              <a:pathLst>
                <a:path w="1618" h="625">
                  <a:moveTo>
                    <a:pt x="1617" y="0"/>
                  </a:moveTo>
                  <a:lnTo>
                    <a:pt x="1573" y="40"/>
                  </a:lnTo>
                  <a:lnTo>
                    <a:pt x="1555" y="67"/>
                  </a:lnTo>
                  <a:lnTo>
                    <a:pt x="1536" y="85"/>
                  </a:lnTo>
                  <a:lnTo>
                    <a:pt x="1509" y="103"/>
                  </a:lnTo>
                  <a:lnTo>
                    <a:pt x="1491" y="122"/>
                  </a:lnTo>
                  <a:lnTo>
                    <a:pt x="1464" y="122"/>
                  </a:lnTo>
                  <a:lnTo>
                    <a:pt x="1436" y="140"/>
                  </a:lnTo>
                  <a:lnTo>
                    <a:pt x="1409" y="149"/>
                  </a:lnTo>
                  <a:lnTo>
                    <a:pt x="1382" y="158"/>
                  </a:lnTo>
                  <a:lnTo>
                    <a:pt x="1355" y="158"/>
                  </a:lnTo>
                  <a:lnTo>
                    <a:pt x="1327" y="158"/>
                  </a:lnTo>
                  <a:lnTo>
                    <a:pt x="1300" y="167"/>
                  </a:lnTo>
                  <a:lnTo>
                    <a:pt x="1273" y="167"/>
                  </a:lnTo>
                  <a:lnTo>
                    <a:pt x="1236" y="176"/>
                  </a:lnTo>
                  <a:lnTo>
                    <a:pt x="1200" y="176"/>
                  </a:lnTo>
                  <a:lnTo>
                    <a:pt x="1173" y="176"/>
                  </a:lnTo>
                  <a:lnTo>
                    <a:pt x="1136" y="176"/>
                  </a:lnTo>
                  <a:lnTo>
                    <a:pt x="1082" y="185"/>
                  </a:lnTo>
                  <a:lnTo>
                    <a:pt x="1046" y="185"/>
                  </a:lnTo>
                  <a:lnTo>
                    <a:pt x="1027" y="185"/>
                  </a:lnTo>
                  <a:lnTo>
                    <a:pt x="991" y="194"/>
                  </a:lnTo>
                  <a:lnTo>
                    <a:pt x="936" y="194"/>
                  </a:lnTo>
                  <a:lnTo>
                    <a:pt x="900" y="194"/>
                  </a:lnTo>
                  <a:lnTo>
                    <a:pt x="827" y="194"/>
                  </a:lnTo>
                  <a:lnTo>
                    <a:pt x="791" y="194"/>
                  </a:lnTo>
                  <a:lnTo>
                    <a:pt x="736" y="194"/>
                  </a:lnTo>
                  <a:lnTo>
                    <a:pt x="700" y="194"/>
                  </a:lnTo>
                  <a:lnTo>
                    <a:pt x="646" y="194"/>
                  </a:lnTo>
                  <a:lnTo>
                    <a:pt x="627" y="194"/>
                  </a:lnTo>
                  <a:lnTo>
                    <a:pt x="591" y="194"/>
                  </a:lnTo>
                  <a:lnTo>
                    <a:pt x="564" y="194"/>
                  </a:lnTo>
                  <a:lnTo>
                    <a:pt x="536" y="194"/>
                  </a:lnTo>
                  <a:lnTo>
                    <a:pt x="509" y="194"/>
                  </a:lnTo>
                  <a:lnTo>
                    <a:pt x="482" y="194"/>
                  </a:lnTo>
                  <a:lnTo>
                    <a:pt x="455" y="194"/>
                  </a:lnTo>
                  <a:lnTo>
                    <a:pt x="427" y="194"/>
                  </a:lnTo>
                  <a:lnTo>
                    <a:pt x="391" y="194"/>
                  </a:lnTo>
                  <a:lnTo>
                    <a:pt x="364" y="203"/>
                  </a:lnTo>
                  <a:lnTo>
                    <a:pt x="337" y="203"/>
                  </a:lnTo>
                  <a:lnTo>
                    <a:pt x="309" y="212"/>
                  </a:lnTo>
                  <a:lnTo>
                    <a:pt x="282" y="221"/>
                  </a:lnTo>
                  <a:lnTo>
                    <a:pt x="255" y="231"/>
                  </a:lnTo>
                  <a:lnTo>
                    <a:pt x="227" y="231"/>
                  </a:lnTo>
                  <a:lnTo>
                    <a:pt x="200" y="249"/>
                  </a:lnTo>
                  <a:lnTo>
                    <a:pt x="173" y="267"/>
                  </a:lnTo>
                  <a:lnTo>
                    <a:pt x="146" y="285"/>
                  </a:lnTo>
                  <a:lnTo>
                    <a:pt x="127" y="303"/>
                  </a:lnTo>
                  <a:lnTo>
                    <a:pt x="118" y="331"/>
                  </a:lnTo>
                  <a:lnTo>
                    <a:pt x="91" y="358"/>
                  </a:lnTo>
                  <a:lnTo>
                    <a:pt x="82" y="385"/>
                  </a:lnTo>
                  <a:lnTo>
                    <a:pt x="64" y="412"/>
                  </a:lnTo>
                  <a:lnTo>
                    <a:pt x="46" y="431"/>
                  </a:lnTo>
                  <a:lnTo>
                    <a:pt x="27" y="449"/>
                  </a:lnTo>
                  <a:lnTo>
                    <a:pt x="18" y="476"/>
                  </a:lnTo>
                  <a:lnTo>
                    <a:pt x="9" y="503"/>
                  </a:lnTo>
                  <a:lnTo>
                    <a:pt x="0" y="530"/>
                  </a:lnTo>
                  <a:lnTo>
                    <a:pt x="0" y="549"/>
                  </a:lnTo>
                  <a:lnTo>
                    <a:pt x="0" y="576"/>
                  </a:lnTo>
                  <a:lnTo>
                    <a:pt x="0" y="603"/>
                  </a:lnTo>
                  <a:lnTo>
                    <a:pt x="33" y="624"/>
                  </a:lnTo>
                </a:path>
              </a:pathLst>
            </a:custGeom>
            <a:noFill/>
            <a:ln w="50800" cap="rnd" cmpd="sng">
              <a:solidFill>
                <a:srgbClr val="00CC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ransition xmlns:p14="http://schemas.microsoft.com/office/powerpoint/2010/main" spd="med" advTm="1000">
    <p:wipe dir="d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sz="2800" dirty="0"/>
              <a:t>Thread Creation Diagram</a:t>
            </a:r>
          </a:p>
        </p:txBody>
      </p:sp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177800" y="2386013"/>
            <a:ext cx="3606800" cy="41402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>
            <a:prstTxWarp prst="textNoShape">
              <a:avLst/>
            </a:prstTxWarp>
          </a:bodyPr>
          <a:lstStyle/>
          <a:p>
            <a:pPr algn="ctr"/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Thread t = new BThread();</a:t>
            </a:r>
          </a:p>
          <a:p>
            <a:pPr algn="ctr"/>
            <a:endParaRPr lang="en-US" sz="1800">
              <a:solidFill>
                <a:schemeClr val="bg2"/>
              </a:solidFill>
              <a:latin typeface="Courier New" pitchFamily="-110" charset="0"/>
            </a:endParaRPr>
          </a:p>
          <a:p>
            <a:pPr algn="ctr"/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t.start();</a:t>
            </a:r>
          </a:p>
          <a:p>
            <a:pPr algn="ctr"/>
            <a:endParaRPr lang="en-US" sz="1800">
              <a:solidFill>
                <a:schemeClr val="bg2"/>
              </a:solidFill>
              <a:latin typeface="Courier New" pitchFamily="-110" charset="0"/>
            </a:endParaRPr>
          </a:p>
          <a:p>
            <a:pPr algn="ctr"/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doMoreStuff();</a:t>
            </a: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1322388" y="1584325"/>
            <a:ext cx="1292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pPr algn="ctr"/>
            <a:r>
              <a:rPr lang="en-US"/>
              <a:t>Object A</a:t>
            </a:r>
          </a:p>
        </p:txBody>
      </p:sp>
      <p:sp>
        <p:nvSpPr>
          <p:cNvPr id="13317" name="Oval 5"/>
          <p:cNvSpPr>
            <a:spLocks noChangeArrowheads="1"/>
          </p:cNvSpPr>
          <p:nvPr/>
        </p:nvSpPr>
        <p:spPr bwMode="auto">
          <a:xfrm>
            <a:off x="4292600" y="2540000"/>
            <a:ext cx="4140200" cy="41402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>
            <a:prstTxWarp prst="textNoShape">
              <a:avLst/>
            </a:prstTxWarp>
          </a:bodyPr>
          <a:lstStyle/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BThread() {</a:t>
            </a: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}</a:t>
            </a:r>
          </a:p>
          <a:p>
            <a:endParaRPr lang="en-US" sz="1800">
              <a:solidFill>
                <a:schemeClr val="bg2"/>
              </a:solidFill>
              <a:latin typeface="Courier New" pitchFamily="-110" charset="0"/>
            </a:endParaRP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void start() {</a:t>
            </a: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	// create thread</a:t>
            </a: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}</a:t>
            </a:r>
          </a:p>
          <a:p>
            <a:endParaRPr lang="en-US" sz="1800">
              <a:solidFill>
                <a:schemeClr val="bg2"/>
              </a:solidFill>
              <a:latin typeface="Courier New" pitchFamily="-110" charset="0"/>
            </a:endParaRP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void run() {</a:t>
            </a: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	doSomething();</a:t>
            </a: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}</a:t>
            </a: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auto">
          <a:xfrm>
            <a:off x="4597400" y="1660525"/>
            <a:ext cx="4810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pPr algn="ctr"/>
            <a:r>
              <a:rPr lang="en-US"/>
              <a:t>Object BThread (extends Thread) 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609600" y="1524000"/>
            <a:ext cx="8250238" cy="4648200"/>
            <a:chOff x="384" y="960"/>
            <a:chExt cx="5197" cy="2928"/>
          </a:xfrm>
        </p:grpSpPr>
        <p:grpSp>
          <p:nvGrpSpPr>
            <p:cNvPr id="3" name="Group 8"/>
            <p:cNvGrpSpPr>
              <a:grpSpLocks/>
            </p:cNvGrpSpPr>
            <p:nvPr/>
          </p:nvGrpSpPr>
          <p:grpSpPr bwMode="auto">
            <a:xfrm>
              <a:off x="384" y="960"/>
              <a:ext cx="3217" cy="1873"/>
              <a:chOff x="384" y="960"/>
              <a:chExt cx="3217" cy="1873"/>
            </a:xfrm>
          </p:grpSpPr>
          <p:sp>
            <p:nvSpPr>
              <p:cNvPr id="13321" name="Line 9"/>
              <p:cNvSpPr>
                <a:spLocks noChangeShapeType="1"/>
              </p:cNvSpPr>
              <p:nvPr/>
            </p:nvSpPr>
            <p:spPr bwMode="auto">
              <a:xfrm>
                <a:off x="384" y="960"/>
                <a:ext cx="912" cy="1440"/>
              </a:xfrm>
              <a:prstGeom prst="line">
                <a:avLst/>
              </a:prstGeom>
              <a:noFill/>
              <a:ln w="50800">
                <a:solidFill>
                  <a:schemeClr val="hlink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22" name="Line 10"/>
              <p:cNvSpPr>
                <a:spLocks noChangeShapeType="1"/>
              </p:cNvSpPr>
              <p:nvPr/>
            </p:nvSpPr>
            <p:spPr bwMode="auto">
              <a:xfrm flipH="1">
                <a:off x="1296" y="2016"/>
                <a:ext cx="2256" cy="384"/>
              </a:xfrm>
              <a:prstGeom prst="line">
                <a:avLst/>
              </a:prstGeom>
              <a:noFill/>
              <a:ln w="50800">
                <a:solidFill>
                  <a:schemeClr val="hlink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23" name="Line 11"/>
              <p:cNvSpPr>
                <a:spLocks noChangeShapeType="1"/>
              </p:cNvSpPr>
              <p:nvPr/>
            </p:nvSpPr>
            <p:spPr bwMode="auto">
              <a:xfrm flipH="1">
                <a:off x="1392" y="2352"/>
                <a:ext cx="2016" cy="192"/>
              </a:xfrm>
              <a:prstGeom prst="line">
                <a:avLst/>
              </a:prstGeom>
              <a:noFill/>
              <a:ln w="50800">
                <a:solidFill>
                  <a:schemeClr val="hlink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24" name="Line 12"/>
              <p:cNvSpPr>
                <a:spLocks noChangeShapeType="1"/>
              </p:cNvSpPr>
              <p:nvPr/>
            </p:nvSpPr>
            <p:spPr bwMode="auto">
              <a:xfrm flipH="1">
                <a:off x="3408" y="2016"/>
                <a:ext cx="144" cy="336"/>
              </a:xfrm>
              <a:prstGeom prst="line">
                <a:avLst/>
              </a:prstGeom>
              <a:noFill/>
              <a:ln w="50800">
                <a:solidFill>
                  <a:schemeClr val="hlink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25" name="Freeform 13"/>
              <p:cNvSpPr>
                <a:spLocks/>
              </p:cNvSpPr>
              <p:nvPr/>
            </p:nvSpPr>
            <p:spPr bwMode="auto">
              <a:xfrm>
                <a:off x="1392" y="2544"/>
                <a:ext cx="2209" cy="28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240"/>
                  </a:cxn>
                  <a:cxn ang="0">
                    <a:pos x="2160" y="96"/>
                  </a:cxn>
                  <a:cxn ang="0">
                    <a:pos x="2179" y="89"/>
                  </a:cxn>
                  <a:cxn ang="0">
                    <a:pos x="2208" y="288"/>
                  </a:cxn>
                </a:cxnLst>
                <a:rect l="0" t="0" r="r" b="b"/>
                <a:pathLst>
                  <a:path w="2209" h="289">
                    <a:moveTo>
                      <a:pt x="0" y="0"/>
                    </a:moveTo>
                    <a:lnTo>
                      <a:pt x="48" y="240"/>
                    </a:lnTo>
                    <a:lnTo>
                      <a:pt x="2160" y="96"/>
                    </a:lnTo>
                    <a:lnTo>
                      <a:pt x="2179" y="89"/>
                    </a:lnTo>
                    <a:lnTo>
                      <a:pt x="2208" y="288"/>
                    </a:lnTo>
                  </a:path>
                </a:pathLst>
              </a:custGeom>
              <a:noFill/>
              <a:ln w="50800" cap="rnd" cmpd="sng">
                <a:solidFill>
                  <a:schemeClr val="hlink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3326" name="Freeform 14"/>
            <p:cNvSpPr>
              <a:spLocks/>
            </p:cNvSpPr>
            <p:nvPr/>
          </p:nvSpPr>
          <p:spPr bwMode="auto">
            <a:xfrm>
              <a:off x="5225" y="1478"/>
              <a:ext cx="356" cy="1595"/>
            </a:xfrm>
            <a:custGeom>
              <a:avLst/>
              <a:gdLst/>
              <a:ahLst/>
              <a:cxnLst>
                <a:cxn ang="0">
                  <a:pos x="191" y="0"/>
                </a:cxn>
                <a:cxn ang="0">
                  <a:pos x="82" y="9"/>
                </a:cxn>
                <a:cxn ang="0">
                  <a:pos x="37" y="46"/>
                </a:cxn>
                <a:cxn ang="0">
                  <a:pos x="0" y="119"/>
                </a:cxn>
                <a:cxn ang="0">
                  <a:pos x="0" y="182"/>
                </a:cxn>
                <a:cxn ang="0">
                  <a:pos x="0" y="228"/>
                </a:cxn>
                <a:cxn ang="0">
                  <a:pos x="46" y="264"/>
                </a:cxn>
                <a:cxn ang="0">
                  <a:pos x="118" y="291"/>
                </a:cxn>
                <a:cxn ang="0">
                  <a:pos x="200" y="300"/>
                </a:cxn>
                <a:cxn ang="0">
                  <a:pos x="246" y="318"/>
                </a:cxn>
                <a:cxn ang="0">
                  <a:pos x="300" y="337"/>
                </a:cxn>
                <a:cxn ang="0">
                  <a:pos x="355" y="391"/>
                </a:cxn>
                <a:cxn ang="0">
                  <a:pos x="355" y="437"/>
                </a:cxn>
                <a:cxn ang="0">
                  <a:pos x="355" y="491"/>
                </a:cxn>
                <a:cxn ang="0">
                  <a:pos x="318" y="546"/>
                </a:cxn>
                <a:cxn ang="0">
                  <a:pos x="264" y="591"/>
                </a:cxn>
                <a:cxn ang="0">
                  <a:pos x="200" y="609"/>
                </a:cxn>
                <a:cxn ang="0">
                  <a:pos x="146" y="646"/>
                </a:cxn>
                <a:cxn ang="0">
                  <a:pos x="100" y="682"/>
                </a:cxn>
                <a:cxn ang="0">
                  <a:pos x="73" y="737"/>
                </a:cxn>
                <a:cxn ang="0">
                  <a:pos x="73" y="791"/>
                </a:cxn>
                <a:cxn ang="0">
                  <a:pos x="100" y="837"/>
                </a:cxn>
                <a:cxn ang="0">
                  <a:pos x="146" y="855"/>
                </a:cxn>
                <a:cxn ang="0">
                  <a:pos x="200" y="873"/>
                </a:cxn>
                <a:cxn ang="0">
                  <a:pos x="255" y="882"/>
                </a:cxn>
                <a:cxn ang="0">
                  <a:pos x="309" y="918"/>
                </a:cxn>
                <a:cxn ang="0">
                  <a:pos x="337" y="973"/>
                </a:cxn>
                <a:cxn ang="0">
                  <a:pos x="346" y="1027"/>
                </a:cxn>
                <a:cxn ang="0">
                  <a:pos x="346" y="1073"/>
                </a:cxn>
                <a:cxn ang="0">
                  <a:pos x="318" y="1118"/>
                </a:cxn>
                <a:cxn ang="0">
                  <a:pos x="291" y="1182"/>
                </a:cxn>
                <a:cxn ang="0">
                  <a:pos x="199" y="1594"/>
                </a:cxn>
              </a:cxnLst>
              <a:rect l="0" t="0" r="r" b="b"/>
              <a:pathLst>
                <a:path w="356" h="1595">
                  <a:moveTo>
                    <a:pt x="247" y="10"/>
                  </a:moveTo>
                  <a:lnTo>
                    <a:pt x="191" y="0"/>
                  </a:lnTo>
                  <a:lnTo>
                    <a:pt x="137" y="0"/>
                  </a:lnTo>
                  <a:lnTo>
                    <a:pt x="82" y="9"/>
                  </a:lnTo>
                  <a:lnTo>
                    <a:pt x="55" y="19"/>
                  </a:lnTo>
                  <a:lnTo>
                    <a:pt x="37" y="46"/>
                  </a:lnTo>
                  <a:lnTo>
                    <a:pt x="9" y="82"/>
                  </a:lnTo>
                  <a:lnTo>
                    <a:pt x="0" y="119"/>
                  </a:lnTo>
                  <a:lnTo>
                    <a:pt x="0" y="155"/>
                  </a:lnTo>
                  <a:lnTo>
                    <a:pt x="0" y="182"/>
                  </a:lnTo>
                  <a:lnTo>
                    <a:pt x="0" y="209"/>
                  </a:lnTo>
                  <a:lnTo>
                    <a:pt x="0" y="228"/>
                  </a:lnTo>
                  <a:lnTo>
                    <a:pt x="27" y="255"/>
                  </a:lnTo>
                  <a:lnTo>
                    <a:pt x="46" y="264"/>
                  </a:lnTo>
                  <a:lnTo>
                    <a:pt x="82" y="273"/>
                  </a:lnTo>
                  <a:lnTo>
                    <a:pt x="118" y="291"/>
                  </a:lnTo>
                  <a:lnTo>
                    <a:pt x="146" y="300"/>
                  </a:lnTo>
                  <a:lnTo>
                    <a:pt x="200" y="300"/>
                  </a:lnTo>
                  <a:lnTo>
                    <a:pt x="227" y="318"/>
                  </a:lnTo>
                  <a:lnTo>
                    <a:pt x="246" y="318"/>
                  </a:lnTo>
                  <a:lnTo>
                    <a:pt x="273" y="337"/>
                  </a:lnTo>
                  <a:lnTo>
                    <a:pt x="300" y="337"/>
                  </a:lnTo>
                  <a:lnTo>
                    <a:pt x="337" y="364"/>
                  </a:lnTo>
                  <a:lnTo>
                    <a:pt x="355" y="391"/>
                  </a:lnTo>
                  <a:lnTo>
                    <a:pt x="355" y="418"/>
                  </a:lnTo>
                  <a:lnTo>
                    <a:pt x="355" y="437"/>
                  </a:lnTo>
                  <a:lnTo>
                    <a:pt x="355" y="464"/>
                  </a:lnTo>
                  <a:lnTo>
                    <a:pt x="355" y="491"/>
                  </a:lnTo>
                  <a:lnTo>
                    <a:pt x="337" y="518"/>
                  </a:lnTo>
                  <a:lnTo>
                    <a:pt x="318" y="546"/>
                  </a:lnTo>
                  <a:lnTo>
                    <a:pt x="291" y="573"/>
                  </a:lnTo>
                  <a:lnTo>
                    <a:pt x="264" y="591"/>
                  </a:lnTo>
                  <a:lnTo>
                    <a:pt x="227" y="600"/>
                  </a:lnTo>
                  <a:lnTo>
                    <a:pt x="200" y="609"/>
                  </a:lnTo>
                  <a:lnTo>
                    <a:pt x="173" y="627"/>
                  </a:lnTo>
                  <a:lnTo>
                    <a:pt x="146" y="646"/>
                  </a:lnTo>
                  <a:lnTo>
                    <a:pt x="127" y="664"/>
                  </a:lnTo>
                  <a:lnTo>
                    <a:pt x="100" y="682"/>
                  </a:lnTo>
                  <a:lnTo>
                    <a:pt x="82" y="709"/>
                  </a:lnTo>
                  <a:lnTo>
                    <a:pt x="73" y="737"/>
                  </a:lnTo>
                  <a:lnTo>
                    <a:pt x="73" y="764"/>
                  </a:lnTo>
                  <a:lnTo>
                    <a:pt x="73" y="791"/>
                  </a:lnTo>
                  <a:lnTo>
                    <a:pt x="91" y="818"/>
                  </a:lnTo>
                  <a:lnTo>
                    <a:pt x="100" y="837"/>
                  </a:lnTo>
                  <a:lnTo>
                    <a:pt x="127" y="846"/>
                  </a:lnTo>
                  <a:lnTo>
                    <a:pt x="146" y="855"/>
                  </a:lnTo>
                  <a:lnTo>
                    <a:pt x="173" y="864"/>
                  </a:lnTo>
                  <a:lnTo>
                    <a:pt x="200" y="873"/>
                  </a:lnTo>
                  <a:lnTo>
                    <a:pt x="227" y="882"/>
                  </a:lnTo>
                  <a:lnTo>
                    <a:pt x="255" y="882"/>
                  </a:lnTo>
                  <a:lnTo>
                    <a:pt x="282" y="900"/>
                  </a:lnTo>
                  <a:lnTo>
                    <a:pt x="309" y="918"/>
                  </a:lnTo>
                  <a:lnTo>
                    <a:pt x="327" y="946"/>
                  </a:lnTo>
                  <a:lnTo>
                    <a:pt x="337" y="973"/>
                  </a:lnTo>
                  <a:lnTo>
                    <a:pt x="346" y="1000"/>
                  </a:lnTo>
                  <a:lnTo>
                    <a:pt x="346" y="1027"/>
                  </a:lnTo>
                  <a:lnTo>
                    <a:pt x="346" y="1046"/>
                  </a:lnTo>
                  <a:lnTo>
                    <a:pt x="346" y="1073"/>
                  </a:lnTo>
                  <a:lnTo>
                    <a:pt x="337" y="1100"/>
                  </a:lnTo>
                  <a:lnTo>
                    <a:pt x="318" y="1118"/>
                  </a:lnTo>
                  <a:lnTo>
                    <a:pt x="309" y="1155"/>
                  </a:lnTo>
                  <a:lnTo>
                    <a:pt x="291" y="1182"/>
                  </a:lnTo>
                  <a:lnTo>
                    <a:pt x="295" y="1162"/>
                  </a:lnTo>
                  <a:lnTo>
                    <a:pt x="199" y="1594"/>
                  </a:lnTo>
                </a:path>
              </a:pathLst>
            </a:custGeom>
            <a:noFill/>
            <a:ln w="50800" cap="rnd" cmpd="sng">
              <a:solidFill>
                <a:srgbClr val="00CC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27" name="Freeform 15"/>
            <p:cNvSpPr>
              <a:spLocks/>
            </p:cNvSpPr>
            <p:nvPr/>
          </p:nvSpPr>
          <p:spPr bwMode="auto">
            <a:xfrm>
              <a:off x="1389" y="2832"/>
              <a:ext cx="2212" cy="838"/>
            </a:xfrm>
            <a:custGeom>
              <a:avLst/>
              <a:gdLst/>
              <a:ahLst/>
              <a:cxnLst>
                <a:cxn ang="0">
                  <a:pos x="2211" y="0"/>
                </a:cxn>
                <a:cxn ang="0">
                  <a:pos x="1875" y="192"/>
                </a:cxn>
                <a:cxn ang="0">
                  <a:pos x="147" y="240"/>
                </a:cxn>
                <a:cxn ang="0">
                  <a:pos x="3" y="816"/>
                </a:cxn>
                <a:cxn ang="0">
                  <a:pos x="0" y="837"/>
                </a:cxn>
                <a:cxn ang="0">
                  <a:pos x="3" y="816"/>
                </a:cxn>
              </a:cxnLst>
              <a:rect l="0" t="0" r="r" b="b"/>
              <a:pathLst>
                <a:path w="2212" h="838">
                  <a:moveTo>
                    <a:pt x="2211" y="0"/>
                  </a:moveTo>
                  <a:lnTo>
                    <a:pt x="1875" y="192"/>
                  </a:lnTo>
                  <a:lnTo>
                    <a:pt x="147" y="240"/>
                  </a:lnTo>
                  <a:lnTo>
                    <a:pt x="3" y="816"/>
                  </a:lnTo>
                  <a:lnTo>
                    <a:pt x="0" y="837"/>
                  </a:lnTo>
                  <a:lnTo>
                    <a:pt x="3" y="816"/>
                  </a:lnTo>
                </a:path>
              </a:pathLst>
            </a:custGeom>
            <a:noFill/>
            <a:ln w="50800" cap="rnd" cmpd="sng">
              <a:solidFill>
                <a:schemeClr val="hlink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28" name="Line 16"/>
            <p:cNvSpPr>
              <a:spLocks noChangeShapeType="1"/>
            </p:cNvSpPr>
            <p:nvPr/>
          </p:nvSpPr>
          <p:spPr bwMode="auto">
            <a:xfrm flipH="1">
              <a:off x="1104" y="3648"/>
              <a:ext cx="288" cy="240"/>
            </a:xfrm>
            <a:prstGeom prst="line">
              <a:avLst/>
            </a:prstGeom>
            <a:noFill/>
            <a:ln w="50800">
              <a:solidFill>
                <a:schemeClr val="hlink"/>
              </a:solidFill>
              <a:round/>
              <a:headEnd type="none" w="sm" len="sm"/>
              <a:tailEnd type="stealth" w="med" len="lg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29" name="Freeform 17"/>
            <p:cNvSpPr>
              <a:spLocks/>
            </p:cNvSpPr>
            <p:nvPr/>
          </p:nvSpPr>
          <p:spPr bwMode="auto">
            <a:xfrm>
              <a:off x="3807" y="3072"/>
              <a:ext cx="1618" cy="625"/>
            </a:xfrm>
            <a:custGeom>
              <a:avLst/>
              <a:gdLst/>
              <a:ahLst/>
              <a:cxnLst>
                <a:cxn ang="0">
                  <a:pos x="1617" y="0"/>
                </a:cxn>
                <a:cxn ang="0">
                  <a:pos x="1573" y="40"/>
                </a:cxn>
                <a:cxn ang="0">
                  <a:pos x="1555" y="67"/>
                </a:cxn>
                <a:cxn ang="0">
                  <a:pos x="1536" y="85"/>
                </a:cxn>
                <a:cxn ang="0">
                  <a:pos x="1509" y="103"/>
                </a:cxn>
                <a:cxn ang="0">
                  <a:pos x="1491" y="122"/>
                </a:cxn>
                <a:cxn ang="0">
                  <a:pos x="1464" y="122"/>
                </a:cxn>
                <a:cxn ang="0">
                  <a:pos x="1436" y="140"/>
                </a:cxn>
                <a:cxn ang="0">
                  <a:pos x="1409" y="149"/>
                </a:cxn>
                <a:cxn ang="0">
                  <a:pos x="1382" y="158"/>
                </a:cxn>
                <a:cxn ang="0">
                  <a:pos x="1355" y="158"/>
                </a:cxn>
                <a:cxn ang="0">
                  <a:pos x="1327" y="158"/>
                </a:cxn>
                <a:cxn ang="0">
                  <a:pos x="1300" y="167"/>
                </a:cxn>
                <a:cxn ang="0">
                  <a:pos x="1273" y="167"/>
                </a:cxn>
                <a:cxn ang="0">
                  <a:pos x="1236" y="176"/>
                </a:cxn>
                <a:cxn ang="0">
                  <a:pos x="1200" y="176"/>
                </a:cxn>
                <a:cxn ang="0">
                  <a:pos x="1173" y="176"/>
                </a:cxn>
                <a:cxn ang="0">
                  <a:pos x="1136" y="176"/>
                </a:cxn>
                <a:cxn ang="0">
                  <a:pos x="1082" y="185"/>
                </a:cxn>
                <a:cxn ang="0">
                  <a:pos x="1046" y="185"/>
                </a:cxn>
                <a:cxn ang="0">
                  <a:pos x="1027" y="185"/>
                </a:cxn>
                <a:cxn ang="0">
                  <a:pos x="991" y="194"/>
                </a:cxn>
                <a:cxn ang="0">
                  <a:pos x="936" y="194"/>
                </a:cxn>
                <a:cxn ang="0">
                  <a:pos x="900" y="194"/>
                </a:cxn>
                <a:cxn ang="0">
                  <a:pos x="827" y="194"/>
                </a:cxn>
                <a:cxn ang="0">
                  <a:pos x="791" y="194"/>
                </a:cxn>
                <a:cxn ang="0">
                  <a:pos x="736" y="194"/>
                </a:cxn>
                <a:cxn ang="0">
                  <a:pos x="700" y="194"/>
                </a:cxn>
                <a:cxn ang="0">
                  <a:pos x="646" y="194"/>
                </a:cxn>
                <a:cxn ang="0">
                  <a:pos x="627" y="194"/>
                </a:cxn>
                <a:cxn ang="0">
                  <a:pos x="591" y="194"/>
                </a:cxn>
                <a:cxn ang="0">
                  <a:pos x="564" y="194"/>
                </a:cxn>
                <a:cxn ang="0">
                  <a:pos x="536" y="194"/>
                </a:cxn>
                <a:cxn ang="0">
                  <a:pos x="509" y="194"/>
                </a:cxn>
                <a:cxn ang="0">
                  <a:pos x="482" y="194"/>
                </a:cxn>
                <a:cxn ang="0">
                  <a:pos x="455" y="194"/>
                </a:cxn>
                <a:cxn ang="0">
                  <a:pos x="427" y="194"/>
                </a:cxn>
                <a:cxn ang="0">
                  <a:pos x="391" y="194"/>
                </a:cxn>
                <a:cxn ang="0">
                  <a:pos x="364" y="203"/>
                </a:cxn>
                <a:cxn ang="0">
                  <a:pos x="337" y="203"/>
                </a:cxn>
                <a:cxn ang="0">
                  <a:pos x="309" y="212"/>
                </a:cxn>
                <a:cxn ang="0">
                  <a:pos x="282" y="221"/>
                </a:cxn>
                <a:cxn ang="0">
                  <a:pos x="255" y="231"/>
                </a:cxn>
                <a:cxn ang="0">
                  <a:pos x="227" y="231"/>
                </a:cxn>
                <a:cxn ang="0">
                  <a:pos x="200" y="249"/>
                </a:cxn>
                <a:cxn ang="0">
                  <a:pos x="173" y="267"/>
                </a:cxn>
                <a:cxn ang="0">
                  <a:pos x="146" y="285"/>
                </a:cxn>
                <a:cxn ang="0">
                  <a:pos x="127" y="303"/>
                </a:cxn>
                <a:cxn ang="0">
                  <a:pos x="118" y="331"/>
                </a:cxn>
                <a:cxn ang="0">
                  <a:pos x="91" y="358"/>
                </a:cxn>
                <a:cxn ang="0">
                  <a:pos x="82" y="385"/>
                </a:cxn>
                <a:cxn ang="0">
                  <a:pos x="64" y="412"/>
                </a:cxn>
                <a:cxn ang="0">
                  <a:pos x="46" y="431"/>
                </a:cxn>
                <a:cxn ang="0">
                  <a:pos x="27" y="449"/>
                </a:cxn>
                <a:cxn ang="0">
                  <a:pos x="18" y="476"/>
                </a:cxn>
                <a:cxn ang="0">
                  <a:pos x="9" y="503"/>
                </a:cxn>
                <a:cxn ang="0">
                  <a:pos x="0" y="530"/>
                </a:cxn>
                <a:cxn ang="0">
                  <a:pos x="0" y="549"/>
                </a:cxn>
                <a:cxn ang="0">
                  <a:pos x="0" y="576"/>
                </a:cxn>
                <a:cxn ang="0">
                  <a:pos x="0" y="603"/>
                </a:cxn>
                <a:cxn ang="0">
                  <a:pos x="33" y="624"/>
                </a:cxn>
              </a:cxnLst>
              <a:rect l="0" t="0" r="r" b="b"/>
              <a:pathLst>
                <a:path w="1618" h="625">
                  <a:moveTo>
                    <a:pt x="1617" y="0"/>
                  </a:moveTo>
                  <a:lnTo>
                    <a:pt x="1573" y="40"/>
                  </a:lnTo>
                  <a:lnTo>
                    <a:pt x="1555" y="67"/>
                  </a:lnTo>
                  <a:lnTo>
                    <a:pt x="1536" y="85"/>
                  </a:lnTo>
                  <a:lnTo>
                    <a:pt x="1509" y="103"/>
                  </a:lnTo>
                  <a:lnTo>
                    <a:pt x="1491" y="122"/>
                  </a:lnTo>
                  <a:lnTo>
                    <a:pt x="1464" y="122"/>
                  </a:lnTo>
                  <a:lnTo>
                    <a:pt x="1436" y="140"/>
                  </a:lnTo>
                  <a:lnTo>
                    <a:pt x="1409" y="149"/>
                  </a:lnTo>
                  <a:lnTo>
                    <a:pt x="1382" y="158"/>
                  </a:lnTo>
                  <a:lnTo>
                    <a:pt x="1355" y="158"/>
                  </a:lnTo>
                  <a:lnTo>
                    <a:pt x="1327" y="158"/>
                  </a:lnTo>
                  <a:lnTo>
                    <a:pt x="1300" y="167"/>
                  </a:lnTo>
                  <a:lnTo>
                    <a:pt x="1273" y="167"/>
                  </a:lnTo>
                  <a:lnTo>
                    <a:pt x="1236" y="176"/>
                  </a:lnTo>
                  <a:lnTo>
                    <a:pt x="1200" y="176"/>
                  </a:lnTo>
                  <a:lnTo>
                    <a:pt x="1173" y="176"/>
                  </a:lnTo>
                  <a:lnTo>
                    <a:pt x="1136" y="176"/>
                  </a:lnTo>
                  <a:lnTo>
                    <a:pt x="1082" y="185"/>
                  </a:lnTo>
                  <a:lnTo>
                    <a:pt x="1046" y="185"/>
                  </a:lnTo>
                  <a:lnTo>
                    <a:pt x="1027" y="185"/>
                  </a:lnTo>
                  <a:lnTo>
                    <a:pt x="991" y="194"/>
                  </a:lnTo>
                  <a:lnTo>
                    <a:pt x="936" y="194"/>
                  </a:lnTo>
                  <a:lnTo>
                    <a:pt x="900" y="194"/>
                  </a:lnTo>
                  <a:lnTo>
                    <a:pt x="827" y="194"/>
                  </a:lnTo>
                  <a:lnTo>
                    <a:pt x="791" y="194"/>
                  </a:lnTo>
                  <a:lnTo>
                    <a:pt x="736" y="194"/>
                  </a:lnTo>
                  <a:lnTo>
                    <a:pt x="700" y="194"/>
                  </a:lnTo>
                  <a:lnTo>
                    <a:pt x="646" y="194"/>
                  </a:lnTo>
                  <a:lnTo>
                    <a:pt x="627" y="194"/>
                  </a:lnTo>
                  <a:lnTo>
                    <a:pt x="591" y="194"/>
                  </a:lnTo>
                  <a:lnTo>
                    <a:pt x="564" y="194"/>
                  </a:lnTo>
                  <a:lnTo>
                    <a:pt x="536" y="194"/>
                  </a:lnTo>
                  <a:lnTo>
                    <a:pt x="509" y="194"/>
                  </a:lnTo>
                  <a:lnTo>
                    <a:pt x="482" y="194"/>
                  </a:lnTo>
                  <a:lnTo>
                    <a:pt x="455" y="194"/>
                  </a:lnTo>
                  <a:lnTo>
                    <a:pt x="427" y="194"/>
                  </a:lnTo>
                  <a:lnTo>
                    <a:pt x="391" y="194"/>
                  </a:lnTo>
                  <a:lnTo>
                    <a:pt x="364" y="203"/>
                  </a:lnTo>
                  <a:lnTo>
                    <a:pt x="337" y="203"/>
                  </a:lnTo>
                  <a:lnTo>
                    <a:pt x="309" y="212"/>
                  </a:lnTo>
                  <a:lnTo>
                    <a:pt x="282" y="221"/>
                  </a:lnTo>
                  <a:lnTo>
                    <a:pt x="255" y="231"/>
                  </a:lnTo>
                  <a:lnTo>
                    <a:pt x="227" y="231"/>
                  </a:lnTo>
                  <a:lnTo>
                    <a:pt x="200" y="249"/>
                  </a:lnTo>
                  <a:lnTo>
                    <a:pt x="173" y="267"/>
                  </a:lnTo>
                  <a:lnTo>
                    <a:pt x="146" y="285"/>
                  </a:lnTo>
                  <a:lnTo>
                    <a:pt x="127" y="303"/>
                  </a:lnTo>
                  <a:lnTo>
                    <a:pt x="118" y="331"/>
                  </a:lnTo>
                  <a:lnTo>
                    <a:pt x="91" y="358"/>
                  </a:lnTo>
                  <a:lnTo>
                    <a:pt x="82" y="385"/>
                  </a:lnTo>
                  <a:lnTo>
                    <a:pt x="64" y="412"/>
                  </a:lnTo>
                  <a:lnTo>
                    <a:pt x="46" y="431"/>
                  </a:lnTo>
                  <a:lnTo>
                    <a:pt x="27" y="449"/>
                  </a:lnTo>
                  <a:lnTo>
                    <a:pt x="18" y="476"/>
                  </a:lnTo>
                  <a:lnTo>
                    <a:pt x="9" y="503"/>
                  </a:lnTo>
                  <a:lnTo>
                    <a:pt x="0" y="530"/>
                  </a:lnTo>
                  <a:lnTo>
                    <a:pt x="0" y="549"/>
                  </a:lnTo>
                  <a:lnTo>
                    <a:pt x="0" y="576"/>
                  </a:lnTo>
                  <a:lnTo>
                    <a:pt x="0" y="603"/>
                  </a:lnTo>
                  <a:lnTo>
                    <a:pt x="33" y="624"/>
                  </a:lnTo>
                </a:path>
              </a:pathLst>
            </a:custGeom>
            <a:noFill/>
            <a:ln w="50800" cap="rnd" cmpd="sng">
              <a:solidFill>
                <a:srgbClr val="00CC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3330" name="Line 18"/>
          <p:cNvSpPr>
            <a:spLocks noChangeShapeType="1"/>
          </p:cNvSpPr>
          <p:nvPr/>
        </p:nvSpPr>
        <p:spPr bwMode="auto">
          <a:xfrm>
            <a:off x="6096000" y="5867400"/>
            <a:ext cx="2438400" cy="152400"/>
          </a:xfrm>
          <a:prstGeom prst="line">
            <a:avLst/>
          </a:prstGeom>
          <a:noFill/>
          <a:ln w="50800">
            <a:solidFill>
              <a:srgbClr val="00CC00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xmlns:p14="http://schemas.microsoft.com/office/powerpoint/2010/main" spd="med" advTm="1000">
    <p:wipe dir="d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C1A45E-83C4-4F49-BAE7-ADDD0F210FE2}" type="slidenum">
              <a:rPr lang="en-US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169863" y="76200"/>
            <a:ext cx="8880475" cy="6858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Another way of creating Threads: </a:t>
            </a:r>
            <a:r>
              <a:rPr lang="en-US" sz="2800" b="1" dirty="0" err="1" smtClean="0"/>
              <a:t>Runnable</a:t>
            </a:r>
            <a:r>
              <a:rPr lang="en-US" sz="2800" b="1" dirty="0" smtClean="0"/>
              <a:t> </a:t>
            </a:r>
            <a:r>
              <a:rPr lang="en-US" sz="2800" dirty="0" smtClean="0"/>
              <a:t>interface</a:t>
            </a:r>
            <a:endParaRPr lang="en-US" sz="2800" i="1" dirty="0" smtClean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1756295"/>
            <a:ext cx="7772400" cy="3723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 helper to the thread object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sz="2400" kern="0" dirty="0" smtClean="0"/>
              <a:t>Your class implements the </a:t>
            </a:r>
            <a:r>
              <a:rPr lang="en-US" sz="2400" kern="0" dirty="0" err="1" smtClean="0"/>
              <a:t>Runnable</a:t>
            </a:r>
            <a:r>
              <a:rPr lang="en-US" sz="2400" kern="0" dirty="0" smtClean="0"/>
              <a:t> interface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 Thread object’s 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start(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method calls the Runnable object’s run() method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Allows threads to run inside any object, regardless of inheritance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C1A45E-83C4-4F49-BAE7-ADDD0F210FE2}" type="slidenum">
              <a:rPr lang="en-US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169863" y="76200"/>
            <a:ext cx="8880475" cy="6858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Example of using the </a:t>
            </a:r>
            <a:r>
              <a:rPr lang="en-US" sz="2800" b="1" dirty="0" err="1" smtClean="0"/>
              <a:t>Runnable</a:t>
            </a:r>
            <a:r>
              <a:rPr lang="en-US" sz="2800" b="1" dirty="0" smtClean="0"/>
              <a:t> </a:t>
            </a:r>
            <a:r>
              <a:rPr lang="en-US" sz="2800" dirty="0" smtClean="0"/>
              <a:t>interface</a:t>
            </a:r>
            <a:endParaRPr lang="en-US" sz="2800" i="1" dirty="0" smtClean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990600"/>
            <a:ext cx="7772400" cy="5105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public class </a:t>
            </a:r>
            <a:r>
              <a:rPr kumimoji="0" lang="en-US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MyRunnable</a:t>
            </a: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 </a:t>
            </a:r>
            <a:r>
              <a:rPr kumimoji="0" lang="en-US" sz="1400" b="1" i="0" u="sng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implements </a:t>
            </a:r>
            <a:r>
              <a:rPr kumimoji="0" lang="en-US" sz="1400" b="1" i="0" u="sng" strike="noStrike" kern="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Runnable</a:t>
            </a: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 {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  String name;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  public </a:t>
            </a:r>
            <a:r>
              <a:rPr kumimoji="0" lang="en-US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MyRunnable(String</a:t>
            </a: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 name) {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    </a:t>
            </a:r>
            <a:r>
              <a:rPr kumimoji="0" lang="en-US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this.name</a:t>
            </a: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 = name;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  }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  </a:t>
            </a:r>
            <a:r>
              <a:rPr kumimoji="0" lang="en-US" sz="1400" b="1" i="0" u="sng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public void run</a:t>
            </a: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() {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    </a:t>
            </a:r>
            <a:r>
              <a:rPr kumimoji="0" lang="en-US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for(int</a:t>
            </a: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 </a:t>
            </a:r>
            <a:r>
              <a:rPr kumimoji="0" lang="en-US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i</a:t>
            </a: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; </a:t>
            </a:r>
            <a:r>
              <a:rPr kumimoji="0" lang="en-US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i</a:t>
            </a: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 &lt; 10; </a:t>
            </a:r>
            <a:r>
              <a:rPr kumimoji="0" lang="en-US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i</a:t>
            </a: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++) {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      </a:t>
            </a:r>
            <a:r>
              <a:rPr kumimoji="0" lang="en-US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System.out.println(i</a:t>
            </a: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 + “ “ + name());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      try {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        </a:t>
            </a:r>
            <a:r>
              <a:rPr kumimoji="0" lang="en-US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sleep((long)(Math.random</a:t>
            </a: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() * 1000));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      } </a:t>
            </a:r>
            <a:r>
              <a:rPr kumimoji="0" lang="en-US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catch(InterruptedException</a:t>
            </a: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 </a:t>
            </a:r>
            <a:r>
              <a:rPr kumimoji="0" lang="en-US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e</a:t>
            </a: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) {}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    }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  }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}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Lucida Sans Typewriter" pitchFamily="-110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public class </a:t>
            </a:r>
            <a:r>
              <a:rPr kumimoji="0" lang="en-US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ThreadTest</a:t>
            </a: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 {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  public static void </a:t>
            </a:r>
            <a:r>
              <a:rPr kumimoji="0" lang="en-US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main(String</a:t>
            </a: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[] </a:t>
            </a:r>
            <a:r>
              <a:rPr kumimoji="0" lang="en-US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args</a:t>
            </a: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) {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    </a:t>
            </a:r>
            <a:r>
              <a:rPr kumimoji="0" lang="en-US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for(int</a:t>
            </a: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 </a:t>
            </a:r>
            <a:r>
              <a:rPr kumimoji="0" lang="en-US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i</a:t>
            </a: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 = 0; </a:t>
            </a:r>
            <a:r>
              <a:rPr kumimoji="0" lang="en-US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i</a:t>
            </a: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 &lt; </a:t>
            </a:r>
            <a:r>
              <a:rPr kumimoji="0" lang="en-US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args.length</a:t>
            </a: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; </a:t>
            </a:r>
            <a:r>
              <a:rPr kumimoji="0" lang="en-US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i</a:t>
            </a: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++) {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      Thread </a:t>
            </a:r>
            <a:r>
              <a:rPr kumimoji="0" lang="en-US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t</a:t>
            </a: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 = </a:t>
            </a:r>
            <a:r>
              <a:rPr kumimoji="0" lang="en-US" sz="1400" b="1" i="0" u="sng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new </a:t>
            </a:r>
            <a:r>
              <a:rPr kumimoji="0" lang="en-US" sz="1400" b="1" i="0" u="sng" strike="noStrike" kern="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Thread(new</a:t>
            </a:r>
            <a:r>
              <a:rPr kumimoji="0" lang="en-US" sz="1400" b="1" i="0" u="sng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 </a:t>
            </a:r>
            <a:r>
              <a:rPr kumimoji="0" lang="en-US" sz="1400" b="1" i="0" u="sng" strike="noStrike" kern="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MyRunnable(args[i</a:t>
            </a:r>
            <a:r>
              <a:rPr kumimoji="0" lang="en-US" sz="1400" b="1" i="0" u="sng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]), </a:t>
            </a:r>
            <a:r>
              <a:rPr kumimoji="0" lang="en-US" sz="1400" b="1" i="0" u="sng" strike="noStrike" kern="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args[i</a:t>
            </a:r>
            <a:r>
              <a:rPr kumimoji="0" lang="en-US" sz="1400" b="1" i="0" u="sng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]);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      </a:t>
            </a:r>
            <a:r>
              <a:rPr kumimoji="0" lang="en-US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t.start</a:t>
            </a: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();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    }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  }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Lucida Sans Typewriter" pitchFamily="-110" charset="0"/>
                <a:ea typeface="+mn-ea"/>
                <a:cs typeface="+mn-cs"/>
              </a:rPr>
              <a:t>}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Lucida Sans Typewriter" pitchFamily="-110" charset="0"/>
              <a:ea typeface="+mn-ea"/>
              <a:cs typeface="+mn-cs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Blocking Threads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When reading from a stream, if input is not available, the thread will </a:t>
            </a:r>
            <a:r>
              <a:rPr lang="en-US" sz="2400" u="sng" dirty="0"/>
              <a:t>block</a:t>
            </a:r>
            <a:endParaRPr lang="en-US" sz="2400" dirty="0"/>
          </a:p>
          <a:p>
            <a:r>
              <a:rPr lang="en-US" sz="2400" dirty="0"/>
              <a:t>Thread is suspended (“blocked”) until I/O is available</a:t>
            </a:r>
          </a:p>
          <a:p>
            <a:r>
              <a:rPr lang="en-US" sz="2400" dirty="0"/>
              <a:t>Allows other threads to automatically activate</a:t>
            </a:r>
          </a:p>
          <a:p>
            <a:r>
              <a:rPr lang="en-US" sz="2400" dirty="0"/>
              <a:t>When I/O available, thread wakes back up again</a:t>
            </a:r>
          </a:p>
          <a:p>
            <a:pPr lvl="1"/>
            <a:r>
              <a:rPr lang="en-US" sz="2400" dirty="0"/>
              <a:t>Becomes “</a:t>
            </a:r>
            <a:r>
              <a:rPr lang="en-US" sz="2400" u="sng" dirty="0" err="1"/>
              <a:t>runnable</a:t>
            </a:r>
            <a:r>
              <a:rPr lang="en-US" sz="2400" dirty="0"/>
              <a:t>”</a:t>
            </a:r>
          </a:p>
          <a:p>
            <a:pPr lvl="1"/>
            <a:r>
              <a:rPr lang="en-US" sz="2400" dirty="0"/>
              <a:t>Not to be confused with the </a:t>
            </a:r>
            <a:r>
              <a:rPr lang="en-US" sz="2400" dirty="0" err="1"/>
              <a:t>Runnable</a:t>
            </a:r>
            <a:r>
              <a:rPr lang="en-US" sz="2400" dirty="0"/>
              <a:t> interface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Thread Scheduling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In general, the </a:t>
            </a:r>
            <a:r>
              <a:rPr lang="en-US" sz="2400" u="sng" dirty="0" err="1"/>
              <a:t>runnable</a:t>
            </a:r>
            <a:r>
              <a:rPr lang="en-US" sz="2400" dirty="0"/>
              <a:t> thread with the highest </a:t>
            </a:r>
            <a:r>
              <a:rPr lang="en-US" sz="2400" u="sng" dirty="0"/>
              <a:t>priority</a:t>
            </a:r>
            <a:r>
              <a:rPr lang="en-US" sz="2400" dirty="0"/>
              <a:t> is active (running)</a:t>
            </a:r>
          </a:p>
          <a:p>
            <a:r>
              <a:rPr lang="en-US" sz="2400" dirty="0"/>
              <a:t>Java is </a:t>
            </a:r>
            <a:r>
              <a:rPr lang="en-US" sz="2400" u="sng" dirty="0"/>
              <a:t>priority-preemptive</a:t>
            </a:r>
          </a:p>
          <a:p>
            <a:pPr lvl="1"/>
            <a:r>
              <a:rPr lang="en-US" sz="2400" dirty="0"/>
              <a:t>If a high-priority thread wakes up, and a low-priority thread is running</a:t>
            </a:r>
          </a:p>
          <a:p>
            <a:pPr lvl="1"/>
            <a:r>
              <a:rPr lang="en-US" sz="2400" dirty="0"/>
              <a:t>Then the high-priority thread gets to run immediately</a:t>
            </a:r>
          </a:p>
          <a:p>
            <a:r>
              <a:rPr lang="en-US" sz="2400" dirty="0"/>
              <a:t>Allows on-demand processing</a:t>
            </a:r>
          </a:p>
          <a:p>
            <a:pPr lvl="1"/>
            <a:r>
              <a:rPr lang="en-US" sz="2400" dirty="0"/>
              <a:t>Efficient use of CPU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Thread Starvation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If a high priority thread never blocks</a:t>
            </a:r>
          </a:p>
          <a:p>
            <a:r>
              <a:rPr lang="en-US" sz="2400" dirty="0"/>
              <a:t>Then all other threads will </a:t>
            </a:r>
            <a:r>
              <a:rPr lang="en-US" sz="2400" u="sng" dirty="0"/>
              <a:t>starve</a:t>
            </a:r>
            <a:endParaRPr lang="en-US" sz="2400" dirty="0"/>
          </a:p>
          <a:p>
            <a:r>
              <a:rPr lang="en-US" sz="2400" dirty="0"/>
              <a:t>Must be clever about thread priority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C1A45E-83C4-4F49-BAE7-ADDD0F210FE2}" type="slidenum">
              <a:rPr lang="en-US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169863" y="76200"/>
            <a:ext cx="8880475" cy="6858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Concurrent Programming</a:t>
            </a:r>
            <a:endParaRPr lang="en-US" sz="2800" i="1" dirty="0" smtClean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57200" y="990600"/>
            <a:ext cx="8153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657600" algn="l"/>
              </a:tabLst>
              <a:defRPr/>
            </a:pPr>
            <a:r>
              <a:rPr lang="en-US" sz="2000" kern="0" noProof="0" dirty="0" smtClean="0"/>
              <a:t>Running tasks in parallel</a:t>
            </a:r>
          </a:p>
          <a:p>
            <a:pPr marL="800100" lvl="1" indent="-342900" defTabSz="9144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  <a:tabLst>
                <a:tab pos="3657600" algn="l"/>
              </a:tabLst>
              <a:defRPr/>
            </a:pPr>
            <a:r>
              <a:rPr lang="en-US" sz="2000" kern="0" noProof="0" dirty="0" smtClean="0"/>
              <a:t>Multiple processes</a:t>
            </a:r>
          </a:p>
          <a:p>
            <a:pPr marL="800100" lvl="1" indent="-342900" defTabSz="9144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  <a:tabLst>
                <a:tab pos="3657600" algn="l"/>
              </a:tabLst>
              <a:defRPr/>
            </a:pPr>
            <a:r>
              <a:rPr kumimoji="0" lang="en-US" sz="2000" b="0" u="none" strike="noStrike" kern="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Multiple threads </a:t>
            </a:r>
            <a:r>
              <a:rPr lang="en-US" sz="2000" kern="0" dirty="0" smtClean="0"/>
              <a:t>in one process?</a:t>
            </a:r>
            <a:endParaRPr kumimoji="0" lang="en-US" sz="2000" b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800100" lvl="1" indent="-342900">
              <a:spcBef>
                <a:spcPct val="20000"/>
              </a:spcBef>
              <a:tabLst>
                <a:tab pos="3657600" algn="l"/>
              </a:tabLst>
            </a:pPr>
            <a:endParaRPr kumimoji="0" lang="en-US" sz="2000" b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657600" algn="l"/>
              </a:tabLst>
              <a:defRPr/>
            </a:pPr>
            <a:r>
              <a:rPr lang="en-US" sz="2000" kern="0" dirty="0" smtClean="0"/>
              <a:t>Advantage: speed if you can decompose a task into parallel independent tasks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657600" algn="l"/>
              </a:tabLst>
              <a:defRPr/>
            </a:pPr>
            <a:endParaRPr lang="en-US" sz="2000" kern="0" dirty="0" smtClean="0">
              <a:latin typeface="+mn-lt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657600" algn="l"/>
              </a:tabLst>
              <a:defRPr/>
            </a:pPr>
            <a:r>
              <a:rPr lang="en-US" sz="2000" kern="0" dirty="0" smtClean="0"/>
              <a:t>Examples</a:t>
            </a:r>
          </a:p>
          <a:p>
            <a:pPr marL="800100" lvl="1" indent="-342900" defTabSz="9144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  <a:tabLst>
                <a:tab pos="3657600" algn="l"/>
              </a:tabLst>
              <a:defRPr/>
            </a:pPr>
            <a:r>
              <a:rPr lang="en-US" sz="2000" kern="0" dirty="0" err="1" smtClean="0"/>
              <a:t>Webserver</a:t>
            </a:r>
            <a:r>
              <a:rPr lang="en-US" sz="2000" kern="0" dirty="0" smtClean="0"/>
              <a:t>: multiple requests to cater to.</a:t>
            </a:r>
          </a:p>
          <a:p>
            <a:pPr marL="800100" lvl="1" indent="-342900" defTabSz="9144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  <a:tabLst>
                <a:tab pos="3657600" algn="l"/>
              </a:tabLst>
              <a:defRPr/>
            </a:pPr>
            <a:r>
              <a:rPr lang="en-US" sz="2000" kern="0" dirty="0" smtClean="0"/>
              <a:t>Web browser: multiple objects loading simultaneously </a:t>
            </a:r>
          </a:p>
          <a:p>
            <a:pPr marL="800100" lvl="1" indent="-342900" defTabSz="9144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  <a:tabLst>
                <a:tab pos="3657600" algn="l"/>
              </a:tabLst>
              <a:defRPr/>
            </a:pPr>
            <a:r>
              <a:rPr lang="en-US" sz="2000" strike="sngStrike" kern="0" dirty="0" smtClean="0"/>
              <a:t>Assignment 4: quickly cracking a hash of a password?</a:t>
            </a:r>
          </a:p>
          <a:p>
            <a:pPr marL="800100" lvl="1" indent="-342900" defTabSz="9144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  <a:tabLst>
                <a:tab pos="3657600" algn="l"/>
              </a:tabLst>
              <a:defRPr/>
            </a:pPr>
            <a:r>
              <a:rPr lang="en-US" sz="2000" kern="0" dirty="0" smtClean="0"/>
              <a:t>Encoding multiple blocks simultaneously</a:t>
            </a:r>
          </a:p>
          <a:p>
            <a:pPr marL="800100" lvl="1" indent="-342900" defTabSz="9144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  <a:tabLst>
                <a:tab pos="3657600" algn="l"/>
              </a:tabLst>
              <a:defRPr/>
            </a:pPr>
            <a:r>
              <a:rPr lang="en-US" sz="2000" kern="0" dirty="0" smtClean="0"/>
              <a:t>Almost everything today can be broken into parallel tasks.</a:t>
            </a:r>
          </a:p>
          <a:p>
            <a:pPr marL="800100" lvl="1" indent="-342900">
              <a:spcBef>
                <a:spcPct val="20000"/>
              </a:spcBef>
              <a:tabLst>
                <a:tab pos="3657600" algn="l"/>
              </a:tabLst>
            </a:pPr>
            <a:endParaRPr lang="en-US" sz="2000" kern="0" dirty="0" smtClean="0">
              <a:latin typeface="+mn-lt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>
                <a:tab pos="3657600" algn="l"/>
              </a:tabLst>
              <a:defRPr/>
            </a:pPr>
            <a:endParaRPr lang="en-US" sz="2000" kern="0" dirty="0" smtClean="0">
              <a:latin typeface="+mn-lt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>
                <a:tab pos="3657600" algn="l"/>
              </a:tabLst>
              <a:defRPr/>
            </a:pPr>
            <a:endParaRPr lang="en-US" sz="2000" kern="0" dirty="0" smtClean="0">
              <a:latin typeface="+mn-lt"/>
            </a:endParaRPr>
          </a:p>
          <a:p>
            <a:pPr marL="800100" lvl="1" indent="-342900">
              <a:spcBef>
                <a:spcPct val="20000"/>
              </a:spcBef>
              <a:buFontTx/>
              <a:buChar char="•"/>
              <a:tabLst>
                <a:tab pos="3657600" algn="l"/>
              </a:tabLst>
            </a:pPr>
            <a:endParaRPr lang="en-US" sz="2000" kern="0" dirty="0" smtClean="0">
              <a:latin typeface="+mn-lt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Thread Priorities: General Strategies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8229600" cy="4114800"/>
          </a:xfrm>
        </p:spPr>
        <p:txBody>
          <a:bodyPr>
            <a:normAutofit/>
          </a:bodyPr>
          <a:lstStyle/>
          <a:p>
            <a:r>
              <a:rPr lang="en-US" sz="2400" dirty="0"/>
              <a:t>Threads that have more to do should get lower priority</a:t>
            </a:r>
          </a:p>
          <a:p>
            <a:r>
              <a:rPr lang="en-US" sz="2400" dirty="0"/>
              <a:t>Counterintuitive</a:t>
            </a:r>
          </a:p>
          <a:p>
            <a:r>
              <a:rPr lang="en-US" sz="2400" dirty="0"/>
              <a:t>Cut to head of line for short tasks</a:t>
            </a:r>
          </a:p>
          <a:p>
            <a:r>
              <a:rPr lang="en-US" sz="2400" dirty="0"/>
              <a:t>Give your I/O-bound threads high priority</a:t>
            </a:r>
          </a:p>
          <a:p>
            <a:pPr lvl="1"/>
            <a:r>
              <a:rPr lang="en-US" sz="2400" dirty="0"/>
              <a:t>Wake up, immediately process data, go back to waiting for I/O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Thread interruption</a:t>
            </a:r>
            <a:endParaRPr lang="en-US" sz="2800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8229600" cy="4114800"/>
          </a:xfrm>
        </p:spPr>
        <p:txBody>
          <a:bodyPr>
            <a:normAutofit/>
          </a:bodyPr>
          <a:lstStyle/>
          <a:p>
            <a:r>
              <a:rPr lang="en-US" sz="2400" dirty="0"/>
              <a:t>Threads</a:t>
            </a:r>
            <a:r>
              <a:rPr lang="en-US" sz="2400" dirty="0" smtClean="0"/>
              <a:t> execution exits when the run() method returns</a:t>
            </a:r>
          </a:p>
          <a:p>
            <a:r>
              <a:rPr lang="en-US" sz="2400" dirty="0" smtClean="0"/>
              <a:t>Or if it throws an exception that is not handled in the run() method</a:t>
            </a:r>
          </a:p>
          <a:p>
            <a:r>
              <a:rPr lang="en-US" sz="2400" dirty="0" smtClean="0"/>
              <a:t>What if you want to interrupt a running Thread?</a:t>
            </a:r>
          </a:p>
          <a:p>
            <a:r>
              <a:rPr lang="en-US" sz="2400" dirty="0" err="1" smtClean="0"/>
              <a:t>Thread.interrupt</a:t>
            </a:r>
            <a:r>
              <a:rPr lang="en-US" sz="2400" dirty="0" smtClean="0"/>
              <a:t>() --- call interrupts a Thread</a:t>
            </a:r>
          </a:p>
          <a:p>
            <a:pPr lvl="1"/>
            <a:r>
              <a:rPr lang="en-US" sz="2000" dirty="0" smtClean="0"/>
              <a:t>Sets a interrupt flag for the Thread object!</a:t>
            </a:r>
          </a:p>
          <a:p>
            <a:pPr lvl="1"/>
            <a:r>
              <a:rPr lang="en-US" sz="2000" dirty="0" smtClean="0"/>
              <a:t>How does a Thread check whether the flag is checked?</a:t>
            </a:r>
          </a:p>
          <a:p>
            <a:pPr lvl="1"/>
            <a:r>
              <a:rPr lang="en-US" sz="2000" dirty="0" err="1" smtClean="0"/>
              <a:t>Thread.currentThread.isInterrupted</a:t>
            </a:r>
            <a:r>
              <a:rPr lang="en-US" sz="2000" dirty="0" smtClean="0"/>
              <a:t>()?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Example</a:t>
            </a:r>
            <a:endParaRPr lang="en-US" sz="28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84587"/>
          </a:xfrm>
        </p:spPr>
        <p:txBody>
          <a:bodyPr/>
          <a:lstStyle/>
          <a:p>
            <a:pPr>
              <a:buNone/>
            </a:pPr>
            <a:r>
              <a:rPr lang="en-US" sz="2000" i="1" dirty="0" smtClean="0"/>
              <a:t>while (!</a:t>
            </a:r>
            <a:r>
              <a:rPr lang="en-US" sz="2000" i="1" dirty="0" err="1" smtClean="0"/>
              <a:t>Thread.currentThread().isInterrupted</a:t>
            </a:r>
            <a:r>
              <a:rPr lang="en-US" sz="2000" i="1" dirty="0" smtClean="0"/>
              <a:t>())</a:t>
            </a:r>
          </a:p>
          <a:p>
            <a:pPr>
              <a:buNone/>
            </a:pPr>
            <a:r>
              <a:rPr lang="en-US" sz="2000" i="1" dirty="0" smtClean="0"/>
              <a:t>{ …do something ….}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What if the Thread is sleeping or blocked?</a:t>
            </a:r>
          </a:p>
          <a:p>
            <a:pPr>
              <a:buNone/>
            </a:pPr>
            <a:r>
              <a:rPr lang="en-US" sz="2000" dirty="0" smtClean="0"/>
              <a:t>Solution: </a:t>
            </a:r>
            <a:r>
              <a:rPr lang="en-US" sz="2000" b="1" i="1" dirty="0" smtClean="0"/>
              <a:t>catch </a:t>
            </a:r>
            <a:r>
              <a:rPr lang="en-US" sz="2000" b="1" i="1" dirty="0" err="1" smtClean="0"/>
              <a:t>InterruptedException</a:t>
            </a:r>
            <a:r>
              <a:rPr lang="en-US" sz="2000" dirty="0" smtClean="0"/>
              <a:t>?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sz="2000" i="1" dirty="0" smtClean="0"/>
              <a:t>try { </a:t>
            </a:r>
            <a:r>
              <a:rPr lang="en-US" sz="2000" i="1" dirty="0" err="1" smtClean="0"/>
              <a:t>while(!Thread.currentThread.isInterrupted</a:t>
            </a:r>
            <a:r>
              <a:rPr lang="en-US" sz="2000" i="1" dirty="0" smtClean="0"/>
              <a:t>()) { ..do something…}</a:t>
            </a:r>
          </a:p>
          <a:p>
            <a:pPr>
              <a:buNone/>
            </a:pPr>
            <a:r>
              <a:rPr lang="en-US" sz="2000" i="1" dirty="0" err="1" smtClean="0"/>
              <a:t>catch(InterruptedException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e</a:t>
            </a:r>
            <a:r>
              <a:rPr lang="en-US" sz="2000" i="1" dirty="0" smtClean="0"/>
              <a:t>) { //thread interrupted during sleep or wait}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When interrupted, interrupt flag is set and the Thread is woken up!</a:t>
            </a:r>
          </a:p>
          <a:p>
            <a:pPr>
              <a:buNone/>
            </a:pPr>
            <a:endParaRPr lang="en-US" sz="24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Aft>
                <a:spcPts val="300"/>
              </a:spcAft>
            </a:pPr>
            <a:r>
              <a:rPr lang="en-US" sz="2800" dirty="0"/>
              <a:t>Race Conditions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spcAft>
                <a:spcPts val="300"/>
              </a:spcAft>
            </a:pPr>
            <a:r>
              <a:rPr lang="en-US" sz="2400" dirty="0"/>
              <a:t>Two threads are simultaneously modifying a single object</a:t>
            </a:r>
          </a:p>
          <a:p>
            <a:pPr>
              <a:spcAft>
                <a:spcPts val="300"/>
              </a:spcAft>
            </a:pPr>
            <a:r>
              <a:rPr lang="en-US" sz="2400" dirty="0"/>
              <a:t>Both threads “race” to store their value</a:t>
            </a:r>
          </a:p>
          <a:p>
            <a:pPr>
              <a:spcAft>
                <a:spcPts val="300"/>
              </a:spcAft>
            </a:pPr>
            <a:r>
              <a:rPr lang="en-US" sz="2400" dirty="0"/>
              <a:t>In the end, the last one there “wins the race”</a:t>
            </a:r>
          </a:p>
          <a:p>
            <a:pPr>
              <a:spcAft>
                <a:spcPts val="300"/>
              </a:spcAft>
            </a:pPr>
            <a:r>
              <a:rPr lang="en-US" sz="2400" dirty="0"/>
              <a:t>(Actually, both lose)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>
            <a:normAutofit/>
          </a:bodyPr>
          <a:lstStyle/>
          <a:p>
            <a:r>
              <a:rPr lang="en-US" sz="2800" dirty="0"/>
              <a:t>Race Condition Example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5884" y="1828800"/>
            <a:ext cx="8698116" cy="4114800"/>
          </a:xfrm>
        </p:spPr>
        <p:txBody>
          <a:bodyPr/>
          <a:lstStyle/>
          <a:p>
            <a:pPr>
              <a:buFontTx/>
              <a:buNone/>
            </a:pPr>
            <a:endParaRPr lang="en-US" sz="2400" b="1" dirty="0" smtClean="0">
              <a:latin typeface="Courier New" pitchFamily="-110" charset="0"/>
            </a:endParaRPr>
          </a:p>
          <a:p>
            <a:pPr>
              <a:buFontTx/>
              <a:buNone/>
            </a:pPr>
            <a:endParaRPr lang="en-US" sz="2400" b="1" dirty="0" smtClean="0">
              <a:latin typeface="Courier New" pitchFamily="-110" charset="0"/>
            </a:endParaRPr>
          </a:p>
          <a:p>
            <a:pPr>
              <a:buFontTx/>
              <a:buNone/>
            </a:pPr>
            <a:endParaRPr lang="en-US" sz="2400" dirty="0" smtClean="0">
              <a:latin typeface="Courier New" pitchFamily="-110" charset="0"/>
            </a:endParaRPr>
          </a:p>
          <a:p>
            <a:pPr>
              <a:buFontTx/>
              <a:buNone/>
            </a:pPr>
            <a:r>
              <a:rPr lang="en-US" sz="2400" dirty="0" smtClean="0">
                <a:latin typeface="Courier New" pitchFamily="-110" charset="0"/>
              </a:rPr>
              <a:t>Lets take an example in eclipse to illustrate this</a:t>
            </a:r>
            <a:endParaRPr lang="en-US" sz="2400" dirty="0">
              <a:latin typeface="Courier New" pitchFamily="-110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sz="2800" dirty="0"/>
              <a:t>Thread Lifecycle</a:t>
            </a:r>
          </a:p>
        </p:txBody>
      </p:sp>
      <p:sp>
        <p:nvSpPr>
          <p:cNvPr id="50179" name="Oval 3"/>
          <p:cNvSpPr>
            <a:spLocks noChangeArrowheads="1"/>
          </p:cNvSpPr>
          <p:nvPr/>
        </p:nvSpPr>
        <p:spPr bwMode="auto">
          <a:xfrm>
            <a:off x="463550" y="2063750"/>
            <a:ext cx="2501900" cy="1358900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>
            <a:prstTxWarp prst="textNoShape">
              <a:avLst/>
            </a:prstTxWarp>
          </a:bodyPr>
          <a:lstStyle/>
          <a:p>
            <a:pPr algn="ctr"/>
            <a:r>
              <a:rPr lang="en-US" sz="2000" b="1">
                <a:solidFill>
                  <a:schemeClr val="bg1"/>
                </a:solidFill>
              </a:rPr>
              <a:t>Born</a:t>
            </a:r>
          </a:p>
        </p:txBody>
      </p:sp>
      <p:sp>
        <p:nvSpPr>
          <p:cNvPr id="50180" name="Line 4"/>
          <p:cNvSpPr>
            <a:spLocks noChangeShapeType="1"/>
          </p:cNvSpPr>
          <p:nvPr/>
        </p:nvSpPr>
        <p:spPr bwMode="auto">
          <a:xfrm flipH="1">
            <a:off x="4724400" y="3276600"/>
            <a:ext cx="609600" cy="99060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181" name="Line 5"/>
          <p:cNvSpPr>
            <a:spLocks noChangeShapeType="1"/>
          </p:cNvSpPr>
          <p:nvPr/>
        </p:nvSpPr>
        <p:spPr bwMode="auto">
          <a:xfrm flipH="1">
            <a:off x="5105400" y="3429000"/>
            <a:ext cx="609600" cy="990600"/>
          </a:xfrm>
          <a:prstGeom prst="line">
            <a:avLst/>
          </a:prstGeom>
          <a:noFill/>
          <a:ln w="50800">
            <a:solidFill>
              <a:srgbClr val="00CC00"/>
            </a:solidFill>
            <a:round/>
            <a:headEnd type="stealth" w="med" len="lg"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182" name="Oval 6"/>
          <p:cNvSpPr>
            <a:spLocks noChangeArrowheads="1"/>
          </p:cNvSpPr>
          <p:nvPr/>
        </p:nvSpPr>
        <p:spPr bwMode="auto">
          <a:xfrm>
            <a:off x="7321550" y="1454150"/>
            <a:ext cx="1511300" cy="5092700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>
            <a:prstTxWarp prst="textNoShape">
              <a:avLst/>
            </a:prstTxWarp>
          </a:bodyPr>
          <a:lstStyle/>
          <a:p>
            <a:pPr algn="ctr"/>
            <a:r>
              <a:rPr lang="en-US" sz="2000" b="1">
                <a:solidFill>
                  <a:schemeClr val="bg1"/>
                </a:solidFill>
              </a:rPr>
              <a:t>Blocked</a:t>
            </a:r>
          </a:p>
        </p:txBody>
      </p:sp>
      <p:sp>
        <p:nvSpPr>
          <p:cNvPr id="50183" name="Oval 7"/>
          <p:cNvSpPr>
            <a:spLocks noChangeArrowheads="1"/>
          </p:cNvSpPr>
          <p:nvPr/>
        </p:nvSpPr>
        <p:spPr bwMode="auto">
          <a:xfrm>
            <a:off x="3587750" y="3130550"/>
            <a:ext cx="2273300" cy="1358900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>
            <a:prstTxWarp prst="textNoShape">
              <a:avLst/>
            </a:prstTxWarp>
          </a:bodyPr>
          <a:lstStyle/>
          <a:p>
            <a:pPr algn="ctr"/>
            <a:r>
              <a:rPr lang="en-US" sz="2000" b="1">
                <a:solidFill>
                  <a:schemeClr val="bg1"/>
                </a:solidFill>
              </a:rPr>
              <a:t>Runnable</a:t>
            </a:r>
          </a:p>
        </p:txBody>
      </p:sp>
      <p:sp>
        <p:nvSpPr>
          <p:cNvPr id="50184" name="Oval 8"/>
          <p:cNvSpPr>
            <a:spLocks noChangeArrowheads="1"/>
          </p:cNvSpPr>
          <p:nvPr/>
        </p:nvSpPr>
        <p:spPr bwMode="auto">
          <a:xfrm>
            <a:off x="463550" y="5187950"/>
            <a:ext cx="2501900" cy="1358900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>
            <a:prstTxWarp prst="textNoShape">
              <a:avLst/>
            </a:prstTxWarp>
          </a:bodyPr>
          <a:lstStyle/>
          <a:p>
            <a:pPr algn="ctr"/>
            <a:r>
              <a:rPr lang="en-US" sz="2000" b="1">
                <a:solidFill>
                  <a:schemeClr val="bg1"/>
                </a:solidFill>
              </a:rPr>
              <a:t>Dead</a:t>
            </a:r>
          </a:p>
        </p:txBody>
      </p:sp>
      <p:sp>
        <p:nvSpPr>
          <p:cNvPr id="50185" name="Line 9"/>
          <p:cNvSpPr>
            <a:spLocks noChangeShapeType="1"/>
          </p:cNvSpPr>
          <p:nvPr/>
        </p:nvSpPr>
        <p:spPr bwMode="auto">
          <a:xfrm>
            <a:off x="1752600" y="3505200"/>
            <a:ext cx="0" cy="16779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187" name="Arc 11"/>
          <p:cNvSpPr>
            <a:spLocks/>
          </p:cNvSpPr>
          <p:nvPr/>
        </p:nvSpPr>
        <p:spPr bwMode="auto">
          <a:xfrm>
            <a:off x="4649788" y="4572000"/>
            <a:ext cx="2743200" cy="1600200"/>
          </a:xfrm>
          <a:custGeom>
            <a:avLst/>
            <a:gdLst>
              <a:gd name="G0" fmla="+- 21600 0 0"/>
              <a:gd name="G1" fmla="+- 0 0 0"/>
              <a:gd name="G2" fmla="+- 21600 0 0"/>
              <a:gd name="T0" fmla="*/ 21600 w 21600"/>
              <a:gd name="T1" fmla="*/ 21600 h 21600"/>
              <a:gd name="T2" fmla="*/ 0 w 21600"/>
              <a:gd name="T3" fmla="*/ 0 h 21600"/>
              <a:gd name="T4" fmla="*/ 21600 w 21600"/>
              <a:gd name="T5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21600" y="21599"/>
                </a:moveTo>
                <a:cubicBezTo>
                  <a:pt x="9670" y="21599"/>
                  <a:pt x="-1" y="11929"/>
                  <a:pt x="-1" y="-1"/>
                </a:cubicBezTo>
              </a:path>
              <a:path w="21600" h="21600" stroke="0" extrusionOk="0">
                <a:moveTo>
                  <a:pt x="21600" y="21599"/>
                </a:moveTo>
                <a:cubicBezTo>
                  <a:pt x="9670" y="21599"/>
                  <a:pt x="-1" y="11929"/>
                  <a:pt x="-1" y="-1"/>
                </a:cubicBezTo>
                <a:lnTo>
                  <a:pt x="21600" y="0"/>
                </a:lnTo>
                <a:close/>
              </a:path>
            </a:pathLst>
          </a:custGeom>
          <a:noFill/>
          <a:ln w="25400" cap="rnd">
            <a:solidFill>
              <a:schemeClr val="tx1"/>
            </a:solidFill>
            <a:round/>
            <a:headEnd type="stealth" w="med" len="lg"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188" name="Line 12"/>
          <p:cNvSpPr>
            <a:spLocks noChangeShapeType="1"/>
          </p:cNvSpPr>
          <p:nvPr/>
        </p:nvSpPr>
        <p:spPr bwMode="auto">
          <a:xfrm>
            <a:off x="2971800" y="2895600"/>
            <a:ext cx="685800" cy="533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189" name="Line 13"/>
          <p:cNvSpPr>
            <a:spLocks noChangeShapeType="1"/>
          </p:cNvSpPr>
          <p:nvPr/>
        </p:nvSpPr>
        <p:spPr bwMode="auto">
          <a:xfrm flipH="1">
            <a:off x="2819400" y="4343400"/>
            <a:ext cx="914400" cy="1066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190" name="Rectangle 14"/>
          <p:cNvSpPr>
            <a:spLocks noChangeArrowheads="1"/>
          </p:cNvSpPr>
          <p:nvPr/>
        </p:nvSpPr>
        <p:spPr bwMode="auto">
          <a:xfrm>
            <a:off x="365125" y="3992563"/>
            <a:ext cx="776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r>
              <a:rPr lang="en-US" sz="2000"/>
              <a:t>stop()</a:t>
            </a:r>
          </a:p>
        </p:txBody>
      </p:sp>
      <p:sp>
        <p:nvSpPr>
          <p:cNvPr id="50191" name="Rectangle 15"/>
          <p:cNvSpPr>
            <a:spLocks noChangeArrowheads="1"/>
          </p:cNvSpPr>
          <p:nvPr/>
        </p:nvSpPr>
        <p:spPr bwMode="auto">
          <a:xfrm>
            <a:off x="3260725" y="2620963"/>
            <a:ext cx="7905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r>
              <a:rPr lang="en-US" sz="2000"/>
              <a:t>start()</a:t>
            </a:r>
          </a:p>
        </p:txBody>
      </p:sp>
      <p:sp>
        <p:nvSpPr>
          <p:cNvPr id="50192" name="Rectangle 16"/>
          <p:cNvSpPr>
            <a:spLocks noChangeArrowheads="1"/>
          </p:cNvSpPr>
          <p:nvPr/>
        </p:nvSpPr>
        <p:spPr bwMode="auto">
          <a:xfrm>
            <a:off x="2422525" y="4373563"/>
            <a:ext cx="776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r>
              <a:rPr lang="en-US" sz="2000" dirty="0"/>
              <a:t>stop()</a:t>
            </a:r>
          </a:p>
        </p:txBody>
      </p:sp>
      <p:sp>
        <p:nvSpPr>
          <p:cNvPr id="50193" name="Rectangle 17"/>
          <p:cNvSpPr>
            <a:spLocks noChangeArrowheads="1"/>
          </p:cNvSpPr>
          <p:nvPr/>
        </p:nvSpPr>
        <p:spPr bwMode="auto">
          <a:xfrm>
            <a:off x="3587750" y="1225550"/>
            <a:ext cx="1435100" cy="5969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2075" tIns="46038" rIns="92075" bIns="46038" anchor="ctr">
            <a:prstTxWarp prst="textNoShape">
              <a:avLst/>
            </a:prstTxWarp>
          </a:bodyPr>
          <a:lstStyle/>
          <a:p>
            <a:pPr algn="ctr"/>
            <a:r>
              <a:rPr lang="en-US" sz="2000"/>
              <a:t>Active</a:t>
            </a:r>
          </a:p>
        </p:txBody>
      </p:sp>
      <p:sp>
        <p:nvSpPr>
          <p:cNvPr id="50194" name="Arc 18"/>
          <p:cNvSpPr>
            <a:spLocks/>
          </p:cNvSpPr>
          <p:nvPr/>
        </p:nvSpPr>
        <p:spPr bwMode="auto">
          <a:xfrm>
            <a:off x="4497388" y="4724400"/>
            <a:ext cx="2743200" cy="1600200"/>
          </a:xfrm>
          <a:custGeom>
            <a:avLst/>
            <a:gdLst>
              <a:gd name="G0" fmla="+- 21600 0 0"/>
              <a:gd name="G1" fmla="+- 0 0 0"/>
              <a:gd name="G2" fmla="+- 21600 0 0"/>
              <a:gd name="T0" fmla="*/ 21600 w 21600"/>
              <a:gd name="T1" fmla="*/ 21600 h 21600"/>
              <a:gd name="T2" fmla="*/ 0 w 21600"/>
              <a:gd name="T3" fmla="*/ 0 h 21600"/>
              <a:gd name="T4" fmla="*/ 21600 w 21600"/>
              <a:gd name="T5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21600" y="21599"/>
                </a:moveTo>
                <a:cubicBezTo>
                  <a:pt x="9670" y="21599"/>
                  <a:pt x="-1" y="11929"/>
                  <a:pt x="-1" y="-1"/>
                </a:cubicBezTo>
              </a:path>
              <a:path w="21600" h="21600" stroke="0" extrusionOk="0">
                <a:moveTo>
                  <a:pt x="21600" y="21599"/>
                </a:moveTo>
                <a:cubicBezTo>
                  <a:pt x="9670" y="21599"/>
                  <a:pt x="-1" y="11929"/>
                  <a:pt x="-1" y="-1"/>
                </a:cubicBezTo>
                <a:lnTo>
                  <a:pt x="21600" y="0"/>
                </a:lnTo>
                <a:close/>
              </a:path>
            </a:pathLst>
          </a:custGeom>
          <a:noFill/>
          <a:ln w="25400" cap="rnd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195" name="Rectangle 19"/>
          <p:cNvSpPr>
            <a:spLocks noChangeArrowheads="1"/>
          </p:cNvSpPr>
          <p:nvPr/>
        </p:nvSpPr>
        <p:spPr bwMode="auto">
          <a:xfrm>
            <a:off x="5394325" y="5364163"/>
            <a:ext cx="1468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r>
              <a:rPr lang="en-US" sz="2000"/>
              <a:t>block on I/O</a:t>
            </a:r>
          </a:p>
        </p:txBody>
      </p:sp>
      <p:sp>
        <p:nvSpPr>
          <p:cNvPr id="50196" name="Rectangle 20"/>
          <p:cNvSpPr>
            <a:spLocks noChangeArrowheads="1"/>
          </p:cNvSpPr>
          <p:nvPr/>
        </p:nvSpPr>
        <p:spPr bwMode="auto">
          <a:xfrm>
            <a:off x="4860925" y="6126163"/>
            <a:ext cx="15033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r>
              <a:rPr lang="en-US" sz="2000"/>
              <a:t>I/O available</a:t>
            </a:r>
          </a:p>
        </p:txBody>
      </p:sp>
      <p:sp>
        <p:nvSpPr>
          <p:cNvPr id="50197" name="Line 21"/>
          <p:cNvSpPr>
            <a:spLocks noChangeShapeType="1"/>
          </p:cNvSpPr>
          <p:nvPr/>
        </p:nvSpPr>
        <p:spPr bwMode="auto">
          <a:xfrm>
            <a:off x="4343400" y="1981200"/>
            <a:ext cx="304800" cy="1066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198" name="Line 22"/>
          <p:cNvSpPr>
            <a:spLocks noChangeShapeType="1"/>
          </p:cNvSpPr>
          <p:nvPr/>
        </p:nvSpPr>
        <p:spPr bwMode="auto">
          <a:xfrm>
            <a:off x="4495800" y="1981200"/>
            <a:ext cx="304800" cy="1066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lg"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199" name="Rectangle 23"/>
          <p:cNvSpPr>
            <a:spLocks noChangeArrowheads="1"/>
          </p:cNvSpPr>
          <p:nvPr/>
        </p:nvSpPr>
        <p:spPr bwMode="auto">
          <a:xfrm>
            <a:off x="3794125" y="2163763"/>
            <a:ext cx="692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r>
              <a:rPr lang="en-US" sz="2000"/>
              <a:t>JVM</a:t>
            </a:r>
          </a:p>
        </p:txBody>
      </p:sp>
      <p:sp>
        <p:nvSpPr>
          <p:cNvPr id="50200" name="Arc 24"/>
          <p:cNvSpPr>
            <a:spLocks/>
          </p:cNvSpPr>
          <p:nvPr/>
        </p:nvSpPr>
        <p:spPr bwMode="auto">
          <a:xfrm rot="10800000">
            <a:off x="4876800" y="1752600"/>
            <a:ext cx="2667000" cy="25400"/>
          </a:xfrm>
          <a:custGeom>
            <a:avLst/>
            <a:gdLst>
              <a:gd name="G0" fmla="+- 0 0 0"/>
              <a:gd name="G1" fmla="+- 0 0 0"/>
              <a:gd name="G2" fmla="+- 21600 0 0"/>
              <a:gd name="T0" fmla="*/ 21600 w 21600"/>
              <a:gd name="T1" fmla="*/ 0 h 21600"/>
              <a:gd name="T2" fmla="*/ 0 w 21600"/>
              <a:gd name="T3" fmla="*/ 21600 h 21600"/>
              <a:gd name="T4" fmla="*/ 0 w 21600"/>
              <a:gd name="T5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21600" y="0"/>
                </a:moveTo>
                <a:cubicBezTo>
                  <a:pt x="21600" y="11929"/>
                  <a:pt x="11929" y="21599"/>
                  <a:pt x="0" y="21599"/>
                </a:cubicBezTo>
              </a:path>
              <a:path w="21600" h="21600" stroke="0" extrusionOk="0">
                <a:moveTo>
                  <a:pt x="21600" y="0"/>
                </a:moveTo>
                <a:cubicBezTo>
                  <a:pt x="21600" y="11929"/>
                  <a:pt x="11929" y="21599"/>
                  <a:pt x="0" y="21599"/>
                </a:cubicBezTo>
                <a:lnTo>
                  <a:pt x="0" y="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201" name="Arc 25"/>
          <p:cNvSpPr>
            <a:spLocks/>
          </p:cNvSpPr>
          <p:nvPr/>
        </p:nvSpPr>
        <p:spPr bwMode="auto">
          <a:xfrm rot="10800000">
            <a:off x="5410200" y="1905000"/>
            <a:ext cx="2286000" cy="1295400"/>
          </a:xfrm>
          <a:custGeom>
            <a:avLst/>
            <a:gdLst>
              <a:gd name="G0" fmla="+- 0 0 0"/>
              <a:gd name="G1" fmla="+- 0 0 0"/>
              <a:gd name="G2" fmla="+- 21600 0 0"/>
              <a:gd name="T0" fmla="*/ 21600 w 21600"/>
              <a:gd name="T1" fmla="*/ 0 h 21600"/>
              <a:gd name="T2" fmla="*/ 0 w 21600"/>
              <a:gd name="T3" fmla="*/ 21600 h 21600"/>
              <a:gd name="T4" fmla="*/ 0 w 21600"/>
              <a:gd name="T5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21600" y="0"/>
                </a:moveTo>
                <a:cubicBezTo>
                  <a:pt x="21600" y="11929"/>
                  <a:pt x="11929" y="21599"/>
                  <a:pt x="0" y="21599"/>
                </a:cubicBezTo>
              </a:path>
              <a:path w="21600" h="21600" stroke="0" extrusionOk="0">
                <a:moveTo>
                  <a:pt x="21600" y="0"/>
                </a:moveTo>
                <a:cubicBezTo>
                  <a:pt x="21600" y="11929"/>
                  <a:pt x="11929" y="21599"/>
                  <a:pt x="0" y="21599"/>
                </a:cubicBezTo>
                <a:lnTo>
                  <a:pt x="0" y="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lg"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202" name="Rectangle 26"/>
          <p:cNvSpPr>
            <a:spLocks noChangeArrowheads="1"/>
          </p:cNvSpPr>
          <p:nvPr/>
        </p:nvSpPr>
        <p:spPr bwMode="auto">
          <a:xfrm>
            <a:off x="5622925" y="1401763"/>
            <a:ext cx="12557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r>
              <a:rPr lang="en-US" sz="2000"/>
              <a:t>sleep(500)</a:t>
            </a:r>
          </a:p>
        </p:txBody>
      </p:sp>
      <p:sp>
        <p:nvSpPr>
          <p:cNvPr id="50203" name="Rectangle 27"/>
          <p:cNvSpPr>
            <a:spLocks noChangeArrowheads="1"/>
          </p:cNvSpPr>
          <p:nvPr/>
        </p:nvSpPr>
        <p:spPr bwMode="auto">
          <a:xfrm>
            <a:off x="6308725" y="2011363"/>
            <a:ext cx="1038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r>
              <a:rPr lang="en-US" sz="2000"/>
              <a:t>wake up</a:t>
            </a:r>
          </a:p>
        </p:txBody>
      </p:sp>
      <p:sp>
        <p:nvSpPr>
          <p:cNvPr id="50204" name="Arc 28"/>
          <p:cNvSpPr>
            <a:spLocks/>
          </p:cNvSpPr>
          <p:nvPr/>
        </p:nvSpPr>
        <p:spPr bwMode="auto">
          <a:xfrm rot="10800000">
            <a:off x="5791200" y="2895600"/>
            <a:ext cx="1600200" cy="533400"/>
          </a:xfrm>
          <a:custGeom>
            <a:avLst/>
            <a:gdLst>
              <a:gd name="G0" fmla="+- 0 0 0"/>
              <a:gd name="G1" fmla="+- 0 0 0"/>
              <a:gd name="G2" fmla="+- 21600 0 0"/>
              <a:gd name="T0" fmla="*/ 21600 w 21600"/>
              <a:gd name="T1" fmla="*/ 0 h 21600"/>
              <a:gd name="T2" fmla="*/ 0 w 21600"/>
              <a:gd name="T3" fmla="*/ 21600 h 21600"/>
              <a:gd name="T4" fmla="*/ 0 w 21600"/>
              <a:gd name="T5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21600" y="0"/>
                </a:moveTo>
                <a:cubicBezTo>
                  <a:pt x="21600" y="11929"/>
                  <a:pt x="11929" y="21599"/>
                  <a:pt x="0" y="21599"/>
                </a:cubicBezTo>
              </a:path>
              <a:path w="21600" h="21600" stroke="0" extrusionOk="0">
                <a:moveTo>
                  <a:pt x="21600" y="0"/>
                </a:moveTo>
                <a:cubicBezTo>
                  <a:pt x="21600" y="11929"/>
                  <a:pt x="11929" y="21599"/>
                  <a:pt x="0" y="21599"/>
                </a:cubicBezTo>
                <a:lnTo>
                  <a:pt x="0" y="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205" name="Arc 29"/>
          <p:cNvSpPr>
            <a:spLocks/>
          </p:cNvSpPr>
          <p:nvPr/>
        </p:nvSpPr>
        <p:spPr bwMode="auto">
          <a:xfrm rot="10800000">
            <a:off x="5867400" y="3124200"/>
            <a:ext cx="1600200" cy="533400"/>
          </a:xfrm>
          <a:custGeom>
            <a:avLst/>
            <a:gdLst>
              <a:gd name="G0" fmla="+- 0 0 0"/>
              <a:gd name="G1" fmla="+- 0 0 0"/>
              <a:gd name="G2" fmla="+- 21600 0 0"/>
              <a:gd name="T0" fmla="*/ 21600 w 21600"/>
              <a:gd name="T1" fmla="*/ 0 h 21600"/>
              <a:gd name="T2" fmla="*/ 0 w 21600"/>
              <a:gd name="T3" fmla="*/ 21600 h 21600"/>
              <a:gd name="T4" fmla="*/ 0 w 21600"/>
              <a:gd name="T5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21600" y="0"/>
                </a:moveTo>
                <a:cubicBezTo>
                  <a:pt x="21600" y="11929"/>
                  <a:pt x="11929" y="21599"/>
                  <a:pt x="0" y="21599"/>
                </a:cubicBezTo>
              </a:path>
              <a:path w="21600" h="21600" stroke="0" extrusionOk="0">
                <a:moveTo>
                  <a:pt x="21600" y="0"/>
                </a:moveTo>
                <a:cubicBezTo>
                  <a:pt x="21600" y="11929"/>
                  <a:pt x="11929" y="21599"/>
                  <a:pt x="0" y="21599"/>
                </a:cubicBezTo>
                <a:lnTo>
                  <a:pt x="0" y="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lg"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206" name="Rectangle 30"/>
          <p:cNvSpPr>
            <a:spLocks noChangeArrowheads="1"/>
          </p:cNvSpPr>
          <p:nvPr/>
        </p:nvSpPr>
        <p:spPr bwMode="auto">
          <a:xfrm>
            <a:off x="5622925" y="2795588"/>
            <a:ext cx="1073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r>
              <a:rPr lang="en-US" sz="1800"/>
              <a:t>suspend()</a:t>
            </a:r>
          </a:p>
        </p:txBody>
      </p:sp>
      <p:sp>
        <p:nvSpPr>
          <p:cNvPr id="50207" name="Rectangle 31"/>
          <p:cNvSpPr>
            <a:spLocks noChangeArrowheads="1"/>
          </p:cNvSpPr>
          <p:nvPr/>
        </p:nvSpPr>
        <p:spPr bwMode="auto">
          <a:xfrm>
            <a:off x="6308725" y="3176588"/>
            <a:ext cx="996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r>
              <a:rPr lang="en-US" sz="1800"/>
              <a:t>resume()</a:t>
            </a:r>
          </a:p>
        </p:txBody>
      </p:sp>
      <p:sp>
        <p:nvSpPr>
          <p:cNvPr id="50208" name="Arc 32"/>
          <p:cNvSpPr>
            <a:spLocks/>
          </p:cNvSpPr>
          <p:nvPr/>
        </p:nvSpPr>
        <p:spPr bwMode="auto">
          <a:xfrm>
            <a:off x="5792788" y="3962400"/>
            <a:ext cx="1600200" cy="533400"/>
          </a:xfrm>
          <a:custGeom>
            <a:avLst/>
            <a:gdLst>
              <a:gd name="G0" fmla="+- 21600 0 0"/>
              <a:gd name="G1" fmla="+- 0 0 0"/>
              <a:gd name="G2" fmla="+- 21600 0 0"/>
              <a:gd name="T0" fmla="*/ 21600 w 21600"/>
              <a:gd name="T1" fmla="*/ 21600 h 21600"/>
              <a:gd name="T2" fmla="*/ 0 w 21600"/>
              <a:gd name="T3" fmla="*/ 0 h 21600"/>
              <a:gd name="T4" fmla="*/ 21600 w 21600"/>
              <a:gd name="T5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21600" y="21599"/>
                </a:moveTo>
                <a:cubicBezTo>
                  <a:pt x="9670" y="21599"/>
                  <a:pt x="-1" y="11929"/>
                  <a:pt x="-1" y="-1"/>
                </a:cubicBezTo>
              </a:path>
              <a:path w="21600" h="21600" stroke="0" extrusionOk="0">
                <a:moveTo>
                  <a:pt x="21600" y="21599"/>
                </a:moveTo>
                <a:cubicBezTo>
                  <a:pt x="9670" y="21599"/>
                  <a:pt x="-1" y="11929"/>
                  <a:pt x="-1" y="-1"/>
                </a:cubicBezTo>
                <a:lnTo>
                  <a:pt x="21600" y="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stealth" w="med" len="lg"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209" name="Arc 33"/>
          <p:cNvSpPr>
            <a:spLocks/>
          </p:cNvSpPr>
          <p:nvPr/>
        </p:nvSpPr>
        <p:spPr bwMode="auto">
          <a:xfrm>
            <a:off x="5716588" y="4191000"/>
            <a:ext cx="1600200" cy="533400"/>
          </a:xfrm>
          <a:custGeom>
            <a:avLst/>
            <a:gdLst>
              <a:gd name="G0" fmla="+- 21600 0 0"/>
              <a:gd name="G1" fmla="+- 0 0 0"/>
              <a:gd name="G2" fmla="+- 21600 0 0"/>
              <a:gd name="T0" fmla="*/ 21600 w 21600"/>
              <a:gd name="T1" fmla="*/ 21600 h 21600"/>
              <a:gd name="T2" fmla="*/ 0 w 21600"/>
              <a:gd name="T3" fmla="*/ 0 h 21600"/>
              <a:gd name="T4" fmla="*/ 21600 w 21600"/>
              <a:gd name="T5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21600" y="21599"/>
                </a:moveTo>
                <a:cubicBezTo>
                  <a:pt x="9670" y="21599"/>
                  <a:pt x="-1" y="11929"/>
                  <a:pt x="-1" y="-1"/>
                </a:cubicBezTo>
              </a:path>
              <a:path w="21600" h="21600" stroke="0" extrusionOk="0">
                <a:moveTo>
                  <a:pt x="21600" y="21599"/>
                </a:moveTo>
                <a:cubicBezTo>
                  <a:pt x="9670" y="21599"/>
                  <a:pt x="-1" y="11929"/>
                  <a:pt x="-1" y="-1"/>
                </a:cubicBezTo>
                <a:lnTo>
                  <a:pt x="21600" y="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210" name="Rectangle 34"/>
          <p:cNvSpPr>
            <a:spLocks noChangeArrowheads="1"/>
          </p:cNvSpPr>
          <p:nvPr/>
        </p:nvSpPr>
        <p:spPr bwMode="auto">
          <a:xfrm>
            <a:off x="6232525" y="4090988"/>
            <a:ext cx="577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r>
              <a:rPr lang="en-US" sz="1800"/>
              <a:t>wait</a:t>
            </a:r>
          </a:p>
        </p:txBody>
      </p:sp>
      <p:sp>
        <p:nvSpPr>
          <p:cNvPr id="50211" name="Rectangle 35"/>
          <p:cNvSpPr>
            <a:spLocks noChangeArrowheads="1"/>
          </p:cNvSpPr>
          <p:nvPr/>
        </p:nvSpPr>
        <p:spPr bwMode="auto">
          <a:xfrm>
            <a:off x="6384925" y="4700588"/>
            <a:ext cx="730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r>
              <a:rPr lang="en-US" sz="1800"/>
              <a:t>notify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C1A45E-83C4-4F49-BAE7-ADDD0F210FE2}" type="slidenum">
              <a:rPr lang="en-US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169863" y="76200"/>
            <a:ext cx="8880475" cy="6858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Threads and running processes</a:t>
            </a:r>
            <a:endParaRPr lang="en-US" sz="2800" i="1" dirty="0" smtClean="0"/>
          </a:p>
        </p:txBody>
      </p:sp>
      <p:pic>
        <p:nvPicPr>
          <p:cNvPr id="19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19669" y="1349375"/>
            <a:ext cx="6600825" cy="436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C1A45E-83C4-4F49-BAE7-ADDD0F210FE2}" type="slidenum">
              <a:rPr lang="en-US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169863" y="76200"/>
            <a:ext cx="8880475" cy="6858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Creating Threads: </a:t>
            </a:r>
            <a:r>
              <a:rPr lang="en-US" sz="2800" b="1" dirty="0" smtClean="0"/>
              <a:t>extend</a:t>
            </a:r>
            <a:r>
              <a:rPr lang="en-US" sz="2800" dirty="0" smtClean="0"/>
              <a:t> the Thread class</a:t>
            </a:r>
            <a:endParaRPr lang="en-US" sz="2800" i="1" dirty="0" smtClean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457200" y="1242517"/>
            <a:ext cx="8153400" cy="547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800100" lvl="1" indent="-342900">
              <a:spcBef>
                <a:spcPct val="20000"/>
              </a:spcBef>
              <a:buFontTx/>
              <a:buChar char="•"/>
              <a:tabLst>
                <a:tab pos="3657600" algn="l"/>
              </a:tabLst>
            </a:pPr>
            <a:r>
              <a:rPr lang="en-US" sz="2000" kern="0" dirty="0" smtClean="0"/>
              <a:t>Thread is a basic class which provides two methods</a:t>
            </a:r>
          </a:p>
          <a:p>
            <a:pPr marL="1257300" lvl="2" indent="-342900">
              <a:spcBef>
                <a:spcPct val="20000"/>
              </a:spcBef>
              <a:tabLst>
                <a:tab pos="3657600" algn="l"/>
              </a:tabLst>
            </a:pPr>
            <a:r>
              <a:rPr lang="en-US" sz="2000" kern="0" dirty="0" smtClean="0"/>
              <a:t>void start()</a:t>
            </a:r>
          </a:p>
          <a:p>
            <a:pPr marL="1714500" lvl="3" indent="-342900">
              <a:spcBef>
                <a:spcPct val="20000"/>
              </a:spcBef>
              <a:buFontTx/>
              <a:buChar char="•"/>
              <a:tabLst>
                <a:tab pos="3657600" algn="l"/>
              </a:tabLst>
            </a:pPr>
            <a:r>
              <a:rPr lang="en-US" sz="2000" kern="0" dirty="0" smtClean="0">
                <a:latin typeface="+mn-lt"/>
              </a:rPr>
              <a:t>Creates a new thread and makes it </a:t>
            </a:r>
            <a:r>
              <a:rPr lang="en-US" sz="2000" kern="0" dirty="0" err="1" smtClean="0">
                <a:latin typeface="+mn-lt"/>
              </a:rPr>
              <a:t>runnable</a:t>
            </a:r>
            <a:endParaRPr lang="en-US" sz="2000" kern="0" dirty="0" smtClean="0">
              <a:latin typeface="+mn-lt"/>
            </a:endParaRPr>
          </a:p>
          <a:p>
            <a:pPr marL="1257300" lvl="2" indent="-342900">
              <a:spcBef>
                <a:spcPct val="20000"/>
              </a:spcBef>
              <a:tabLst>
                <a:tab pos="3657600" algn="l"/>
              </a:tabLst>
            </a:pPr>
            <a:r>
              <a:rPr lang="en-US" sz="2000" kern="0" dirty="0" smtClean="0"/>
              <a:t>void run()</a:t>
            </a:r>
          </a:p>
          <a:p>
            <a:pPr marL="1714500" lvl="3" indent="-342900">
              <a:spcBef>
                <a:spcPct val="20000"/>
              </a:spcBef>
              <a:buFontTx/>
              <a:buChar char="•"/>
              <a:tabLst>
                <a:tab pos="3657600" algn="l"/>
              </a:tabLst>
            </a:pPr>
            <a:r>
              <a:rPr lang="en-US" sz="2000" kern="0" dirty="0" smtClean="0"/>
              <a:t>A new Thread begins its life inside this method</a:t>
            </a:r>
          </a:p>
          <a:p>
            <a:pPr marL="1257300" lvl="2" indent="-342900">
              <a:spcBef>
                <a:spcPct val="20000"/>
              </a:spcBef>
              <a:buFontTx/>
              <a:buChar char="•"/>
              <a:tabLst>
                <a:tab pos="3657600" algn="l"/>
              </a:tabLst>
            </a:pPr>
            <a:endParaRPr lang="en-US" sz="2000" kern="0" dirty="0" smtClean="0">
              <a:latin typeface="+mn-lt"/>
            </a:endParaRPr>
          </a:p>
          <a:p>
            <a:pPr marL="1257300" lvl="2" indent="-342900">
              <a:spcBef>
                <a:spcPct val="20000"/>
              </a:spcBef>
              <a:tabLst>
                <a:tab pos="3657600" algn="l"/>
              </a:tabLst>
            </a:pPr>
            <a:endParaRPr lang="en-US" sz="2000" kern="0" dirty="0" smtClean="0">
              <a:latin typeface="+mn-lt"/>
            </a:endParaRPr>
          </a:p>
          <a:p>
            <a:pPr marL="1257300" lvl="2" indent="-342900">
              <a:spcBef>
                <a:spcPct val="20000"/>
              </a:spcBef>
              <a:tabLst>
                <a:tab pos="3657600" algn="l"/>
              </a:tabLst>
            </a:pPr>
            <a:endParaRPr lang="en-US" sz="2000" kern="0" dirty="0" smtClean="0">
              <a:latin typeface="+mn-lt"/>
            </a:endParaRPr>
          </a:p>
          <a:p>
            <a:pPr marL="1257300" lvl="2" indent="-342900">
              <a:spcBef>
                <a:spcPct val="20000"/>
              </a:spcBef>
              <a:tabLst>
                <a:tab pos="3657600" algn="l"/>
              </a:tabLst>
            </a:pPr>
            <a:r>
              <a:rPr lang="en-US" sz="2000" kern="0" dirty="0" smtClean="0"/>
              <a:t>public class A extends Thread {</a:t>
            </a:r>
          </a:p>
          <a:p>
            <a:pPr marL="1257300" lvl="2" indent="-342900">
              <a:spcBef>
                <a:spcPct val="20000"/>
              </a:spcBef>
              <a:tabLst>
                <a:tab pos="3657600" algn="l"/>
              </a:tabLst>
            </a:pPr>
            <a:r>
              <a:rPr lang="en-US" sz="2000" kern="0" dirty="0" smtClean="0"/>
              <a:t>	p</a:t>
            </a:r>
            <a:r>
              <a:rPr lang="en-US" sz="2000" kern="0" dirty="0" smtClean="0">
                <a:latin typeface="+mn-lt"/>
              </a:rPr>
              <a:t>ublic A() { … constructor…}</a:t>
            </a:r>
            <a:endParaRPr lang="en-US" sz="2000" kern="0" dirty="0" smtClean="0"/>
          </a:p>
          <a:p>
            <a:pPr marL="1257300" lvl="2" indent="-342900">
              <a:spcBef>
                <a:spcPct val="20000"/>
              </a:spcBef>
              <a:tabLst>
                <a:tab pos="3657600" algn="l"/>
              </a:tabLst>
            </a:pPr>
            <a:r>
              <a:rPr lang="en-US" sz="2000" kern="0" dirty="0" smtClean="0"/>
              <a:t>	p</a:t>
            </a:r>
            <a:r>
              <a:rPr lang="en-US" sz="2000" kern="0" dirty="0" smtClean="0">
                <a:latin typeface="+mn-lt"/>
              </a:rPr>
              <a:t>ublic void run() {…</a:t>
            </a:r>
            <a:r>
              <a:rPr lang="en-US" sz="2000" kern="0" dirty="0" smtClean="0"/>
              <a:t>method that will run in the thread….}</a:t>
            </a:r>
          </a:p>
          <a:p>
            <a:pPr marL="1257300" lvl="2" indent="-342900">
              <a:spcBef>
                <a:spcPct val="20000"/>
              </a:spcBef>
              <a:tabLst>
                <a:tab pos="3657600" algn="l"/>
              </a:tabLst>
            </a:pPr>
            <a:endParaRPr lang="en-US" sz="2000" kern="0" dirty="0" smtClean="0">
              <a:latin typeface="+mn-lt"/>
            </a:endParaRPr>
          </a:p>
          <a:p>
            <a:pPr marL="1257300" lvl="2" indent="-342900">
              <a:spcBef>
                <a:spcPct val="20000"/>
              </a:spcBef>
              <a:tabLst>
                <a:tab pos="3657600" algn="l"/>
              </a:tabLst>
            </a:pPr>
            <a:r>
              <a:rPr lang="en-US" sz="2000" kern="0" dirty="0" smtClean="0"/>
              <a:t>}</a:t>
            </a:r>
            <a:endParaRPr lang="en-US" sz="2000" kern="0" dirty="0" smtClean="0">
              <a:latin typeface="+mn-lt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C1A45E-83C4-4F49-BAE7-ADDD0F210FE2}" type="slidenum">
              <a:rPr lang="en-US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169863" y="76200"/>
            <a:ext cx="8880475" cy="6858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Lets take a concrete example in eclipse</a:t>
            </a:r>
            <a:endParaRPr lang="en-US" sz="2800" i="1" dirty="0" smtClean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457200" y="1242517"/>
            <a:ext cx="8153400" cy="547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1257300" lvl="2" indent="-342900">
              <a:spcBef>
                <a:spcPct val="20000"/>
              </a:spcBef>
              <a:buFontTx/>
              <a:buChar char="•"/>
              <a:tabLst>
                <a:tab pos="3657600" algn="l"/>
              </a:tabLst>
            </a:pPr>
            <a:endParaRPr lang="en-US" sz="2000" kern="0" dirty="0" smtClean="0">
              <a:latin typeface="+mn-lt"/>
            </a:endParaRPr>
          </a:p>
          <a:p>
            <a:pPr marL="1257300" lvl="2" indent="-342900">
              <a:spcBef>
                <a:spcPct val="20000"/>
              </a:spcBef>
              <a:tabLst>
                <a:tab pos="3657600" algn="l"/>
              </a:tabLst>
            </a:pPr>
            <a:r>
              <a:rPr lang="en-US" sz="2400" kern="0" dirty="0" smtClean="0"/>
              <a:t>Application:  </a:t>
            </a:r>
            <a:r>
              <a:rPr lang="en-US" sz="2400" kern="0" dirty="0" smtClean="0">
                <a:latin typeface="+mn-lt"/>
              </a:rPr>
              <a:t>Provide parallel addition</a:t>
            </a:r>
          </a:p>
          <a:p>
            <a:pPr marL="1257300" lvl="2" indent="-342900">
              <a:spcBef>
                <a:spcPct val="20000"/>
              </a:spcBef>
              <a:tabLst>
                <a:tab pos="3657600" algn="l"/>
              </a:tabLst>
            </a:pPr>
            <a:endParaRPr lang="en-US" sz="2400" kern="0" dirty="0" smtClean="0"/>
          </a:p>
          <a:p>
            <a:pPr marL="1257300" lvl="2" indent="-342900">
              <a:spcBef>
                <a:spcPct val="20000"/>
              </a:spcBef>
              <a:tabLst>
                <a:tab pos="3657600" algn="l"/>
              </a:tabLst>
            </a:pPr>
            <a:r>
              <a:rPr lang="en-US" sz="2400" kern="0" dirty="0" smtClean="0">
                <a:latin typeface="+mn-lt"/>
              </a:rPr>
              <a:t>Input: array of integers  a[1,…,</a:t>
            </a:r>
            <a:r>
              <a:rPr lang="en-US" sz="2400" kern="0" dirty="0" err="1" smtClean="0">
                <a:latin typeface="+mn-lt"/>
              </a:rPr>
              <a:t>k</a:t>
            </a:r>
            <a:r>
              <a:rPr lang="en-US" sz="2400" kern="0" dirty="0" smtClean="0">
                <a:latin typeface="+mn-lt"/>
              </a:rPr>
              <a:t>]</a:t>
            </a:r>
          </a:p>
          <a:p>
            <a:pPr marL="1257300" lvl="2" indent="-342900">
              <a:spcBef>
                <a:spcPct val="20000"/>
              </a:spcBef>
              <a:tabLst>
                <a:tab pos="3657600" algn="l"/>
              </a:tabLst>
            </a:pPr>
            <a:r>
              <a:rPr lang="en-US" sz="2400" kern="0" dirty="0" smtClean="0"/>
              <a:t>Divide array into segments and in parallel add segments of the array</a:t>
            </a:r>
          </a:p>
          <a:p>
            <a:pPr marL="1257300" lvl="2" indent="-342900">
              <a:spcBef>
                <a:spcPct val="20000"/>
              </a:spcBef>
              <a:tabLst>
                <a:tab pos="3657600" algn="l"/>
              </a:tabLst>
            </a:pPr>
            <a:endParaRPr lang="en-US" sz="2400" kern="0" dirty="0" smtClean="0">
              <a:latin typeface="+mn-lt"/>
            </a:endParaRPr>
          </a:p>
          <a:p>
            <a:pPr marL="1257300" lvl="2" indent="-342900">
              <a:spcBef>
                <a:spcPct val="20000"/>
              </a:spcBef>
              <a:tabLst>
                <a:tab pos="3657600" algn="l"/>
              </a:tabLst>
            </a:pPr>
            <a:r>
              <a:rPr lang="en-US" sz="2400" kern="0" dirty="0" smtClean="0"/>
              <a:t>For example:</a:t>
            </a:r>
          </a:p>
          <a:p>
            <a:pPr marL="1257300" lvl="2" indent="-342900">
              <a:spcBef>
                <a:spcPct val="20000"/>
              </a:spcBef>
              <a:tabLst>
                <a:tab pos="3657600" algn="l"/>
              </a:tabLst>
            </a:pPr>
            <a:r>
              <a:rPr lang="en-US" sz="2400" kern="0" dirty="0" smtClean="0">
                <a:latin typeface="+mn-lt"/>
              </a:rPr>
              <a:t>Thread 1: add a[1:k/2]</a:t>
            </a:r>
          </a:p>
          <a:p>
            <a:pPr marL="1257300" lvl="2" indent="-342900">
              <a:spcBef>
                <a:spcPct val="20000"/>
              </a:spcBef>
              <a:tabLst>
                <a:tab pos="3657600" algn="l"/>
              </a:tabLst>
            </a:pPr>
            <a:r>
              <a:rPr lang="en-US" sz="2400" kern="0" dirty="0" err="1" smtClean="0"/>
              <a:t>Theads</a:t>
            </a:r>
            <a:r>
              <a:rPr lang="en-US" sz="2400" kern="0" dirty="0" smtClean="0"/>
              <a:t> 2: add a[k/2:k]</a:t>
            </a:r>
          </a:p>
          <a:p>
            <a:pPr marL="1257300" lvl="2" indent="-342900">
              <a:spcBef>
                <a:spcPct val="20000"/>
              </a:spcBef>
              <a:tabLst>
                <a:tab pos="3657600" algn="l"/>
              </a:tabLst>
            </a:pPr>
            <a:r>
              <a:rPr lang="en-US" sz="2400" kern="0" dirty="0" smtClean="0">
                <a:latin typeface="+mn-lt"/>
              </a:rPr>
              <a:t>Add both of them </a:t>
            </a:r>
            <a:r>
              <a:rPr lang="en-US" sz="2400" kern="0" dirty="0" smtClean="0"/>
              <a:t>together</a:t>
            </a:r>
            <a:endParaRPr lang="en-US" sz="2400" kern="0" dirty="0" smtClean="0">
              <a:latin typeface="+mn-lt"/>
            </a:endParaRPr>
          </a:p>
          <a:p>
            <a:pPr marL="1257300" lvl="2" indent="-342900">
              <a:spcBef>
                <a:spcPct val="20000"/>
              </a:spcBef>
              <a:tabLst>
                <a:tab pos="3657600" algn="l"/>
              </a:tabLst>
            </a:pPr>
            <a:endParaRPr lang="en-US" sz="2000" kern="0" dirty="0" smtClean="0">
              <a:latin typeface="+mn-lt"/>
            </a:endParaRPr>
          </a:p>
          <a:p>
            <a:pPr marL="1257300" lvl="2" indent="-342900">
              <a:spcBef>
                <a:spcPct val="20000"/>
              </a:spcBef>
              <a:tabLst>
                <a:tab pos="3657600" algn="l"/>
              </a:tabLst>
            </a:pPr>
            <a:endParaRPr lang="en-US" sz="2000" kern="0" dirty="0" smtClean="0">
              <a:latin typeface="+mn-lt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sz="2800" dirty="0"/>
              <a:t>Thread Creation Diagram</a:t>
            </a:r>
          </a:p>
        </p:txBody>
      </p:sp>
      <p:sp>
        <p:nvSpPr>
          <p:cNvPr id="5123" name="Oval 3"/>
          <p:cNvSpPr>
            <a:spLocks noChangeArrowheads="1"/>
          </p:cNvSpPr>
          <p:nvPr/>
        </p:nvSpPr>
        <p:spPr bwMode="auto">
          <a:xfrm>
            <a:off x="457200" y="2347269"/>
            <a:ext cx="3606800" cy="41402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>
            <a:prstTxWarp prst="textNoShape">
              <a:avLst/>
            </a:prstTxWarp>
          </a:bodyPr>
          <a:lstStyle/>
          <a:p>
            <a:pPr algn="ctr"/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Thread t = new BThread();</a:t>
            </a:r>
          </a:p>
          <a:p>
            <a:pPr algn="ctr"/>
            <a:endParaRPr lang="en-US" sz="1800">
              <a:solidFill>
                <a:schemeClr val="bg2"/>
              </a:solidFill>
              <a:latin typeface="Courier New" pitchFamily="-110" charset="0"/>
            </a:endParaRPr>
          </a:p>
          <a:p>
            <a:pPr algn="ctr"/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t.start();</a:t>
            </a:r>
          </a:p>
          <a:p>
            <a:pPr algn="ctr"/>
            <a:endParaRPr lang="en-US" sz="1800">
              <a:solidFill>
                <a:schemeClr val="bg2"/>
              </a:solidFill>
              <a:latin typeface="Courier New" pitchFamily="-110" charset="0"/>
            </a:endParaRPr>
          </a:p>
          <a:p>
            <a:pPr algn="ctr"/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doMoreStuff();</a:t>
            </a: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1322388" y="1584325"/>
            <a:ext cx="1292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pPr algn="ctr"/>
            <a:r>
              <a:rPr lang="en-US"/>
              <a:t>Object A</a:t>
            </a:r>
          </a:p>
        </p:txBody>
      </p:sp>
      <p:sp>
        <p:nvSpPr>
          <p:cNvPr id="5125" name="Oval 5"/>
          <p:cNvSpPr>
            <a:spLocks noChangeArrowheads="1"/>
          </p:cNvSpPr>
          <p:nvPr/>
        </p:nvSpPr>
        <p:spPr bwMode="auto">
          <a:xfrm>
            <a:off x="4292600" y="2347269"/>
            <a:ext cx="4140200" cy="41402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>
            <a:prstTxWarp prst="textNoShape">
              <a:avLst/>
            </a:prstTxWarp>
          </a:bodyPr>
          <a:lstStyle/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BThread() {</a:t>
            </a: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}</a:t>
            </a:r>
          </a:p>
          <a:p>
            <a:endParaRPr lang="en-US" sz="1800">
              <a:solidFill>
                <a:schemeClr val="bg2"/>
              </a:solidFill>
              <a:latin typeface="Courier New" pitchFamily="-110" charset="0"/>
            </a:endParaRP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void start() {</a:t>
            </a: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	// create thread</a:t>
            </a: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}</a:t>
            </a:r>
          </a:p>
          <a:p>
            <a:endParaRPr lang="en-US" sz="1800">
              <a:solidFill>
                <a:schemeClr val="bg2"/>
              </a:solidFill>
              <a:latin typeface="Courier New" pitchFamily="-110" charset="0"/>
            </a:endParaRP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void run() {</a:t>
            </a: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	doSomething();</a:t>
            </a: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}</a:t>
            </a: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4064000" y="1660525"/>
            <a:ext cx="4810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pPr algn="ctr"/>
            <a:r>
              <a:rPr lang="en-US"/>
              <a:t>Object BThread (extends Thread)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sz="2800" dirty="0"/>
              <a:t>Thread Creation Diagram</a:t>
            </a:r>
          </a:p>
        </p:txBody>
      </p:sp>
      <p:sp>
        <p:nvSpPr>
          <p:cNvPr id="6147" name="Oval 3"/>
          <p:cNvSpPr>
            <a:spLocks noChangeArrowheads="1"/>
          </p:cNvSpPr>
          <p:nvPr/>
        </p:nvSpPr>
        <p:spPr bwMode="auto">
          <a:xfrm>
            <a:off x="177800" y="2386013"/>
            <a:ext cx="3606800" cy="41402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>
            <a:prstTxWarp prst="textNoShape">
              <a:avLst/>
            </a:prstTxWarp>
          </a:bodyPr>
          <a:lstStyle/>
          <a:p>
            <a:pPr algn="ctr"/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Thread t = new BThread();</a:t>
            </a:r>
          </a:p>
          <a:p>
            <a:pPr algn="ctr"/>
            <a:endParaRPr lang="en-US" sz="1800">
              <a:solidFill>
                <a:schemeClr val="bg2"/>
              </a:solidFill>
              <a:latin typeface="Courier New" pitchFamily="-110" charset="0"/>
            </a:endParaRPr>
          </a:p>
          <a:p>
            <a:pPr algn="ctr"/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t.start();</a:t>
            </a:r>
          </a:p>
          <a:p>
            <a:pPr algn="ctr"/>
            <a:endParaRPr lang="en-US" sz="1800">
              <a:solidFill>
                <a:schemeClr val="bg2"/>
              </a:solidFill>
              <a:latin typeface="Courier New" pitchFamily="-110" charset="0"/>
            </a:endParaRPr>
          </a:p>
          <a:p>
            <a:pPr algn="ctr"/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doMoreStuff();</a:t>
            </a: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1322388" y="1584325"/>
            <a:ext cx="1292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pPr algn="ctr"/>
            <a:r>
              <a:rPr lang="en-US"/>
              <a:t>Object A</a:t>
            </a:r>
          </a:p>
        </p:txBody>
      </p:sp>
      <p:sp>
        <p:nvSpPr>
          <p:cNvPr id="6149" name="Oval 5"/>
          <p:cNvSpPr>
            <a:spLocks noChangeArrowheads="1"/>
          </p:cNvSpPr>
          <p:nvPr/>
        </p:nvSpPr>
        <p:spPr bwMode="auto">
          <a:xfrm>
            <a:off x="4292600" y="2540000"/>
            <a:ext cx="4140200" cy="41402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>
            <a:prstTxWarp prst="textNoShape">
              <a:avLst/>
            </a:prstTxWarp>
          </a:bodyPr>
          <a:lstStyle/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BThread() {</a:t>
            </a: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}</a:t>
            </a:r>
          </a:p>
          <a:p>
            <a:endParaRPr lang="en-US" sz="1800">
              <a:solidFill>
                <a:schemeClr val="bg2"/>
              </a:solidFill>
              <a:latin typeface="Courier New" pitchFamily="-110" charset="0"/>
            </a:endParaRP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void start() {</a:t>
            </a: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	// create thread</a:t>
            </a: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}</a:t>
            </a:r>
          </a:p>
          <a:p>
            <a:endParaRPr lang="en-US" sz="1800">
              <a:solidFill>
                <a:schemeClr val="bg2"/>
              </a:solidFill>
              <a:latin typeface="Courier New" pitchFamily="-110" charset="0"/>
            </a:endParaRP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void run() {</a:t>
            </a: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	doSomething();</a:t>
            </a: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}</a:t>
            </a: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4597400" y="1660525"/>
            <a:ext cx="4810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pPr algn="ctr"/>
            <a:r>
              <a:rPr lang="en-US"/>
              <a:t>Object BThread (extends Thread) </a:t>
            </a:r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609600" y="1524000"/>
            <a:ext cx="1447800" cy="228600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xmlns:p14="http://schemas.microsoft.com/office/powerpoint/2010/main" spd="med" advTm="1000">
    <p:wipe dir="d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sz="2800" dirty="0"/>
              <a:t>Thread Creation Diagram</a:t>
            </a:r>
          </a:p>
        </p:txBody>
      </p:sp>
      <p:sp>
        <p:nvSpPr>
          <p:cNvPr id="7171" name="Oval 3"/>
          <p:cNvSpPr>
            <a:spLocks noChangeArrowheads="1"/>
          </p:cNvSpPr>
          <p:nvPr/>
        </p:nvSpPr>
        <p:spPr bwMode="auto">
          <a:xfrm>
            <a:off x="177800" y="2386013"/>
            <a:ext cx="3606800" cy="41402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>
            <a:prstTxWarp prst="textNoShape">
              <a:avLst/>
            </a:prstTxWarp>
          </a:bodyPr>
          <a:lstStyle/>
          <a:p>
            <a:pPr algn="ctr"/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Thread t = new BThread();</a:t>
            </a:r>
          </a:p>
          <a:p>
            <a:pPr algn="ctr"/>
            <a:endParaRPr lang="en-US" sz="1800">
              <a:solidFill>
                <a:schemeClr val="bg2"/>
              </a:solidFill>
              <a:latin typeface="Courier New" pitchFamily="-110" charset="0"/>
            </a:endParaRPr>
          </a:p>
          <a:p>
            <a:pPr algn="ctr"/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t.start();</a:t>
            </a:r>
          </a:p>
          <a:p>
            <a:pPr algn="ctr"/>
            <a:endParaRPr lang="en-US" sz="1800">
              <a:solidFill>
                <a:schemeClr val="bg2"/>
              </a:solidFill>
              <a:latin typeface="Courier New" pitchFamily="-110" charset="0"/>
            </a:endParaRPr>
          </a:p>
          <a:p>
            <a:pPr algn="ctr"/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doMoreStuff();</a:t>
            </a: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1322388" y="1584325"/>
            <a:ext cx="1292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pPr algn="ctr"/>
            <a:r>
              <a:rPr lang="en-US"/>
              <a:t>Object A</a:t>
            </a:r>
          </a:p>
        </p:txBody>
      </p:sp>
      <p:sp>
        <p:nvSpPr>
          <p:cNvPr id="7173" name="Oval 5"/>
          <p:cNvSpPr>
            <a:spLocks noChangeArrowheads="1"/>
          </p:cNvSpPr>
          <p:nvPr/>
        </p:nvSpPr>
        <p:spPr bwMode="auto">
          <a:xfrm>
            <a:off x="4292600" y="2540000"/>
            <a:ext cx="4140200" cy="41402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>
            <a:prstTxWarp prst="textNoShape">
              <a:avLst/>
            </a:prstTxWarp>
          </a:bodyPr>
          <a:lstStyle/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BThread() {</a:t>
            </a: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}</a:t>
            </a:r>
          </a:p>
          <a:p>
            <a:endParaRPr lang="en-US" sz="1800">
              <a:solidFill>
                <a:schemeClr val="bg2"/>
              </a:solidFill>
              <a:latin typeface="Courier New" pitchFamily="-110" charset="0"/>
            </a:endParaRP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void start() {</a:t>
            </a: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	// create thread</a:t>
            </a: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}</a:t>
            </a:r>
          </a:p>
          <a:p>
            <a:endParaRPr lang="en-US" sz="1800">
              <a:solidFill>
                <a:schemeClr val="bg2"/>
              </a:solidFill>
              <a:latin typeface="Courier New" pitchFamily="-110" charset="0"/>
            </a:endParaRP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void run() {</a:t>
            </a: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	doSomething();</a:t>
            </a: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}</a:t>
            </a: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4597400" y="1660525"/>
            <a:ext cx="4810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pPr algn="ctr"/>
            <a:r>
              <a:rPr lang="en-US"/>
              <a:t>Object BThread (extends Thread) </a:t>
            </a:r>
          </a:p>
        </p:txBody>
      </p:sp>
      <p:sp>
        <p:nvSpPr>
          <p:cNvPr id="7175" name="Line 7"/>
          <p:cNvSpPr>
            <a:spLocks noChangeShapeType="1"/>
          </p:cNvSpPr>
          <p:nvPr/>
        </p:nvSpPr>
        <p:spPr bwMode="auto">
          <a:xfrm>
            <a:off x="609600" y="1524000"/>
            <a:ext cx="1447800" cy="228600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76" name="Line 8"/>
          <p:cNvSpPr>
            <a:spLocks noChangeShapeType="1"/>
          </p:cNvSpPr>
          <p:nvPr/>
        </p:nvSpPr>
        <p:spPr bwMode="auto">
          <a:xfrm flipH="1">
            <a:off x="2057400" y="3200400"/>
            <a:ext cx="3581400" cy="60960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xmlns:p14="http://schemas.microsoft.com/office/powerpoint/2010/main" spd="med" advTm="1000">
    <p:wipe dir="d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>
            <a:normAutofit/>
          </a:bodyPr>
          <a:lstStyle/>
          <a:p>
            <a:r>
              <a:rPr lang="en-US" sz="2800" dirty="0"/>
              <a:t>Thread Creation Diagram</a:t>
            </a:r>
          </a:p>
        </p:txBody>
      </p:sp>
      <p:sp>
        <p:nvSpPr>
          <p:cNvPr id="8195" name="Oval 3"/>
          <p:cNvSpPr>
            <a:spLocks noChangeArrowheads="1"/>
          </p:cNvSpPr>
          <p:nvPr/>
        </p:nvSpPr>
        <p:spPr bwMode="auto">
          <a:xfrm>
            <a:off x="177800" y="2386013"/>
            <a:ext cx="3606800" cy="41402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>
            <a:prstTxWarp prst="textNoShape">
              <a:avLst/>
            </a:prstTxWarp>
          </a:bodyPr>
          <a:lstStyle/>
          <a:p>
            <a:pPr algn="ctr"/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Thread t = new BThread();</a:t>
            </a:r>
          </a:p>
          <a:p>
            <a:pPr algn="ctr"/>
            <a:endParaRPr lang="en-US" sz="1800">
              <a:solidFill>
                <a:schemeClr val="bg2"/>
              </a:solidFill>
              <a:latin typeface="Courier New" pitchFamily="-110" charset="0"/>
            </a:endParaRPr>
          </a:p>
          <a:p>
            <a:pPr algn="ctr"/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t.start();</a:t>
            </a:r>
          </a:p>
          <a:p>
            <a:pPr algn="ctr"/>
            <a:endParaRPr lang="en-US" sz="1800">
              <a:solidFill>
                <a:schemeClr val="bg2"/>
              </a:solidFill>
              <a:latin typeface="Courier New" pitchFamily="-110" charset="0"/>
            </a:endParaRPr>
          </a:p>
          <a:p>
            <a:pPr algn="ctr"/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doMoreStuff();</a:t>
            </a: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1322388" y="1584325"/>
            <a:ext cx="1292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pPr algn="ctr"/>
            <a:r>
              <a:rPr lang="en-US"/>
              <a:t>Object A</a:t>
            </a:r>
          </a:p>
        </p:txBody>
      </p:sp>
      <p:sp>
        <p:nvSpPr>
          <p:cNvPr id="8197" name="Oval 5"/>
          <p:cNvSpPr>
            <a:spLocks noChangeArrowheads="1"/>
          </p:cNvSpPr>
          <p:nvPr/>
        </p:nvSpPr>
        <p:spPr bwMode="auto">
          <a:xfrm>
            <a:off x="4292600" y="2540000"/>
            <a:ext cx="4140200" cy="41402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>
            <a:prstTxWarp prst="textNoShape">
              <a:avLst/>
            </a:prstTxWarp>
          </a:bodyPr>
          <a:lstStyle/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BThread() {</a:t>
            </a: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}</a:t>
            </a:r>
          </a:p>
          <a:p>
            <a:endParaRPr lang="en-US" sz="1800">
              <a:solidFill>
                <a:schemeClr val="bg2"/>
              </a:solidFill>
              <a:latin typeface="Courier New" pitchFamily="-110" charset="0"/>
            </a:endParaRP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void start() {</a:t>
            </a: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	// create thread</a:t>
            </a: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}</a:t>
            </a:r>
          </a:p>
          <a:p>
            <a:endParaRPr lang="en-US" sz="1800">
              <a:solidFill>
                <a:schemeClr val="bg2"/>
              </a:solidFill>
              <a:latin typeface="Courier New" pitchFamily="-110" charset="0"/>
            </a:endParaRP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void run() {</a:t>
            </a: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	doSomething();</a:t>
            </a:r>
          </a:p>
          <a:p>
            <a:r>
              <a:rPr lang="en-US" sz="1800">
                <a:solidFill>
                  <a:schemeClr val="bg2"/>
                </a:solidFill>
                <a:latin typeface="Courier New" pitchFamily="-110" charset="0"/>
              </a:rPr>
              <a:t>}</a:t>
            </a: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4597400" y="1660525"/>
            <a:ext cx="4810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prstTxWarp prst="textNoShape">
              <a:avLst/>
            </a:prstTxWarp>
            <a:spAutoFit/>
          </a:bodyPr>
          <a:lstStyle/>
          <a:p>
            <a:pPr algn="ctr"/>
            <a:r>
              <a:rPr lang="en-US"/>
              <a:t>Object BThread (extends Thread) </a:t>
            </a:r>
          </a:p>
        </p:txBody>
      </p:sp>
      <p:sp>
        <p:nvSpPr>
          <p:cNvPr id="8199" name="Line 7"/>
          <p:cNvSpPr>
            <a:spLocks noChangeShapeType="1"/>
          </p:cNvSpPr>
          <p:nvPr/>
        </p:nvSpPr>
        <p:spPr bwMode="auto">
          <a:xfrm>
            <a:off x="609600" y="1524000"/>
            <a:ext cx="1447800" cy="228600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200" name="Line 8"/>
          <p:cNvSpPr>
            <a:spLocks noChangeShapeType="1"/>
          </p:cNvSpPr>
          <p:nvPr/>
        </p:nvSpPr>
        <p:spPr bwMode="auto">
          <a:xfrm flipH="1">
            <a:off x="2057400" y="3200400"/>
            <a:ext cx="3581400" cy="60960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201" name="Line 9"/>
          <p:cNvSpPr>
            <a:spLocks noChangeShapeType="1"/>
          </p:cNvSpPr>
          <p:nvPr/>
        </p:nvSpPr>
        <p:spPr bwMode="auto">
          <a:xfrm flipH="1">
            <a:off x="2209800" y="3733800"/>
            <a:ext cx="3200400" cy="30480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202" name="Line 10"/>
          <p:cNvSpPr>
            <a:spLocks noChangeShapeType="1"/>
          </p:cNvSpPr>
          <p:nvPr/>
        </p:nvSpPr>
        <p:spPr bwMode="auto">
          <a:xfrm flipH="1">
            <a:off x="5410200" y="3200400"/>
            <a:ext cx="228600" cy="53340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xmlns:p14="http://schemas.microsoft.com/office/powerpoint/2010/main" spd="med" advTm="1000">
    <p:wipe dir="d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3879</TotalTime>
  <Words>1203</Words>
  <Application>Microsoft Macintosh PowerPoint</Application>
  <PresentationFormat>On-screen Show (4:3)</PresentationFormat>
  <Paragraphs>324</Paragraphs>
  <Slides>25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PowerPoint Presentation</vt:lpstr>
      <vt:lpstr>Concurrent Programming</vt:lpstr>
      <vt:lpstr>Threads and running processes</vt:lpstr>
      <vt:lpstr>Creating Threads: extend the Thread class</vt:lpstr>
      <vt:lpstr>Lets take a concrete example in eclipse</vt:lpstr>
      <vt:lpstr>Thread Creation Diagram</vt:lpstr>
      <vt:lpstr>Thread Creation Diagram</vt:lpstr>
      <vt:lpstr>Thread Creation Diagram</vt:lpstr>
      <vt:lpstr>Thread Creation Diagram</vt:lpstr>
      <vt:lpstr>Thread Creation Diagram</vt:lpstr>
      <vt:lpstr>Thread Creation Diagram</vt:lpstr>
      <vt:lpstr>Thread Creation Diagram</vt:lpstr>
      <vt:lpstr>Thread Creation Diagram</vt:lpstr>
      <vt:lpstr>Thread Creation Diagram</vt:lpstr>
      <vt:lpstr>Another way of creating Threads: Runnable interface</vt:lpstr>
      <vt:lpstr>Example of using the Runnable interface</vt:lpstr>
      <vt:lpstr>Blocking Threads</vt:lpstr>
      <vt:lpstr>Thread Scheduling</vt:lpstr>
      <vt:lpstr>Thread Starvation</vt:lpstr>
      <vt:lpstr>Thread Priorities: General Strategies</vt:lpstr>
      <vt:lpstr>Thread interruption</vt:lpstr>
      <vt:lpstr>Example</vt:lpstr>
      <vt:lpstr>Race Conditions</vt:lpstr>
      <vt:lpstr>Race Condition Example</vt:lpstr>
      <vt:lpstr>Thread Lifecycle</vt:lpstr>
    </vt:vector>
  </TitlesOfParts>
  <Company>University of Arkansas, Fayetteville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Nilanjan Banerjee</dc:creator>
  <cp:lastModifiedBy>Richard Chang</cp:lastModifiedBy>
  <cp:revision>53</cp:revision>
  <dcterms:created xsi:type="dcterms:W3CDTF">2010-10-26T02:21:36Z</dcterms:created>
  <dcterms:modified xsi:type="dcterms:W3CDTF">2013-11-12T13:35:52Z</dcterms:modified>
</cp:coreProperties>
</file>