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</p:sldIdLst>
  <p:sldSz cx="9144000" cy="6858000" type="screen4x3"/>
  <p:notesSz cx="6991350" cy="92821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691" autoAdjust="0"/>
  </p:normalViewPr>
  <p:slideViewPr>
    <p:cSldViewPr snapToGrid="0" snapToObjects="1">
      <p:cViewPr>
        <p:scale>
          <a:sx n="90" d="100"/>
          <a:sy n="90" d="100"/>
        </p:scale>
        <p:origin x="-1848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60813" y="0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7E1C27-1928-BB41-B28F-EA05791CC89E}" type="datetimeFigureOut">
              <a:rPr lang="en-US" smtClean="0"/>
              <a:t>2/5/15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6975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60813" y="8816975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27283A-DE60-1348-8927-ED483C1CF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546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2000">
                <a:latin typeface="Arial"/>
              </a:rPr>
              <a:t>Click to edit the notes format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>
                <a:latin typeface="Times New Roman"/>
              </a:rPr>
              <a:t>&lt;header&gt;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n-US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U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B6483437-41FE-4E8B-84DB-733BD660BBB2}" type="slidenum">
              <a:rPr lang="en-US" sz="1400">
                <a:latin typeface="Times New Roman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4584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body"/>
          </p:nvPr>
        </p:nvSpPr>
        <p:spPr>
          <a:xfrm>
            <a:off x="698400" y="4408560"/>
            <a:ext cx="5594040" cy="41763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49360" y="386892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028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4936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Picture 36"/>
          <p:cNvPicPr/>
          <p:nvPr/>
        </p:nvPicPr>
        <p:blipFill>
          <a:blip r:embed="rId2"/>
          <a:stretch>
            <a:fillRect/>
          </a:stretch>
        </p:blipFill>
        <p:spPr>
          <a:xfrm>
            <a:off x="1848600" y="1600200"/>
            <a:ext cx="5443200" cy="4343040"/>
          </a:xfrm>
          <a:prstGeom prst="rect">
            <a:avLst/>
          </a:prstGeom>
          <a:ln>
            <a:noFill/>
          </a:ln>
        </p:spPr>
      </p:pic>
      <p:pic>
        <p:nvPicPr>
          <p:cNvPr id="38" name="Picture 37"/>
          <p:cNvPicPr/>
          <p:nvPr/>
        </p:nvPicPr>
        <p:blipFill>
          <a:blip r:embed="rId2"/>
          <a:stretch>
            <a:fillRect/>
          </a:stretch>
        </p:blipFill>
        <p:spPr>
          <a:xfrm>
            <a:off x="1848600" y="1600200"/>
            <a:ext cx="5443200" cy="4343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49360" y="1600200"/>
            <a:ext cx="8042040" cy="4343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49360" y="107640"/>
            <a:ext cx="8042040" cy="61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4936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028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49360" y="386892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>
                <a:solidFill>
                  <a:srgbClr val="2C7C9F"/>
                </a:solidFill>
                <a:latin typeface="News Gothic MT"/>
              </a:rPr>
              <a:t>Click to edit the title text formatClick to edit Master title style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Sixth Outline Level</a:t>
            </a:r>
            <a:endParaRPr/>
          </a:p>
          <a:p>
            <a:pPr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Seventh Outline LevelClick to edit Master text styles</a:t>
            </a:r>
            <a:endParaRPr/>
          </a:p>
          <a:p>
            <a:pPr lvl="1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200">
                <a:solidFill>
                  <a:srgbClr val="595959"/>
                </a:solidFill>
                <a:latin typeface="News Gothic MT"/>
              </a:rPr>
              <a:t>Second level</a:t>
            </a:r>
            <a:endParaRPr/>
          </a:p>
          <a:p>
            <a:pPr lvl="2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000">
                <a:solidFill>
                  <a:srgbClr val="595959"/>
                </a:solidFill>
                <a:latin typeface="News Gothic MT"/>
              </a:rPr>
              <a:t>Third level</a:t>
            </a:r>
            <a:endParaRPr/>
          </a:p>
          <a:p>
            <a:pPr lvl="3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>
                <a:solidFill>
                  <a:srgbClr val="595959"/>
                </a:solidFill>
                <a:latin typeface="News Gothic MT"/>
              </a:rPr>
              <a:t>Fourth level</a:t>
            </a:r>
            <a:endParaRPr/>
          </a:p>
          <a:p>
            <a:pPr lvl="4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>
                <a:solidFill>
                  <a:srgbClr val="595959"/>
                </a:solidFill>
                <a:latin typeface="News Gothic MT"/>
              </a:rPr>
              <a:t>Fifth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629680" y="6275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en-US" sz="1200" b="1">
                <a:solidFill>
                  <a:srgbClr val="FFFFFF"/>
                </a:solidFill>
                <a:latin typeface="Arial"/>
                <a:ea typeface="ＭＳ Ｐゴシック"/>
              </a:rPr>
              <a:t>9/8/14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264600" y="6275520"/>
            <a:ext cx="484056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898040" y="6275520"/>
            <a:ext cx="990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6F1C5666-7F91-439B-93C4-D7283F47BD81}" type="slidenum">
              <a:rPr lang="en-US" sz="3600" b="1">
                <a:solidFill>
                  <a:srgbClr val="FFFFFF"/>
                </a:solidFill>
                <a:latin typeface="Arial"/>
                <a:ea typeface="ＭＳ Ｐゴシック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Shape 1"/>
          <p:cNvSpPr txBox="1"/>
          <p:nvPr/>
        </p:nvSpPr>
        <p:spPr>
          <a:xfrm>
            <a:off x="1295280" y="1735665"/>
            <a:ext cx="6716520" cy="3279747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Variables and Expressions, continued</a:t>
            </a:r>
            <a:r>
              <a:rPr lang="en-US" sz="4600" dirty="0">
                <a:solidFill>
                  <a:srgbClr val="2C7C9F"/>
                </a:solidFill>
                <a:latin typeface="News Gothic MT"/>
              </a:rPr>
              <a:t>
</a:t>
            </a:r>
            <a:r>
              <a:rPr lang="en-US" sz="2400" dirty="0">
                <a:solidFill>
                  <a:srgbClr val="2C7C9F"/>
                </a:solidFill>
                <a:latin typeface="News Gothic MT"/>
              </a:rPr>
              <a:t>CMSC 201</a:t>
            </a:r>
            <a:r>
              <a:rPr lang="en-US" sz="3200" dirty="0">
                <a:solidFill>
                  <a:srgbClr val="09213B"/>
                </a:solidFill>
                <a:latin typeface="News Gothic MT"/>
              </a:rPr>
              <a:t>
</a:t>
            </a:r>
            <a:r>
              <a:rPr lang="en-US" sz="2800" dirty="0">
                <a:solidFill>
                  <a:srgbClr val="09213B"/>
                </a:solidFill>
                <a:latin typeface="News Gothic MT"/>
              </a:rPr>
              <a:t>
</a:t>
            </a:r>
            <a:endParaRPr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Expressions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Anything on the right hand side of the equals is an </a:t>
            </a:r>
            <a:r>
              <a:rPr lang="en-US" sz="2400" b="1" dirty="0" smtClean="0">
                <a:solidFill>
                  <a:srgbClr val="595959"/>
                </a:solidFill>
                <a:latin typeface="News Gothic MT"/>
              </a:rPr>
              <a:t>expression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.  Expressions can be anything that yields a value.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= 4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b = 10 * a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c = (100 * 4) / 9 + 2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d = sin(40)       # This is a </a:t>
            </a:r>
            <a:r>
              <a:rPr lang="en-US" sz="2400" i="1" dirty="0" smtClean="0">
                <a:solidFill>
                  <a:srgbClr val="595959"/>
                </a:solidFill>
                <a:latin typeface="News Gothic MT"/>
              </a:rPr>
              <a:t>function call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, which we’ll 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			# discuss later.</a:t>
            </a:r>
            <a:endParaRPr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Operators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So what can we do in python?  Here are some basic operators: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sz="24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801670"/>
              </p:ext>
            </p:extLst>
          </p:nvPr>
        </p:nvGraphicFramePr>
        <p:xfrm>
          <a:off x="1524000" y="2794000"/>
          <a:ext cx="6096000" cy="25958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Operation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Python Operator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Addition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+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Subtraction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Multiplication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*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Division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/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Exponentiation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**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Modulus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9960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Operators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Exponentiation: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n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umber ** power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So if we want 3 squared, we say: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3 ** 2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If we want 2 cubed, it would be: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2 ** 3 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6270339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Modulus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Modulus: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% b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Is equivalent to “the remainder of a after a is divided by b”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14 % 6 = 2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12 % 2 = 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10 % 3 = 1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7577344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Modulus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Why is modulus useful?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Tells us if one thing is divisible by another (if you mod </a:t>
            </a:r>
            <a:r>
              <a:rPr lang="en-US" sz="2400" i="1" dirty="0" smtClean="0">
                <a:solidFill>
                  <a:srgbClr val="595959"/>
                </a:solidFill>
                <a:latin typeface="News Gothic MT"/>
              </a:rPr>
              <a:t>a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by </a:t>
            </a:r>
            <a:r>
              <a:rPr lang="en-US" sz="2400" i="1" dirty="0" smtClean="0">
                <a:solidFill>
                  <a:srgbClr val="595959"/>
                </a:solidFill>
                <a:latin typeface="News Gothic MT"/>
              </a:rPr>
              <a:t>b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and get zero, </a:t>
            </a:r>
            <a:r>
              <a:rPr lang="en-US" sz="2400" i="1" dirty="0">
                <a:solidFill>
                  <a:srgbClr val="595959"/>
                </a:solidFill>
                <a:latin typeface="News Gothic MT"/>
              </a:rPr>
              <a:t>b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is divisible by </a:t>
            </a:r>
            <a:r>
              <a:rPr lang="en-US" sz="2400" i="1" dirty="0" smtClean="0">
                <a:solidFill>
                  <a:srgbClr val="595959"/>
                </a:solidFill>
                <a:latin typeface="News Gothic MT"/>
              </a:rPr>
              <a:t>a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)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Remainders are useful!  Imagine you know the first of a month is a Monday, and you want to know what day the 27</a:t>
            </a:r>
            <a:r>
              <a:rPr lang="en-US" sz="2400" baseline="30000" dirty="0" smtClean="0">
                <a:solidFill>
                  <a:srgbClr val="595959"/>
                </a:solidFill>
                <a:latin typeface="News Gothic MT"/>
              </a:rPr>
              <a:t>th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is.  All you need to do is figure out 27 % 7, and that’s how many days past Monday you are.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3671310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Integers vs. Floats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Data in python remembers what type it is.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= 4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i="1" dirty="0" smtClean="0">
                <a:solidFill>
                  <a:srgbClr val="595959"/>
                </a:solidFill>
                <a:latin typeface="News Gothic MT"/>
              </a:rPr>
              <a:t>a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is an integer.</a:t>
            </a:r>
          </a:p>
          <a:p>
            <a:pPr>
              <a:lnSpc>
                <a:spcPct val="80000"/>
              </a:lnSpc>
              <a:buSzPct val="110000"/>
            </a:pPr>
            <a:endParaRPr lang="en-US" sz="2400" i="1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b = 4.4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i="1" dirty="0" smtClean="0">
                <a:solidFill>
                  <a:srgbClr val="595959"/>
                </a:solidFill>
                <a:latin typeface="News Gothic MT"/>
              </a:rPr>
              <a:t>b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is a float.</a:t>
            </a:r>
          </a:p>
          <a:p>
            <a:pPr>
              <a:lnSpc>
                <a:spcPct val="80000"/>
              </a:lnSpc>
              <a:buSzPct val="110000"/>
            </a:pPr>
            <a:endParaRPr lang="en-US" sz="2400" i="1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Floats and integers act differently!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222515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Integers vs. Floats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When we divide a float and anything else, the result is a float.  However, there is often rounding error.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&gt;&gt; 7.0 / 3.0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2.3333333333333335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Be careful to never compare two floats after you have done division!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3195301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Other Math Functions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Using “import math” we can access other math functions, such as: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2888021"/>
              </p:ext>
            </p:extLst>
          </p:nvPr>
        </p:nvGraphicFramePr>
        <p:xfrm>
          <a:off x="549360" y="2594596"/>
          <a:ext cx="7041444" cy="35052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520722"/>
                <a:gridCol w="352072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Function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Purpose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cos</a:t>
                      </a:r>
                      <a:r>
                        <a:rPr lang="en-US" dirty="0" smtClean="0"/>
                        <a:t>(x),</a:t>
                      </a:r>
                      <a:r>
                        <a:rPr lang="en-US" baseline="0" dirty="0" smtClean="0"/>
                        <a:t> sin(x), tan(x)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Trigonometric functions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log(x,</a:t>
                      </a:r>
                      <a:r>
                        <a:rPr lang="en-US" baseline="0" dirty="0" smtClean="0"/>
                        <a:t> base)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Logarithm of x with given base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floor(x)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Finds</a:t>
                      </a:r>
                      <a:r>
                        <a:rPr lang="en-US" baseline="0" dirty="0" smtClean="0"/>
                        <a:t> the closest integer less than or equal x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ceil(x)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Finds</a:t>
                      </a:r>
                      <a:r>
                        <a:rPr lang="en-US" baseline="0" dirty="0" smtClean="0"/>
                        <a:t> the closest integer greater than or equal to x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sqrt</a:t>
                      </a:r>
                      <a:r>
                        <a:rPr lang="en-US" dirty="0" smtClean="0"/>
                        <a:t>(x)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Finds</a:t>
                      </a:r>
                      <a:r>
                        <a:rPr lang="en-US" baseline="0" dirty="0" smtClean="0"/>
                        <a:t> the square root of x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</a:t>
                      </a:r>
                      <a:r>
                        <a:rPr lang="en-US" baseline="0" dirty="0" smtClean="0"/>
                        <a:t> value of pi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 value of 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46829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</TotalTime>
  <Words>421</Words>
  <Application>Microsoft Macintosh PowerPoint</Application>
  <PresentationFormat>On-screen Show (4:3)</PresentationFormat>
  <Paragraphs>90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Max Morawski</cp:lastModifiedBy>
  <cp:revision>49</cp:revision>
  <cp:lastPrinted>2014-09-14T23:38:06Z</cp:lastPrinted>
  <dcterms:modified xsi:type="dcterms:W3CDTF">2015-02-05T14:52:28Z</dcterms:modified>
</cp:coreProperties>
</file>