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60" r:id="rId4"/>
    <p:sldId id="262" r:id="rId5"/>
    <p:sldId id="261" r:id="rId6"/>
    <p:sldId id="263" r:id="rId7"/>
    <p:sldId id="258" r:id="rId8"/>
    <p:sldId id="267" r:id="rId9"/>
    <p:sldId id="279" r:id="rId10"/>
    <p:sldId id="278" r:id="rId11"/>
    <p:sldId id="280" r:id="rId12"/>
    <p:sldId id="282" r:id="rId13"/>
    <p:sldId id="274" r:id="rId14"/>
    <p:sldId id="283" r:id="rId15"/>
    <p:sldId id="276" r:id="rId16"/>
    <p:sldId id="270" r:id="rId17"/>
    <p:sldId id="284" r:id="rId18"/>
    <p:sldId id="271" r:id="rId19"/>
    <p:sldId id="272" r:id="rId20"/>
    <p:sldId id="273" r:id="rId21"/>
  </p:sldIdLst>
  <p:sldSz cx="9144000" cy="6858000" type="screen4x3"/>
  <p:notesSz cx="6991350" cy="92821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691" autoAdjust="0"/>
  </p:normalViewPr>
  <p:slideViewPr>
    <p:cSldViewPr snapToGrid="0" snapToObjects="1">
      <p:cViewPr>
        <p:scale>
          <a:sx n="94" d="100"/>
          <a:sy n="94" d="100"/>
        </p:scale>
        <p:origin x="-12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2000">
                <a:latin typeface="Arial"/>
              </a:rPr>
              <a:t>Click to edit the notes format</a:t>
            </a:r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&lt;header&gt;</a:t>
            </a:r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3" name="PlaceHolder 5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B6483437-41FE-4E8B-84DB-733BD660BBB2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44584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body"/>
          </p:nvPr>
        </p:nvSpPr>
        <p:spPr>
          <a:xfrm>
            <a:off x="698400" y="4408560"/>
            <a:ext cx="5594040" cy="41763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body"/>
          </p:nvPr>
        </p:nvSpPr>
        <p:spPr>
          <a:xfrm>
            <a:off x="914400" y="4419720"/>
            <a:ext cx="5181120" cy="41907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body"/>
          </p:nvPr>
        </p:nvSpPr>
        <p:spPr>
          <a:xfrm>
            <a:off x="914400" y="4419720"/>
            <a:ext cx="5181120" cy="41907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body"/>
          </p:nvPr>
        </p:nvSpPr>
        <p:spPr>
          <a:xfrm>
            <a:off x="914400" y="4419720"/>
            <a:ext cx="5181120" cy="41907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body"/>
          </p:nvPr>
        </p:nvSpPr>
        <p:spPr>
          <a:xfrm>
            <a:off x="914400" y="4419720"/>
            <a:ext cx="5181120" cy="41907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body"/>
          </p:nvPr>
        </p:nvSpPr>
        <p:spPr>
          <a:xfrm>
            <a:off x="914400" y="4419720"/>
            <a:ext cx="5181120" cy="41907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body"/>
          </p:nvPr>
        </p:nvSpPr>
        <p:spPr>
          <a:xfrm>
            <a:off x="914400" y="4419720"/>
            <a:ext cx="5181120" cy="41907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body"/>
          </p:nvPr>
        </p:nvSpPr>
        <p:spPr>
          <a:xfrm>
            <a:off x="914400" y="4419720"/>
            <a:ext cx="5181120" cy="41907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body"/>
          </p:nvPr>
        </p:nvSpPr>
        <p:spPr>
          <a:xfrm>
            <a:off x="914400" y="4419720"/>
            <a:ext cx="5181120" cy="41907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body"/>
          </p:nvPr>
        </p:nvSpPr>
        <p:spPr>
          <a:xfrm>
            <a:off x="914400" y="4419720"/>
            <a:ext cx="5181120" cy="41907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body"/>
          </p:nvPr>
        </p:nvSpPr>
        <p:spPr>
          <a:xfrm>
            <a:off x="914400" y="4419720"/>
            <a:ext cx="5181120" cy="41907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body"/>
          </p:nvPr>
        </p:nvSpPr>
        <p:spPr>
          <a:xfrm>
            <a:off x="914400" y="4419720"/>
            <a:ext cx="5181120" cy="4190760"/>
          </a:xfrm>
          <a:prstGeom prst="rect">
            <a:avLst/>
          </a:prstGeom>
        </p:spPr>
        <p:txBody>
          <a:bodyPr lIns="90000" tIns="45000" rIns="90000" bIns="45000"/>
          <a:lstStyle/>
          <a:p>
            <a:pPr>
              <a:lnSpc>
                <a:spcPct val="90000"/>
              </a:lnSpc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1848600" y="1600200"/>
            <a:ext cx="5443200" cy="43430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49360" y="1600200"/>
            <a:ext cx="8042040" cy="434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49360" y="107640"/>
            <a:ext cx="8042040" cy="61977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4936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4343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0280" y="386892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70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0280" y="1600200"/>
            <a:ext cx="392436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49360" y="3868920"/>
            <a:ext cx="8042040" cy="2071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Sixth Outline Level</a:t>
            </a:r>
            <a:endParaRPr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Seventh Outline LevelClick to edit Master text styles</a:t>
            </a:r>
            <a:endParaRPr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Second level</a:t>
            </a:r>
            <a:endParaRPr/>
          </a:p>
          <a:p>
            <a:pPr lvl="2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Third level</a:t>
            </a:r>
            <a:endParaRPr/>
          </a:p>
          <a:p>
            <a:pPr lvl="3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Fourth level</a:t>
            </a:r>
            <a:endParaRPr/>
          </a:p>
          <a:p>
            <a:pPr lvl="4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>
                <a:solidFill>
                  <a:srgbClr val="595959"/>
                </a:solidFill>
                <a:latin typeface="News Gothic MT"/>
              </a:rPr>
              <a:t>Fifth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629680" y="6275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en-US" sz="1200" b="1">
                <a:solidFill>
                  <a:srgbClr val="FFFFFF"/>
                </a:solidFill>
                <a:latin typeface="Arial"/>
                <a:ea typeface="ＭＳ Ｐゴシック"/>
              </a:rPr>
              <a:t>9/8/14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264600" y="6275520"/>
            <a:ext cx="484056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898040" y="6275520"/>
            <a:ext cx="990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6F1C5666-7F91-439B-93C4-D7283F47BD81}" type="slidenum">
              <a:rPr lang="en-US" sz="3600" b="1">
                <a:solidFill>
                  <a:srgbClr val="FFFFFF"/>
                </a:solidFill>
                <a:latin typeface="Arial"/>
                <a:ea typeface="ＭＳ Ｐゴシック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extShape 1"/>
          <p:cNvSpPr txBox="1"/>
          <p:nvPr/>
        </p:nvSpPr>
        <p:spPr>
          <a:xfrm>
            <a:off x="1295280" y="640080"/>
            <a:ext cx="6716520" cy="496800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Algorithmic Problem Solving
</a:t>
            </a:r>
            <a:r>
              <a:rPr lang="en-US" sz="2400">
                <a:solidFill>
                  <a:srgbClr val="2C7C9F"/>
                </a:solidFill>
                <a:latin typeface="News Gothic MT"/>
              </a:rPr>
              <a:t>CMSC 201</a:t>
            </a:r>
            <a:r>
              <a:rPr lang="en-US" sz="3200">
                <a:solidFill>
                  <a:srgbClr val="09213B"/>
                </a:solidFill>
                <a:latin typeface="News Gothic MT"/>
              </a:rPr>
              <a:t>
</a:t>
            </a:r>
            <a:r>
              <a:rPr lang="en-US" sz="2800">
                <a:solidFill>
                  <a:srgbClr val="09213B"/>
                </a:solidFill>
                <a:latin typeface="News Gothic MT"/>
              </a:rPr>
              <a:t>
Adapted from slides by Marie desJardins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4"/>
          <p:cNvSpPr txBox="1"/>
          <p:nvPr/>
        </p:nvSpPr>
        <p:spPr>
          <a:xfrm>
            <a:off x="549360" y="1547824"/>
            <a:ext cx="8042040" cy="4647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595959"/>
                </a:solidFill>
                <a:latin typeface="News Gothic MT"/>
              </a:rPr>
              <a:t>. </a:t>
            </a:r>
            <a:endParaRPr dirty="0"/>
          </a:p>
        </p:txBody>
      </p:sp>
      <p:sp>
        <p:nvSpPr>
          <p:cNvPr id="69" name="TextShape 5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 – Sequential </a:t>
            </a:r>
            <a:endParaRPr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1809705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Develop an algorithm that will calculate an hourly employee’s weekly pay</a:t>
            </a:r>
          </a:p>
          <a:p>
            <a:endParaRPr lang="en-US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Step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1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:  Understand the problem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Input :  pay rate and number of hours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Process:  pay = rate * hours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Output: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pay</a:t>
            </a:r>
          </a:p>
          <a:p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765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4"/>
          <p:cNvSpPr txBox="1"/>
          <p:nvPr/>
        </p:nvSpPr>
        <p:spPr>
          <a:xfrm>
            <a:off x="549360" y="1547824"/>
            <a:ext cx="8042040" cy="4647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595959"/>
                </a:solidFill>
                <a:latin typeface="News Gothic MT"/>
              </a:rPr>
              <a:t>. </a:t>
            </a:r>
            <a:endParaRPr dirty="0"/>
          </a:p>
        </p:txBody>
      </p:sp>
      <p:sp>
        <p:nvSpPr>
          <p:cNvPr id="69" name="TextShape 5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Algorithm – Calculate pay</a:t>
            </a:r>
            <a:endParaRPr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1809705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Plain English 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Ask for the pay rate and the number of hours worked.  Multiply the pay rate by the number of hours.  The result is the pay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 </a:t>
            </a:r>
          </a:p>
          <a:p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Pseudocode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 looks like code, but not a real language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1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.  Variables: hours, rate, pay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2.  Display “Number of hours worked: ”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3.  Get hours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4.  Display “Amount paid per hour: ”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5.  Get rate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6.  pay = hours * rate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7.  Display “The pay is  $” , pay</a:t>
            </a:r>
          </a:p>
          <a:p>
            <a:r>
              <a:rPr lang="en-US" sz="24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Notice the importance of order and lack of ambiguity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705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- Flowchart</a:t>
            </a:r>
            <a:endParaRPr lang="en-US" dirty="0"/>
          </a:p>
        </p:txBody>
      </p:sp>
      <p:sp>
        <p:nvSpPr>
          <p:cNvPr id="5" name="Flowchart: Terminator 4"/>
          <p:cNvSpPr/>
          <p:nvPr/>
        </p:nvSpPr>
        <p:spPr>
          <a:xfrm>
            <a:off x="611332" y="1600199"/>
            <a:ext cx="1390650" cy="390525"/>
          </a:xfrm>
          <a:prstGeom prst="flowChartTermina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 dirty="0">
                <a:ln>
                  <a:noFill/>
                </a:ln>
                <a:effectLst/>
                <a:latin typeface="Courier New"/>
                <a:ea typeface="Calibri"/>
                <a:cs typeface="Times New Roman"/>
              </a:rPr>
              <a:t>Start</a:t>
            </a:r>
            <a:endParaRPr lang="en-US" sz="1100" dirty="0">
              <a:effectLst/>
              <a:ea typeface="Calibri"/>
              <a:cs typeface="Times New Roman"/>
            </a:endParaRPr>
          </a:p>
        </p:txBody>
      </p:sp>
      <p:sp>
        <p:nvSpPr>
          <p:cNvPr id="6" name="Flowchart: Terminator 5"/>
          <p:cNvSpPr/>
          <p:nvPr/>
        </p:nvSpPr>
        <p:spPr>
          <a:xfrm>
            <a:off x="6477000" y="5907662"/>
            <a:ext cx="1390650" cy="390525"/>
          </a:xfrm>
          <a:prstGeom prst="flowChartTerminator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100">
                <a:ln>
                  <a:noFill/>
                </a:ln>
                <a:effectLst/>
                <a:latin typeface="Courier New"/>
                <a:ea typeface="Calibri"/>
                <a:cs typeface="Times New Roman"/>
              </a:rPr>
              <a:t>End</a:t>
            </a:r>
            <a:endParaRPr lang="en-US" sz="1100">
              <a:effectLst/>
              <a:ea typeface="Calibri"/>
              <a:cs typeface="Times New Roman"/>
            </a:endParaRPr>
          </a:p>
        </p:txBody>
      </p:sp>
      <p:sp>
        <p:nvSpPr>
          <p:cNvPr id="9" name="Flowchart: Data 8"/>
          <p:cNvSpPr/>
          <p:nvPr/>
        </p:nvSpPr>
        <p:spPr>
          <a:xfrm>
            <a:off x="87457" y="2543174"/>
            <a:ext cx="2438400" cy="762000"/>
          </a:xfrm>
          <a:prstGeom prst="flowChartInputOut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/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Display “Number of hours worked: ”</a:t>
            </a:r>
          </a:p>
          <a:p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1306657" y="1990724"/>
            <a:ext cx="0" cy="5524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1306657" y="3305174"/>
            <a:ext cx="0" cy="5524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Flowchart: Data 11"/>
          <p:cNvSpPr/>
          <p:nvPr/>
        </p:nvSpPr>
        <p:spPr>
          <a:xfrm>
            <a:off x="0" y="3893125"/>
            <a:ext cx="2438400" cy="762000"/>
          </a:xfrm>
          <a:prstGeom prst="flowChartInputOut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/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Get hours</a:t>
            </a:r>
          </a:p>
          <a:p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384405" y="1795461"/>
            <a:ext cx="553748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Elbow Connector 13"/>
          <p:cNvCxnSpPr/>
          <p:nvPr/>
        </p:nvCxnSpPr>
        <p:spPr>
          <a:xfrm rot="16200000" flipH="1">
            <a:off x="1685275" y="3960448"/>
            <a:ext cx="983675" cy="2373025"/>
          </a:xfrm>
          <a:prstGeom prst="bentConnector2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363625" y="1795461"/>
            <a:ext cx="0" cy="384333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4558146" y="5169475"/>
            <a:ext cx="0" cy="5524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4648200" y="2400295"/>
            <a:ext cx="0" cy="5524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Flowchart: Data 22"/>
          <p:cNvSpPr/>
          <p:nvPr/>
        </p:nvSpPr>
        <p:spPr>
          <a:xfrm>
            <a:off x="3647424" y="1600199"/>
            <a:ext cx="2238161" cy="783214"/>
          </a:xfrm>
          <a:prstGeom prst="flowChartInputOut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/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Display “Amount paid per hour: ”</a:t>
            </a:r>
          </a:p>
          <a:p>
            <a:endParaRPr lang="en-US" dirty="0"/>
          </a:p>
        </p:txBody>
      </p:sp>
      <p:sp>
        <p:nvSpPr>
          <p:cNvPr id="24" name="Flowchart: Data 23"/>
          <p:cNvSpPr/>
          <p:nvPr/>
        </p:nvSpPr>
        <p:spPr>
          <a:xfrm>
            <a:off x="3547304" y="2955130"/>
            <a:ext cx="2438400" cy="762000"/>
          </a:xfrm>
          <a:prstGeom prst="flowChartInputOut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/>
          </a:p>
          <a:p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Get rate</a:t>
            </a:r>
          </a:p>
          <a:p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4585855" y="3699159"/>
            <a:ext cx="0" cy="5524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Flowchart: Process 25"/>
          <p:cNvSpPr/>
          <p:nvPr/>
        </p:nvSpPr>
        <p:spPr>
          <a:xfrm>
            <a:off x="3614737" y="4274125"/>
            <a:ext cx="2066925" cy="895350"/>
          </a:xfrm>
          <a:prstGeom prst="flowChartProcess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100" dirty="0">
                <a:latin typeface="Courier New" pitchFamily="49" charset="0"/>
                <a:cs typeface="Courier New" pitchFamily="49" charset="0"/>
              </a:rPr>
              <a:t>pay = hours * rate</a:t>
            </a:r>
          </a:p>
        </p:txBody>
      </p:sp>
      <p:sp>
        <p:nvSpPr>
          <p:cNvPr id="27" name="Flowchart: Data 26"/>
          <p:cNvSpPr/>
          <p:nvPr/>
        </p:nvSpPr>
        <p:spPr>
          <a:xfrm>
            <a:off x="3335916" y="5721925"/>
            <a:ext cx="2438400" cy="762000"/>
          </a:xfrm>
          <a:prstGeom prst="flowChartInputOut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/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Display “The pay is  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$”, </a:t>
            </a:r>
            <a:r>
              <a:rPr lang="en-US" sz="1100" dirty="0">
                <a:latin typeface="Courier New" pitchFamily="49" charset="0"/>
                <a:cs typeface="Courier New" pitchFamily="49" charset="0"/>
              </a:rPr>
              <a:t>pay</a:t>
            </a:r>
          </a:p>
          <a:p>
            <a:endParaRPr lang="en-US" dirty="0"/>
          </a:p>
        </p:txBody>
      </p:sp>
      <p:cxnSp>
        <p:nvCxnSpPr>
          <p:cNvPr id="28" name="Straight Arrow Connector 27"/>
          <p:cNvCxnSpPr>
            <a:stCxn id="27" idx="5"/>
            <a:endCxn id="6" idx="1"/>
          </p:cNvCxnSpPr>
          <p:nvPr/>
        </p:nvCxnSpPr>
        <p:spPr>
          <a:xfrm>
            <a:off x="5530476" y="6102925"/>
            <a:ext cx="94652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522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4"/>
          <p:cNvSpPr txBox="1"/>
          <p:nvPr/>
        </p:nvSpPr>
        <p:spPr>
          <a:xfrm>
            <a:off x="549360" y="1547824"/>
            <a:ext cx="8042040" cy="4647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595959"/>
                </a:solidFill>
                <a:latin typeface="News Gothic MT"/>
              </a:rPr>
              <a:t>. </a:t>
            </a:r>
            <a:endParaRPr dirty="0"/>
          </a:p>
        </p:txBody>
      </p:sp>
      <p:sp>
        <p:nvSpPr>
          <p:cNvPr id="69" name="TextShape 5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Example – Decision Making</a:t>
            </a:r>
            <a:endParaRPr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1809705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Develop an algorithm that will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figure out if a number is positive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Step 1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:  Understand the problem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Input : 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The number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Process: 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Is it greater than zero?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Output: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Message that number is positive or non-positive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66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4"/>
          <p:cNvSpPr txBox="1"/>
          <p:nvPr/>
        </p:nvSpPr>
        <p:spPr>
          <a:xfrm>
            <a:off x="549360" y="1547824"/>
            <a:ext cx="8042040" cy="4647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595959"/>
                </a:solidFill>
                <a:latin typeface="News Gothic MT"/>
              </a:rPr>
              <a:t>. </a:t>
            </a:r>
            <a:endParaRPr dirty="0"/>
          </a:p>
        </p:txBody>
      </p:sp>
      <p:sp>
        <p:nvSpPr>
          <p:cNvPr id="69" name="TextShape 5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Algorithm</a:t>
            </a:r>
            <a:endParaRPr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1809705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Plain English 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Ask for the number.  Check if it is greater than zero.  If it is, it is a positive number.  If not (i.e. else), it is not positive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Pseudocode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 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1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. 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Variable: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num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2.  Display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“Enter the number: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”</a:t>
            </a: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3.  Get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num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pPr marL="457200" indent="-457200">
              <a:buAutoNum type="arabicPeriod" startAt="4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  if </a:t>
            </a:r>
            <a:r>
              <a:rPr lang="en-US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num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 &gt; 0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pPr marL="457200" indent="-457200">
              <a:buAutoNum type="arabicPeriod" startAt="5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       Display “It is positive”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pPr marL="457200" indent="-457200">
              <a:buAutoNum type="arabicPeriod" startAt="6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  Else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7. 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ourier New" pitchFamily="49" charset="0"/>
                <a:cs typeface="Courier New" pitchFamily="49" charset="0"/>
              </a:rPr>
              <a:t>      Display “It is not positive”</a:t>
            </a: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Courier New" pitchFamily="49" charset="0"/>
              <a:cs typeface="Courier New" pitchFamily="49" charset="0"/>
            </a:endParaRP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82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TextShape 1"/>
          <p:cNvSpPr txBox="1"/>
          <p:nvPr/>
        </p:nvSpPr>
        <p:spPr>
          <a:xfrm>
            <a:off x="-353518" y="356972"/>
            <a:ext cx="9728287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Flowcharts-Decision Making Example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756560"/>
            <a:ext cx="8079600" cy="79529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If </a:t>
            </a:r>
            <a:r>
              <a:rPr lang="en-US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num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&gt; 0 display “Positive”</a:t>
            </a:r>
          </a:p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Else (that means 0 or negative) display “Not Positive”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962400" y="2434747"/>
            <a:ext cx="0" cy="5524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Flowchart: Decision 6"/>
          <p:cNvSpPr/>
          <p:nvPr/>
        </p:nvSpPr>
        <p:spPr>
          <a:xfrm>
            <a:off x="3178968" y="2987197"/>
            <a:ext cx="1566863" cy="1143000"/>
          </a:xfrm>
          <a:prstGeom prst="flowChartDecision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100" dirty="0" err="1">
                <a:latin typeface="Courier New" pitchFamily="49" charset="0"/>
                <a:cs typeface="Courier New" pitchFamily="49" charset="0"/>
              </a:rPr>
              <a:t>n</a:t>
            </a:r>
            <a:r>
              <a:rPr lang="en-US" sz="1100" dirty="0" err="1" smtClean="0">
                <a:latin typeface="Courier New" pitchFamily="49" charset="0"/>
                <a:cs typeface="Courier New" pitchFamily="49" charset="0"/>
              </a:rPr>
              <a:t>um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 &gt;0?</a:t>
            </a:r>
            <a:endParaRPr lang="en-US" sz="1100" dirty="0">
              <a:latin typeface="Courier New" pitchFamily="49" charset="0"/>
              <a:cs typeface="Courier New" pitchFamily="49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981200" y="3572551"/>
            <a:ext cx="11977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981200" y="5162360"/>
            <a:ext cx="0" cy="80616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745831" y="3558697"/>
            <a:ext cx="1197769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1" name="Flowchart: Data 18"/>
          <p:cNvSpPr/>
          <p:nvPr/>
        </p:nvSpPr>
        <p:spPr>
          <a:xfrm>
            <a:off x="862119" y="4379146"/>
            <a:ext cx="2238161" cy="783214"/>
          </a:xfrm>
          <a:prstGeom prst="flowChartInputOut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/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Display 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“positive”</a:t>
            </a:r>
            <a:endParaRPr lang="en-US" sz="1100" dirty="0">
              <a:latin typeface="Courier New" pitchFamily="49" charset="0"/>
              <a:cs typeface="Courier New" pitchFamily="49" charset="0"/>
            </a:endParaRPr>
          </a:p>
          <a:p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5854195" y="5162360"/>
            <a:ext cx="0" cy="806162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Flowchart: Data 20"/>
          <p:cNvSpPr/>
          <p:nvPr/>
        </p:nvSpPr>
        <p:spPr>
          <a:xfrm>
            <a:off x="4693551" y="4379146"/>
            <a:ext cx="2238161" cy="783214"/>
          </a:xfrm>
          <a:prstGeom prst="flowChartInputOutp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dirty="0" smtClean="0"/>
          </a:p>
          <a:p>
            <a:r>
              <a:rPr lang="en-US" sz="1100" dirty="0">
                <a:latin typeface="Courier New" pitchFamily="49" charset="0"/>
                <a:cs typeface="Courier New" pitchFamily="49" charset="0"/>
              </a:rPr>
              <a:t>Display </a:t>
            </a:r>
            <a:r>
              <a:rPr lang="en-US" sz="1100" dirty="0" smtClean="0">
                <a:latin typeface="Courier New" pitchFamily="49" charset="0"/>
                <a:cs typeface="Courier New" pitchFamily="49" charset="0"/>
              </a:rPr>
              <a:t>“Not positive”</a:t>
            </a:r>
            <a:endParaRPr lang="en-US" sz="1100" dirty="0">
              <a:latin typeface="Courier New" pitchFamily="49" charset="0"/>
              <a:cs typeface="Courier New" pitchFamily="49" charset="0"/>
            </a:endParaRPr>
          </a:p>
          <a:p>
            <a:endParaRPr lang="en-US" dirty="0"/>
          </a:p>
        </p:txBody>
      </p:sp>
      <p:cxnSp>
        <p:nvCxnSpPr>
          <p:cNvPr id="14" name="Straight Arrow Connector 13"/>
          <p:cNvCxnSpPr>
            <a:endCxn id="11" idx="1"/>
          </p:cNvCxnSpPr>
          <p:nvPr/>
        </p:nvCxnSpPr>
        <p:spPr>
          <a:xfrm>
            <a:off x="1981200" y="3558697"/>
            <a:ext cx="0" cy="8204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943600" y="3577747"/>
            <a:ext cx="0" cy="8013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956630" y="5972849"/>
            <a:ext cx="3897565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3962399" y="5925661"/>
            <a:ext cx="0" cy="80139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015835" y="3171634"/>
            <a:ext cx="1119080" cy="38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True</a:t>
            </a:r>
            <a:endParaRPr lang="en-US" sz="1100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24520" y="3195444"/>
            <a:ext cx="1119080" cy="387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 smtClean="0">
                <a:solidFill>
                  <a:schemeClr val="tx1"/>
                </a:solidFill>
                <a:latin typeface="Courier New" pitchFamily="49" charset="0"/>
                <a:cs typeface="Courier New" pitchFamily="49" charset="0"/>
              </a:rPr>
              <a:t>False</a:t>
            </a:r>
            <a:endParaRPr lang="en-US" sz="1100" dirty="0">
              <a:solidFill>
                <a:schemeClr val="tx1"/>
              </a:solidFill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166099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Looping   </a:t>
            </a:r>
            <a:endParaRPr dirty="0"/>
          </a:p>
        </p:txBody>
      </p:sp>
      <p:sp>
        <p:nvSpPr>
          <p:cNvPr id="82" name="TextShape 2"/>
          <p:cNvSpPr txBox="1"/>
          <p:nvPr/>
        </p:nvSpPr>
        <p:spPr>
          <a:xfrm>
            <a:off x="549360" y="1981080"/>
            <a:ext cx="8042040" cy="3962160"/>
          </a:xfrm>
          <a:prstGeom prst="rect">
            <a:avLst/>
          </a:prstGeom>
        </p:spPr>
        <p:txBody>
          <a:bodyPr/>
          <a:lstStyle/>
          <a:p>
            <a:pPr>
              <a:buSzPct val="110000"/>
              <a:buFont typeface="Wingdings 2" charset="2"/>
              <a:buChar char="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  Develop 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an algorithm that will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add the numbers from 1 to 10.  That is 1 + 2 + 3 + …+ 10 = 55</a:t>
            </a:r>
          </a:p>
          <a:p>
            <a:pPr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pPr>
              <a:buSzPct val="110000"/>
            </a:pPr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Step 1 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:  Understand the problem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Input : 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None needed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Process: 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Add 0 to 1 to get a new sum.  Add 2 to the old sum to get a new sum.  Add 3 to the old sum to get a new sum……Add 10 to the old sum to get a new sum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Output: 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The new sum after 10 iterations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pPr>
              <a:lnSpc>
                <a:spcPct val="100000"/>
              </a:lnSpc>
              <a:buSzPct val="110000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4"/>
          <p:cNvSpPr txBox="1"/>
          <p:nvPr/>
        </p:nvSpPr>
        <p:spPr>
          <a:xfrm>
            <a:off x="549360" y="1547824"/>
            <a:ext cx="8042040" cy="4647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595959"/>
                </a:solidFill>
                <a:latin typeface="News Gothic MT"/>
              </a:rPr>
              <a:t>. </a:t>
            </a:r>
            <a:endParaRPr dirty="0"/>
          </a:p>
        </p:txBody>
      </p:sp>
      <p:sp>
        <p:nvSpPr>
          <p:cNvPr id="69" name="TextShape 5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Algorithm</a:t>
            </a:r>
            <a:endParaRPr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1809705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u="sng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Plain English </a:t>
            </a:r>
          </a:p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Start count at 1.  Add to the sum (originally zero) to get a new sum.  Increment the count.  Repeat the last two steps 10 times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r>
              <a:rPr lang="en-US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Pseudocode</a:t>
            </a: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-  </a:t>
            </a:r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While_Example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Numeric Variables: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counter =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1, sum = 0 </a:t>
            </a:r>
          </a:p>
          <a:p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counter </a:t>
            </a: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&lt;=  10: </a:t>
            </a:r>
          </a:p>
          <a:p>
            <a:pPr marL="457200" indent="-457200">
              <a:buAutoNum type="arabicPeriod" startAt="3"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sum = sum + counter</a:t>
            </a:r>
          </a:p>
          <a:p>
            <a:pPr marL="457200" indent="-457200">
              <a:buAutoNum type="arabicPeriod" startAt="3"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counter = counter + 1</a:t>
            </a:r>
          </a:p>
          <a:p>
            <a:pPr marL="457200" indent="-457200">
              <a:buAutoNum type="arabicPeriod" startAt="3"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EndWhile</a:t>
            </a:r>
            <a:endParaRPr lang="en-US" sz="2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indent="-457200">
              <a:buAutoNum type="arabicPeriod" startAt="3"/>
            </a:pPr>
            <a:r>
              <a:rPr lang="en-US" sz="2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Display “  The sum is”, sum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68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Averaging Algorithm</a:t>
            </a:r>
            <a:endParaRPr/>
          </a:p>
        </p:txBody>
      </p:sp>
      <p:sp>
        <p:nvSpPr>
          <p:cNvPr id="84" name="TextShape 2"/>
          <p:cNvSpPr txBox="1"/>
          <p:nvPr/>
        </p:nvSpPr>
        <p:spPr>
          <a:xfrm>
            <a:off x="549360" y="1981080"/>
            <a:ext cx="8042040" cy="39621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Come up with an algorithm to average a list of numbers</a:t>
            </a:r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For 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each number in the list, add that number to a counter (initially zero).  Once this is done, divide the counter by the number of items in the list.</a:t>
            </a:r>
            <a:endParaRPr dirty="0"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Notice that we had to create another number to 'store' information in.  In a programming language something like this is called a </a:t>
            </a:r>
            <a:r>
              <a:rPr lang="en-US" sz="2400" i="1" dirty="0">
                <a:solidFill>
                  <a:srgbClr val="595959"/>
                </a:solidFill>
                <a:latin typeface="News Gothic MT"/>
              </a:rPr>
              <a:t>variable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.  Variables are a name that is attached to a number or other piece of information.  Think of it as a bucket with a number inside of it.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Averaging Algorithm</a:t>
            </a:r>
            <a:endParaRPr/>
          </a:p>
        </p:txBody>
      </p:sp>
      <p:sp>
        <p:nvSpPr>
          <p:cNvPr id="86" name="TextShape 2"/>
          <p:cNvSpPr txBox="1"/>
          <p:nvPr/>
        </p:nvSpPr>
        <p:spPr>
          <a:xfrm>
            <a:off x="405360" y="1981080"/>
            <a:ext cx="8503200" cy="39621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A more programmatic version of the algorithm:</a:t>
            </a:r>
            <a:endParaRPr dirty="0"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Average(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listOfNumbers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, length)</a:t>
            </a:r>
            <a:endParaRPr dirty="0"/>
          </a:p>
          <a:p>
            <a:pPr lvl="1">
              <a:buSzPct val="75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Create a variable called counter starting at zero</a:t>
            </a:r>
            <a:endParaRPr dirty="0"/>
          </a:p>
          <a:p>
            <a:pPr lvl="1">
              <a:buSzPct val="75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For each number in 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listOfNumbers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:</a:t>
            </a:r>
            <a:endParaRPr dirty="0"/>
          </a:p>
          <a:p>
            <a:pPr lvl="2">
              <a:buSzPct val="45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Add that number to counter</a:t>
            </a:r>
            <a:endParaRPr dirty="0"/>
          </a:p>
          <a:p>
            <a:pPr lvl="1">
              <a:buSzPct val="75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Set counter to (counter / length)</a:t>
            </a:r>
            <a:endParaRPr dirty="0"/>
          </a:p>
          <a:p>
            <a:pPr lvl="1">
              <a:buSzPct val="75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Return counter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Algorithms</a:t>
            </a:r>
            <a:endParaRPr/>
          </a:p>
        </p:txBody>
      </p:sp>
      <p:sp>
        <p:nvSpPr>
          <p:cNvPr id="46" name="TextShape 2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An </a:t>
            </a:r>
            <a:r>
              <a:rPr lang="en-US" sz="2400" b="1" dirty="0">
                <a:solidFill>
                  <a:srgbClr val="FF0000"/>
                </a:solidFill>
                <a:latin typeface="News Gothic MT"/>
              </a:rPr>
              <a:t>algorithm 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is an </a:t>
            </a:r>
            <a:r>
              <a:rPr lang="en-US" sz="2400" b="1" dirty="0">
                <a:solidFill>
                  <a:srgbClr val="595959"/>
                </a:solidFill>
                <a:latin typeface="News Gothic MT"/>
              </a:rPr>
              <a:t>ordered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set of </a:t>
            </a:r>
            <a:r>
              <a:rPr lang="en-US" sz="2400" b="1" dirty="0">
                <a:solidFill>
                  <a:srgbClr val="595959"/>
                </a:solidFill>
                <a:latin typeface="News Gothic MT"/>
              </a:rPr>
              <a:t>unambiguous 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steps that describes a </a:t>
            </a:r>
            <a:r>
              <a:rPr lang="en-US" sz="2400" b="1" dirty="0" smtClean="0">
                <a:solidFill>
                  <a:srgbClr val="595959"/>
                </a:solidFill>
                <a:latin typeface="News Gothic MT"/>
              </a:rPr>
              <a:t>process</a:t>
            </a:r>
          </a:p>
          <a:p>
            <a:pPr>
              <a:lnSpc>
                <a:spcPct val="80000"/>
              </a:lnSpc>
              <a:buSzPct val="110000"/>
            </a:pPr>
            <a:endParaRPr dirty="0"/>
          </a:p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Examples from real life</a:t>
            </a:r>
            <a:r>
              <a:rPr lang="en-US" sz="2400" dirty="0" smtClean="0">
                <a:solidFill>
                  <a:srgbClr val="595959"/>
                </a:solidFill>
                <a:latin typeface="News Gothic MT"/>
              </a:rPr>
              <a:t>:</a:t>
            </a:r>
          </a:p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endParaRPr dirty="0"/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200" dirty="0" smtClean="0">
                <a:solidFill>
                  <a:srgbClr val="595959"/>
                </a:solidFill>
                <a:latin typeface="News Gothic MT"/>
              </a:rPr>
              <a:t>Recipes</a:t>
            </a:r>
          </a:p>
          <a:p>
            <a:pPr lvl="1">
              <a:lnSpc>
                <a:spcPct val="80000"/>
              </a:lnSpc>
              <a:buSzPct val="110000"/>
            </a:pPr>
            <a:endParaRPr dirty="0"/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200" dirty="0">
                <a:solidFill>
                  <a:srgbClr val="595959"/>
                </a:solidFill>
                <a:latin typeface="News Gothic MT"/>
              </a:rPr>
              <a:t>Project directions - chemistry lab, writing </a:t>
            </a:r>
            <a:r>
              <a:rPr lang="en-US" sz="2200" dirty="0" smtClean="0">
                <a:solidFill>
                  <a:srgbClr val="595959"/>
                </a:solidFill>
                <a:latin typeface="News Gothic MT"/>
              </a:rPr>
              <a:t>prompt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dirty="0"/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200" dirty="0">
                <a:solidFill>
                  <a:srgbClr val="595959"/>
                </a:solidFill>
                <a:latin typeface="News Gothic MT"/>
              </a:rPr>
              <a:t>Instruction manual (IKEA</a:t>
            </a:r>
            <a:r>
              <a:rPr lang="en-US" sz="2200" dirty="0" smtClean="0">
                <a:solidFill>
                  <a:srgbClr val="595959"/>
                </a:solidFill>
                <a:latin typeface="News Gothic MT"/>
              </a:rPr>
              <a:t>)</a:t>
            </a:r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Averaging Algorithm</a:t>
            </a:r>
            <a:endParaRPr/>
          </a:p>
        </p:txBody>
      </p:sp>
      <p:sp>
        <p:nvSpPr>
          <p:cNvPr id="88" name="TextShape 2"/>
          <p:cNvSpPr txBox="1"/>
          <p:nvPr/>
        </p:nvSpPr>
        <p:spPr>
          <a:xfrm>
            <a:off x="405360" y="1981080"/>
            <a:ext cx="8503200" cy="39621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What the algorithm looks like in python:</a:t>
            </a:r>
            <a:endParaRPr dirty="0"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def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average(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listOfNumbers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, length):</a:t>
            </a:r>
            <a:endParaRPr dirty="0"/>
          </a:p>
          <a:p>
            <a:pPr lvl="1">
              <a:buSzPct val="75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counter = 0</a:t>
            </a:r>
            <a:endParaRPr dirty="0"/>
          </a:p>
          <a:p>
            <a:pPr lvl="1">
              <a:buSzPct val="75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for 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currentNumber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 in 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listOfNumbers</a:t>
            </a:r>
            <a:r>
              <a:rPr lang="en-US" sz="2400" dirty="0">
                <a:solidFill>
                  <a:srgbClr val="595959"/>
                </a:solidFill>
                <a:latin typeface="News Gothic MT"/>
              </a:rPr>
              <a:t>:</a:t>
            </a:r>
            <a:endParaRPr dirty="0"/>
          </a:p>
          <a:p>
            <a:pPr lvl="2">
              <a:buSzPct val="45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counter = counter + </a:t>
            </a:r>
            <a:r>
              <a:rPr lang="en-US" sz="2400" dirty="0" err="1">
                <a:solidFill>
                  <a:srgbClr val="595959"/>
                </a:solidFill>
                <a:latin typeface="News Gothic MT"/>
              </a:rPr>
              <a:t>currentNumber</a:t>
            </a:r>
            <a:endParaRPr dirty="0"/>
          </a:p>
          <a:p>
            <a:pPr lvl="1">
              <a:buSzPct val="75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counter = counter / length</a:t>
            </a:r>
            <a:endParaRPr dirty="0"/>
          </a:p>
          <a:p>
            <a:pPr lvl="1">
              <a:buSzPct val="75000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return counter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133720" y="228600"/>
            <a:ext cx="4741560" cy="6400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219320" y="174600"/>
            <a:ext cx="6705360" cy="65052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TextShape 1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53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" y="347760"/>
            <a:ext cx="8686440" cy="6160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extShape 1"/>
          <p:cNvSpPr txBox="1"/>
          <p:nvPr/>
        </p:nvSpPr>
        <p:spPr>
          <a:xfrm>
            <a:off x="549360" y="1600200"/>
            <a:ext cx="8042040" cy="43430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56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" y="1143000"/>
            <a:ext cx="8712000" cy="5468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Shape 1"/>
          <p:cNvSpPr txBox="1"/>
          <p:nvPr/>
        </p:nvSpPr>
        <p:spPr>
          <a:xfrm>
            <a:off x="228600" y="609480"/>
            <a:ext cx="8686440" cy="9964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000" u="sng">
                <a:solidFill>
                  <a:srgbClr val="2C7C9F"/>
                </a:solidFill>
                <a:latin typeface="News Gothic MT"/>
              </a:rPr>
              <a:t>Algorithms</a:t>
            </a:r>
            <a:r>
              <a:rPr lang="en-US" sz="4000">
                <a:solidFill>
                  <a:srgbClr val="2C7C9F"/>
                </a:solidFill>
                <a:latin typeface="News Gothic MT"/>
              </a:rPr>
              <a:t> Express Solutions to Computational Problems</a:t>
            </a:r>
            <a:endParaRPr/>
          </a:p>
        </p:txBody>
      </p:sp>
      <p:sp>
        <p:nvSpPr>
          <p:cNvPr id="48" name="TextShape 2"/>
          <p:cNvSpPr txBox="1"/>
          <p:nvPr/>
        </p:nvSpPr>
        <p:spPr>
          <a:xfrm>
            <a:off x="457200" y="1752480"/>
            <a:ext cx="8381520" cy="48765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Algorithms are expressed and implemented using </a:t>
            </a:r>
            <a:r>
              <a:rPr lang="en-US" sz="2400" b="1">
                <a:solidFill>
                  <a:srgbClr val="FF0000"/>
                </a:solidFill>
                <a:latin typeface="News Gothic MT"/>
              </a:rPr>
              <a:t>languages</a:t>
            </a:r>
            <a:endParaRPr/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Possibilities: natural language, pseudocode, visual and textual programming languages</a:t>
            </a:r>
            <a:endParaRPr/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Different languages may be more suitable for solving different problems</a:t>
            </a:r>
            <a:endParaRPr/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The choice of language can affect clarity or readability, but not whether a solution exists</a:t>
            </a:r>
            <a:endParaRPr/>
          </a:p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Algorithms can </a:t>
            </a:r>
            <a:r>
              <a:rPr lang="en-US" sz="2400" b="1">
                <a:solidFill>
                  <a:srgbClr val="FF0000"/>
                </a:solidFill>
                <a:latin typeface="News Gothic MT"/>
              </a:rPr>
              <a:t>solve many, but not all, problems</a:t>
            </a:r>
            <a:endParaRPr/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Many problems can be solved in a reasonable time</a:t>
            </a:r>
            <a:endParaRPr/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Some require heuristic (approximate) approaches to solve them in a reasonable time</a:t>
            </a:r>
            <a:endParaRPr/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Some problems cannot be solved using any algorithm</a:t>
            </a:r>
            <a:endParaRPr/>
          </a:p>
          <a:p>
            <a:pPr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Algorithms are </a:t>
            </a:r>
            <a:r>
              <a:rPr lang="en-US" sz="2400" b="1">
                <a:solidFill>
                  <a:srgbClr val="FF0000"/>
                </a:solidFill>
                <a:latin typeface="News Gothic MT"/>
              </a:rPr>
              <a:t>evaluated analytically and empirically</a:t>
            </a:r>
            <a:endParaRPr/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Many possible criteria (e.g., efficiency, correctness, usability, ...)</a:t>
            </a:r>
            <a:endParaRPr/>
          </a:p>
          <a:p>
            <a:pPr lvl="1">
              <a:lnSpc>
                <a:spcPct val="80000"/>
              </a:lnSpc>
              <a:buSzPct val="110000"/>
              <a:buFont typeface="Wingdings 2" charset="2"/>
              <a:buChar char=""/>
            </a:pPr>
            <a:r>
              <a:rPr lang="en-US" sz="2000">
                <a:solidFill>
                  <a:srgbClr val="595959"/>
                </a:solidFill>
                <a:latin typeface="News Gothic MT"/>
              </a:rPr>
              <a:t>Different algorithms for the same problem can have different measurements for these criteria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Shape 1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>
                <a:solidFill>
                  <a:srgbClr val="2C7C9F"/>
                </a:solidFill>
                <a:latin typeface="News Gothic MT"/>
              </a:rPr>
              <a:t>Algorithms:
Syntax and Semantics</a:t>
            </a:r>
            <a:endParaRPr/>
          </a:p>
        </p:txBody>
      </p:sp>
      <p:sp>
        <p:nvSpPr>
          <p:cNvPr id="64" name="TextShape 2"/>
          <p:cNvSpPr txBox="1"/>
          <p:nvPr/>
        </p:nvSpPr>
        <p:spPr>
          <a:xfrm>
            <a:off x="549360" y="1600200"/>
            <a:ext cx="8042040" cy="47239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Before you can write an algorithm, you have to have a language in which to express it</a:t>
            </a:r>
            <a:endParaRPr dirty="0"/>
          </a:p>
          <a:p>
            <a:pPr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400" dirty="0">
                <a:solidFill>
                  <a:srgbClr val="595959"/>
                </a:solidFill>
                <a:latin typeface="News Gothic MT"/>
              </a:rPr>
              <a:t>Basic components of every algorithmic language:</a:t>
            </a:r>
            <a:endParaRPr dirty="0"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 b="1" dirty="0">
                <a:solidFill>
                  <a:srgbClr val="595959"/>
                </a:solidFill>
                <a:latin typeface="News Gothic MT"/>
              </a:rPr>
              <a:t>“Primitive” actions</a:t>
            </a:r>
            <a:endParaRPr dirty="0"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 b="1" dirty="0">
                <a:solidFill>
                  <a:srgbClr val="595959"/>
                </a:solidFill>
                <a:latin typeface="News Gothic MT"/>
              </a:rPr>
              <a:t>Conditionals</a:t>
            </a:r>
            <a:r>
              <a:rPr lang="en-US" sz="2200" dirty="0">
                <a:solidFill>
                  <a:srgbClr val="595959"/>
                </a:solidFill>
                <a:latin typeface="News Gothic MT"/>
              </a:rPr>
              <a:t>:  if &lt;condition&gt; then &lt;actions&gt;</a:t>
            </a:r>
            <a:endParaRPr dirty="0"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 b="1" dirty="0">
                <a:solidFill>
                  <a:srgbClr val="595959"/>
                </a:solidFill>
                <a:latin typeface="News Gothic MT"/>
              </a:rPr>
              <a:t>Loops</a:t>
            </a:r>
            <a:r>
              <a:rPr lang="en-US" sz="2200" dirty="0">
                <a:solidFill>
                  <a:srgbClr val="595959"/>
                </a:solidFill>
                <a:latin typeface="News Gothic MT"/>
              </a:rPr>
              <a:t>:  repeat &lt;actions&gt; until &lt;condition&gt;</a:t>
            </a:r>
            <a:endParaRPr dirty="0"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 b="1" dirty="0">
                <a:solidFill>
                  <a:srgbClr val="595959"/>
                </a:solidFill>
                <a:latin typeface="News Gothic MT"/>
              </a:rPr>
              <a:t>Variables</a:t>
            </a:r>
            <a:r>
              <a:rPr lang="en-US" sz="2200" dirty="0">
                <a:solidFill>
                  <a:srgbClr val="595959"/>
                </a:solidFill>
                <a:latin typeface="News Gothic MT"/>
              </a:rPr>
              <a:t>:  places to store information</a:t>
            </a:r>
            <a:endParaRPr dirty="0"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 b="1" dirty="0">
                <a:solidFill>
                  <a:srgbClr val="595959"/>
                </a:solidFill>
                <a:latin typeface="News Gothic MT"/>
              </a:rPr>
              <a:t>Input and output</a:t>
            </a:r>
            <a:r>
              <a:rPr lang="en-US" sz="2200" dirty="0">
                <a:solidFill>
                  <a:srgbClr val="595959"/>
                </a:solidFill>
                <a:latin typeface="News Gothic MT"/>
              </a:rPr>
              <a:t>:  ways to get information into the algorithm and to return information to the invoker</a:t>
            </a:r>
            <a:endParaRPr dirty="0"/>
          </a:p>
          <a:p>
            <a:pPr lvl="1">
              <a:lnSpc>
                <a:spcPct val="100000"/>
              </a:lnSpc>
              <a:buSzPct val="110000"/>
              <a:buFont typeface="Wingdings 2" charset="2"/>
              <a:buChar char=""/>
            </a:pPr>
            <a:r>
              <a:rPr lang="en-US" sz="2200" b="1" dirty="0">
                <a:solidFill>
                  <a:srgbClr val="595959"/>
                </a:solidFill>
                <a:latin typeface="News Gothic MT"/>
              </a:rPr>
              <a:t>Functions</a:t>
            </a:r>
            <a:r>
              <a:rPr lang="en-US" sz="2200" dirty="0">
                <a:solidFill>
                  <a:srgbClr val="595959"/>
                </a:solidFill>
                <a:latin typeface="News Gothic MT"/>
              </a:rPr>
              <a:t>:  ways to group instructions into a “macro-action” or “</a:t>
            </a:r>
            <a:r>
              <a:rPr lang="en-US" sz="2200" dirty="0" err="1">
                <a:solidFill>
                  <a:srgbClr val="595959"/>
                </a:solidFill>
                <a:latin typeface="News Gothic MT"/>
              </a:rPr>
              <a:t>subgoal</a:t>
            </a:r>
            <a:r>
              <a:rPr lang="en-US" sz="2200" dirty="0">
                <a:solidFill>
                  <a:srgbClr val="595959"/>
                </a:solidFill>
                <a:latin typeface="News Gothic MT"/>
              </a:rPr>
              <a:t>”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4"/>
          <p:cNvSpPr txBox="1"/>
          <p:nvPr/>
        </p:nvSpPr>
        <p:spPr>
          <a:xfrm>
            <a:off x="549360" y="1547824"/>
            <a:ext cx="8042040" cy="464796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000" dirty="0" smtClean="0">
                <a:solidFill>
                  <a:srgbClr val="595959"/>
                </a:solidFill>
                <a:latin typeface="News Gothic MT"/>
              </a:rPr>
              <a:t>. </a:t>
            </a:r>
            <a:endParaRPr dirty="0"/>
          </a:p>
        </p:txBody>
      </p:sp>
      <p:sp>
        <p:nvSpPr>
          <p:cNvPr id="69" name="TextShape 5"/>
          <p:cNvSpPr txBox="1"/>
          <p:nvPr/>
        </p:nvSpPr>
        <p:spPr>
          <a:xfrm>
            <a:off x="549360" y="107640"/>
            <a:ext cx="8042040" cy="1336680"/>
          </a:xfrm>
          <a:prstGeom prst="rect">
            <a:avLst/>
          </a:prstGeom>
        </p:spPr>
        <p:txBody>
          <a:bodyPr anchor="b"/>
          <a:lstStyle/>
          <a:p>
            <a:pPr algn="ctr">
              <a:lnSpc>
                <a:spcPct val="100000"/>
              </a:lnSpc>
            </a:pP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Three main control constructs fo</a:t>
            </a:r>
            <a:r>
              <a:rPr lang="en-US" sz="4600" dirty="0" smtClean="0">
                <a:solidFill>
                  <a:srgbClr val="2C7C9F"/>
                </a:solidFill>
                <a:latin typeface="News Gothic MT"/>
              </a:rPr>
              <a:t>r algorithm development</a:t>
            </a:r>
            <a:endParaRPr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1809705"/>
            <a:ext cx="8229600" cy="487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When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developing algorithms, we have 3 control structures available to </a:t>
            </a: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us</a:t>
            </a:r>
          </a:p>
          <a:p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Sequence (i.e. one line after the other)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Decision making (e.g. using if/else constructs)</a:t>
            </a:r>
          </a:p>
          <a:p>
            <a:pPr marL="731520" lvl="1" indent="-457200">
              <a:buFont typeface="+mj-lt"/>
              <a:buAutoNum type="arabicPeriod"/>
            </a:pPr>
            <a:r>
              <a: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News Gothic MT"/>
                <a:cs typeface="News Gothic MT"/>
              </a:rPr>
              <a:t>Looping (e.g. using while loops)  </a:t>
            </a:r>
          </a:p>
          <a:p>
            <a:endParaRPr lang="en-US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News Gothic MT"/>
              <a:cs typeface="News Gothic MT"/>
            </a:endParaRPr>
          </a:p>
          <a:p>
            <a:endParaRPr lang="en-US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59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992</Words>
  <Application>Microsoft Office PowerPoint</Application>
  <PresentationFormat>On-screen Show (4:3)</PresentationFormat>
  <Paragraphs>149</Paragraphs>
  <Slides>20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 - Flowchart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user</cp:lastModifiedBy>
  <cp:revision>15</cp:revision>
  <dcterms:modified xsi:type="dcterms:W3CDTF">2014-09-08T18:50:19Z</dcterms:modified>
</cp:coreProperties>
</file>