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60" r:id="rId3"/>
    <p:sldId id="312" r:id="rId4"/>
    <p:sldId id="300" r:id="rId5"/>
    <p:sldId id="313" r:id="rId6"/>
    <p:sldId id="314" r:id="rId7"/>
    <p:sldId id="261" r:id="rId8"/>
    <p:sldId id="315" r:id="rId9"/>
    <p:sldId id="301" r:id="rId10"/>
  </p:sldIdLst>
  <p:sldSz cx="9144000" cy="6858000" type="screen4x3"/>
  <p:notesSz cx="6991350" cy="92821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3598" autoAdjust="0"/>
  </p:normalViewPr>
  <p:slideViewPr>
    <p:cSldViewPr snapToGrid="0" snapToObjects="1">
      <p:cViewPr>
        <p:scale>
          <a:sx n="90" d="100"/>
          <a:sy n="90" d="100"/>
        </p:scale>
        <p:origin x="-2000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handoutMaster" Target="handoutMasters/handout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8950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60813" y="0"/>
            <a:ext cx="3028950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2DBBBE-2C41-2845-8E24-CCC92578D181}" type="datetimeFigureOut">
              <a:rPr lang="en-US" smtClean="0"/>
              <a:t>11/20/14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16975"/>
            <a:ext cx="3028950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60813" y="8816975"/>
            <a:ext cx="3028950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822352-AFBD-1F48-953F-1ABC76F82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1527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2000">
                <a:latin typeface="Arial"/>
              </a:rPr>
              <a:t>Click to edit the notes format</a:t>
            </a:r>
            <a:endParaRPr/>
          </a:p>
        </p:txBody>
      </p:sp>
      <p:sp>
        <p:nvSpPr>
          <p:cNvPr id="40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1400">
                <a:latin typeface="Times New Roman"/>
              </a:rPr>
              <a:t>&lt;header&gt;</a:t>
            </a:r>
            <a:endParaRPr/>
          </a:p>
        </p:txBody>
      </p:sp>
      <p:sp>
        <p:nvSpPr>
          <p:cNvPr id="41" name="PlaceHolder 3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en-US" sz="1400">
                <a:latin typeface="Times New Roman"/>
              </a:rPr>
              <a:t>&lt;date/time&gt;</a:t>
            </a:r>
            <a:endParaRPr/>
          </a:p>
        </p:txBody>
      </p:sp>
      <p:sp>
        <p:nvSpPr>
          <p:cNvPr id="42" name="PlaceHolder 4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en-US" sz="1400">
                <a:latin typeface="Times New Roman"/>
              </a:rPr>
              <a:t>&lt;footer&gt;</a:t>
            </a:r>
            <a:endParaRPr/>
          </a:p>
        </p:txBody>
      </p:sp>
      <p:sp>
        <p:nvSpPr>
          <p:cNvPr id="43" name="PlaceHolder 5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B6483437-41FE-4E8B-84DB-733BD660BBB2}" type="slidenum">
              <a:rPr lang="en-US" sz="1400">
                <a:latin typeface="Times New Roman"/>
              </a:r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44584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body"/>
          </p:nvPr>
        </p:nvSpPr>
        <p:spPr>
          <a:xfrm>
            <a:off x="698400" y="4408560"/>
            <a:ext cx="5594040" cy="417636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49360" y="3868920"/>
            <a:ext cx="804204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028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4936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7" name="Picture 36"/>
          <p:cNvPicPr/>
          <p:nvPr/>
        </p:nvPicPr>
        <p:blipFill>
          <a:blip r:embed="rId2"/>
          <a:stretch>
            <a:fillRect/>
          </a:stretch>
        </p:blipFill>
        <p:spPr>
          <a:xfrm>
            <a:off x="1848600" y="1600200"/>
            <a:ext cx="5443200" cy="4343040"/>
          </a:xfrm>
          <a:prstGeom prst="rect">
            <a:avLst/>
          </a:prstGeom>
          <a:ln>
            <a:noFill/>
          </a:ln>
        </p:spPr>
      </p:pic>
      <p:pic>
        <p:nvPicPr>
          <p:cNvPr id="38" name="Picture 37"/>
          <p:cNvPicPr/>
          <p:nvPr/>
        </p:nvPicPr>
        <p:blipFill>
          <a:blip r:embed="rId2"/>
          <a:stretch>
            <a:fillRect/>
          </a:stretch>
        </p:blipFill>
        <p:spPr>
          <a:xfrm>
            <a:off x="1848600" y="1600200"/>
            <a:ext cx="5443200" cy="4343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49360" y="1600200"/>
            <a:ext cx="8042040" cy="4343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49360" y="107640"/>
            <a:ext cx="8042040" cy="61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4936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028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49360" y="3868920"/>
            <a:ext cx="804204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>
                <a:solidFill>
                  <a:srgbClr val="2C7C9F"/>
                </a:solidFill>
                <a:latin typeface="News Gothic MT"/>
              </a:rPr>
              <a:t>Click to edit the title text formatClick to edit Master title style</a:t>
            </a:r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Sixth Outline Level</a:t>
            </a:r>
            <a:endParaRPr/>
          </a:p>
          <a:p>
            <a:pPr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Seventh Outline LevelClick to edit Master text styles</a:t>
            </a:r>
            <a:endParaRPr/>
          </a:p>
          <a:p>
            <a:pPr lvl="1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200">
                <a:solidFill>
                  <a:srgbClr val="595959"/>
                </a:solidFill>
                <a:latin typeface="News Gothic MT"/>
              </a:rPr>
              <a:t>Second level</a:t>
            </a:r>
            <a:endParaRPr/>
          </a:p>
          <a:p>
            <a:pPr lvl="2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000">
                <a:solidFill>
                  <a:srgbClr val="595959"/>
                </a:solidFill>
                <a:latin typeface="News Gothic MT"/>
              </a:rPr>
              <a:t>Third level</a:t>
            </a:r>
            <a:endParaRPr/>
          </a:p>
          <a:p>
            <a:pPr lvl="3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>
                <a:solidFill>
                  <a:srgbClr val="595959"/>
                </a:solidFill>
                <a:latin typeface="News Gothic MT"/>
              </a:rPr>
              <a:t>Fourth level</a:t>
            </a:r>
            <a:endParaRPr/>
          </a:p>
          <a:p>
            <a:pPr lvl="4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>
                <a:solidFill>
                  <a:srgbClr val="595959"/>
                </a:solidFill>
                <a:latin typeface="News Gothic MT"/>
              </a:rPr>
              <a:t>Fifth level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629680" y="6275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r>
              <a:rPr lang="en-US" sz="1200" b="1">
                <a:solidFill>
                  <a:srgbClr val="FFFFFF"/>
                </a:solidFill>
                <a:latin typeface="Arial"/>
                <a:ea typeface="ＭＳ Ｐゴシック"/>
              </a:rPr>
              <a:t>9/8/14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264600" y="6275520"/>
            <a:ext cx="4840560" cy="3646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898040" y="6275520"/>
            <a:ext cx="990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6F1C5666-7F91-439B-93C4-D7283F47BD81}" type="slidenum">
              <a:rPr lang="en-US" sz="3600" b="1">
                <a:solidFill>
                  <a:srgbClr val="FFFFFF"/>
                </a:solidFill>
                <a:latin typeface="Arial"/>
                <a:ea typeface="ＭＳ Ｐゴシック"/>
              </a:r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Shape 1"/>
          <p:cNvSpPr txBox="1"/>
          <p:nvPr/>
        </p:nvSpPr>
        <p:spPr>
          <a:xfrm>
            <a:off x="1295280" y="1735665"/>
            <a:ext cx="6716520" cy="3279747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Stacks and Queues
</a:t>
            </a:r>
            <a:r>
              <a:rPr lang="en-US" sz="2400" dirty="0" smtClean="0">
                <a:solidFill>
                  <a:srgbClr val="2C7C9F"/>
                </a:solidFill>
                <a:latin typeface="News Gothic MT"/>
              </a:rPr>
              <a:t>CMSC 201</a:t>
            </a:r>
            <a:r>
              <a:rPr lang="en-US" sz="3200" dirty="0" smtClean="0">
                <a:solidFill>
                  <a:srgbClr val="09213B"/>
                </a:solidFill>
                <a:latin typeface="News Gothic MT"/>
              </a:rPr>
              <a:t>
</a:t>
            </a:r>
            <a:r>
              <a:rPr lang="en-US" sz="2800" dirty="0" smtClean="0">
                <a:solidFill>
                  <a:srgbClr val="09213B"/>
                </a:solidFill>
                <a:latin typeface="News Gothic MT"/>
              </a:rPr>
              <a:t>
</a:t>
            </a:r>
            <a:endParaRPr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Stacks and Queues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Sometimes, when we use a data-structure in a very specific way, we have a special name for it.  This is to make it clear how the list is to be used.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 lot of languages even provide special kinds of variables for these special cases.</a:t>
            </a:r>
          </a:p>
        </p:txBody>
      </p:sp>
    </p:spTree>
    <p:extLst>
      <p:ext uri="{BB962C8B-B14F-4D97-AF65-F5344CB8AC3E}">
        <p14:creationId xmlns:p14="http://schemas.microsoft.com/office/powerpoint/2010/main" val="718737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Stacks and Queues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What we’re going to talk about in the following slides are not always going to be python things.  We are going to talk about the </a:t>
            </a:r>
            <a:r>
              <a:rPr lang="en-US" sz="2400" b="1" dirty="0" smtClean="0">
                <a:solidFill>
                  <a:srgbClr val="595959"/>
                </a:solidFill>
                <a:latin typeface="News Gothic MT"/>
              </a:rPr>
              <a:t>idea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of what a stack and a queue is.  The way we actually implement them in python will be included separately.</a:t>
            </a:r>
          </a:p>
        </p:txBody>
      </p:sp>
    </p:spTree>
    <p:extLst>
      <p:ext uri="{BB962C8B-B14F-4D97-AF65-F5344CB8AC3E}">
        <p14:creationId xmlns:p14="http://schemas.microsoft.com/office/powerpoint/2010/main" val="25856405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Queues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 queue is a special kind of list where we can only perform the following operations: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enqueue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(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someItem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) – puts some item at the end of a queue.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>
                <a:solidFill>
                  <a:srgbClr val="595959"/>
                </a:solidFill>
                <a:latin typeface="News Gothic MT"/>
              </a:rPr>
              <a:t>d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equeue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() – removes and returns the item at the start of the queue.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These two operations are what makes something a queue!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5704297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Queues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What this means: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The result of only having these two operations is that the whatever you remove is always the thing that’s been in the queue longest!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Imagine a queue like a line at the grocery store—whoever has been in line the longest gets to go first.  </a:t>
            </a:r>
            <a:r>
              <a:rPr lang="en-US" sz="2400" dirty="0" err="1">
                <a:solidFill>
                  <a:srgbClr val="595959"/>
                </a:solidFill>
                <a:latin typeface="News Gothic MT"/>
              </a:rPr>
              <a:t>e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nqueue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() is like someone new getting line.  </a:t>
            </a:r>
            <a:r>
              <a:rPr lang="en-US" sz="2400" dirty="0" err="1">
                <a:solidFill>
                  <a:srgbClr val="595959"/>
                </a:solidFill>
                <a:latin typeface="News Gothic MT"/>
              </a:rPr>
              <a:t>d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equeue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() is the person at the front of the line checking out.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Queues are referred to as “First in first out</a:t>
            </a:r>
            <a:r>
              <a:rPr lang="en-US" sz="2400" dirty="0">
                <a:solidFill>
                  <a:srgbClr val="595959"/>
                </a:solidFill>
                <a:latin typeface="News Gothic MT"/>
              </a:rPr>
              <a:t>,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” or “FIFO”.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7116494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Queues In Python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How to use a python list as a queue: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In python, we don’t have functions named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enqueue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and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dequeue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.  Instead, we have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insert(0,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myItem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)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, which adds something to the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beginning of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the list, and a function called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pop(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), which removes and returns the </a:t>
            </a:r>
            <a:r>
              <a:rPr lang="en-US" sz="2400" smtClean="0">
                <a:solidFill>
                  <a:srgbClr val="595959"/>
                </a:solidFill>
                <a:latin typeface="News Gothic MT"/>
              </a:rPr>
              <a:t>endof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the list.  If these are the only two things we are using to modify the list, it’s a queue!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33503546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Stacks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5" name="TextShape 2"/>
          <p:cNvSpPr txBox="1"/>
          <p:nvPr/>
        </p:nvSpPr>
        <p:spPr>
          <a:xfrm>
            <a:off x="701760" y="17526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 stack supports two operations: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p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ush(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someItem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) – puts something at the end of the stack.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pop() – returns the item at the end of the stack.</a:t>
            </a:r>
          </a:p>
        </p:txBody>
      </p:sp>
    </p:spTree>
    <p:extLst>
      <p:ext uri="{BB962C8B-B14F-4D97-AF65-F5344CB8AC3E}">
        <p14:creationId xmlns:p14="http://schemas.microsoft.com/office/powerpoint/2010/main" val="42529760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Stacks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5" name="TextShape 2"/>
          <p:cNvSpPr txBox="1"/>
          <p:nvPr/>
        </p:nvSpPr>
        <p:spPr>
          <a:xfrm>
            <a:off x="701760" y="17526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Having only these two functions gives us a behavior where whenever we remove something, it’s the thing we put on the stack </a:t>
            </a:r>
            <a:r>
              <a:rPr lang="en-US" sz="2400" b="1" dirty="0" smtClean="0">
                <a:solidFill>
                  <a:srgbClr val="595959"/>
                </a:solidFill>
                <a:latin typeface="News Gothic MT"/>
              </a:rPr>
              <a:t>most recently.</a:t>
            </a:r>
          </a:p>
          <a:p>
            <a:pPr>
              <a:lnSpc>
                <a:spcPct val="80000"/>
              </a:lnSpc>
              <a:buSzPct val="110000"/>
            </a:pPr>
            <a:endParaRPr lang="en-US" sz="2400" b="1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Imagine a stack of plates.  push() is analogous to putting a plate on the top of the stack, pop() is like taking that plate back off.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Stacks are referred to as “Last in first out”, or “LIFO”.</a:t>
            </a:r>
          </a:p>
        </p:txBody>
      </p:sp>
    </p:spTree>
    <p:extLst>
      <p:ext uri="{BB962C8B-B14F-4D97-AF65-F5344CB8AC3E}">
        <p14:creationId xmlns:p14="http://schemas.microsoft.com/office/powerpoint/2010/main" val="27835283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Stacks in Python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5" name="TextShape 2"/>
          <p:cNvSpPr txBox="1"/>
          <p:nvPr/>
        </p:nvSpPr>
        <p:spPr>
          <a:xfrm>
            <a:off x="701760" y="17526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6" name="TextShape 2"/>
          <p:cNvSpPr txBox="1"/>
          <p:nvPr/>
        </p:nvSpPr>
        <p:spPr>
          <a:xfrm>
            <a:off x="854160" y="19050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If we want to simulate a stack in python, we can use append() to add something to the stack, and pop() to remove something.  </a:t>
            </a:r>
            <a:r>
              <a:rPr lang="en-US" sz="2400" dirty="0">
                <a:solidFill>
                  <a:srgbClr val="595959"/>
                </a:solidFill>
                <a:latin typeface="News Gothic MT"/>
              </a:rPr>
              <a:t>p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op() will always return exactly what append just added.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6933573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12311</TotalTime>
  <Words>504</Words>
  <Application>Microsoft Macintosh PowerPoint</Application>
  <PresentationFormat>On-screen Show (4:3)</PresentationFormat>
  <Paragraphs>47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Max Morawski</cp:lastModifiedBy>
  <cp:revision>260</cp:revision>
  <cp:lastPrinted>2014-10-06T15:06:14Z</cp:lastPrinted>
  <dcterms:modified xsi:type="dcterms:W3CDTF">2014-11-20T15:24:30Z</dcterms:modified>
</cp:coreProperties>
</file>