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7"/>
  </p:notesMasterIdLst>
  <p:sldIdLst>
    <p:sldId id="256" r:id="rId2"/>
    <p:sldId id="260" r:id="rId3"/>
    <p:sldId id="261" r:id="rId4"/>
    <p:sldId id="262" r:id="rId5"/>
    <p:sldId id="263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74" r:id="rId16"/>
  </p:sldIdLst>
  <p:sldSz cx="9144000" cy="6858000" type="screen4x3"/>
  <p:notesSz cx="6991350" cy="92821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6691" autoAdjust="0"/>
  </p:normalViewPr>
  <p:slideViewPr>
    <p:cSldViewPr snapToGrid="0" snapToObjects="1">
      <p:cViewPr>
        <p:scale>
          <a:sx n="90" d="100"/>
          <a:sy n="90" d="100"/>
        </p:scale>
        <p:origin x="-768" y="-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interSettings" Target="printerSettings/printerSettings1.bin"/><Relationship Id="rId1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7560" cy="452592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en-US" sz="2000">
                <a:latin typeface="Arial"/>
              </a:rPr>
              <a:t>Click to edit the notes format</a:t>
            </a:r>
            <a:endParaRPr/>
          </a:p>
        </p:txBody>
      </p:sp>
      <p:sp>
        <p:nvSpPr>
          <p:cNvPr id="40" name="PlaceHolder 2"/>
          <p:cNvSpPr>
            <a:spLocks noGrp="1"/>
          </p:cNvSpPr>
          <p:nvPr>
            <p:ph type="hdr"/>
          </p:nvPr>
        </p:nvSpPr>
        <p:spPr>
          <a:xfrm>
            <a:off x="0" y="0"/>
            <a:ext cx="3372840" cy="50256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en-US" sz="1400">
                <a:latin typeface="Times New Roman"/>
              </a:rPr>
              <a:t>&lt;header&gt;</a:t>
            </a:r>
            <a:endParaRPr/>
          </a:p>
        </p:txBody>
      </p:sp>
      <p:sp>
        <p:nvSpPr>
          <p:cNvPr id="41" name="PlaceHolder 3"/>
          <p:cNvSpPr>
            <a:spLocks noGrp="1"/>
          </p:cNvSpPr>
          <p:nvPr>
            <p:ph type="dt"/>
          </p:nvPr>
        </p:nvSpPr>
        <p:spPr>
          <a:xfrm>
            <a:off x="4399200" y="0"/>
            <a:ext cx="3372840" cy="502560"/>
          </a:xfrm>
          <a:prstGeom prst="rect">
            <a:avLst/>
          </a:prstGeom>
        </p:spPr>
        <p:txBody>
          <a:bodyPr lIns="0" tIns="0" rIns="0" bIns="0"/>
          <a:lstStyle/>
          <a:p>
            <a:pPr algn="r"/>
            <a:r>
              <a:rPr lang="en-US" sz="1400">
                <a:latin typeface="Times New Roman"/>
              </a:rPr>
              <a:t>&lt;date/time&gt;</a:t>
            </a:r>
            <a:endParaRPr/>
          </a:p>
        </p:txBody>
      </p:sp>
      <p:sp>
        <p:nvSpPr>
          <p:cNvPr id="42" name="PlaceHolder 4"/>
          <p:cNvSpPr>
            <a:spLocks noGrp="1"/>
          </p:cNvSpPr>
          <p:nvPr>
            <p:ph type="ftr"/>
          </p:nvPr>
        </p:nvSpPr>
        <p:spPr>
          <a:xfrm>
            <a:off x="0" y="9555480"/>
            <a:ext cx="3372840" cy="502560"/>
          </a:xfrm>
          <a:prstGeom prst="rect">
            <a:avLst/>
          </a:prstGeom>
        </p:spPr>
        <p:txBody>
          <a:bodyPr lIns="0" tIns="0" rIns="0" bIns="0" anchor="b"/>
          <a:lstStyle/>
          <a:p>
            <a:r>
              <a:rPr lang="en-US" sz="1400">
                <a:latin typeface="Times New Roman"/>
              </a:rPr>
              <a:t>&lt;footer&gt;</a:t>
            </a:r>
            <a:endParaRPr/>
          </a:p>
        </p:txBody>
      </p:sp>
      <p:sp>
        <p:nvSpPr>
          <p:cNvPr id="43" name="PlaceHolder 5"/>
          <p:cNvSpPr>
            <a:spLocks noGrp="1"/>
          </p:cNvSpPr>
          <p:nvPr>
            <p:ph type="sldNum"/>
          </p:nvPr>
        </p:nvSpPr>
        <p:spPr>
          <a:xfrm>
            <a:off x="4399200" y="9555480"/>
            <a:ext cx="3372840" cy="502560"/>
          </a:xfrm>
          <a:prstGeom prst="rect">
            <a:avLst/>
          </a:prstGeom>
        </p:spPr>
        <p:txBody>
          <a:bodyPr lIns="0" tIns="0" rIns="0" bIns="0" anchor="b"/>
          <a:lstStyle/>
          <a:p>
            <a:pPr algn="r"/>
            <a:fld id="{B6483437-41FE-4E8B-84DB-733BD660BBB2}" type="slidenum">
              <a:rPr lang="en-US" sz="1400">
                <a:latin typeface="Times New Roman"/>
              </a:r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445848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body"/>
          </p:nvPr>
        </p:nvSpPr>
        <p:spPr>
          <a:xfrm>
            <a:off x="698400" y="4408560"/>
            <a:ext cx="5594040" cy="4176360"/>
          </a:xfrm>
          <a:prstGeom prst="rect">
            <a:avLst/>
          </a:prstGeom>
        </p:spPr>
        <p:txBody>
          <a:bodyPr lIns="90000" tIns="45000" rIns="90000" bIns="45000"/>
          <a:lstStyle/>
          <a:p>
            <a:pPr>
              <a:lnSpc>
                <a:spcPct val="90000"/>
              </a:lnSpc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7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49360" y="1600200"/>
            <a:ext cx="804204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49360" y="3868920"/>
            <a:ext cx="804204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7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549360" y="1600200"/>
            <a:ext cx="392436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670280" y="1600200"/>
            <a:ext cx="392436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4670280" y="3868920"/>
            <a:ext cx="392436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549360" y="3868920"/>
            <a:ext cx="392436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7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pic>
        <p:nvPicPr>
          <p:cNvPr id="37" name="Picture 36"/>
          <p:cNvPicPr/>
          <p:nvPr/>
        </p:nvPicPr>
        <p:blipFill>
          <a:blip r:embed="rId2"/>
          <a:stretch>
            <a:fillRect/>
          </a:stretch>
        </p:blipFill>
        <p:spPr>
          <a:xfrm>
            <a:off x="1848600" y="1600200"/>
            <a:ext cx="5443200" cy="4343040"/>
          </a:xfrm>
          <a:prstGeom prst="rect">
            <a:avLst/>
          </a:prstGeom>
          <a:ln>
            <a:noFill/>
          </a:ln>
        </p:spPr>
      </p:pic>
      <p:pic>
        <p:nvPicPr>
          <p:cNvPr id="38" name="Picture 37"/>
          <p:cNvPicPr/>
          <p:nvPr/>
        </p:nvPicPr>
        <p:blipFill>
          <a:blip r:embed="rId2"/>
          <a:stretch>
            <a:fillRect/>
          </a:stretch>
        </p:blipFill>
        <p:spPr>
          <a:xfrm>
            <a:off x="1848600" y="1600200"/>
            <a:ext cx="5443200" cy="43430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7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549360" y="1600200"/>
            <a:ext cx="8042040" cy="4343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7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7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549360" y="1600200"/>
            <a:ext cx="3924360" cy="4343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4670280" y="1600200"/>
            <a:ext cx="3924360" cy="4343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7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549360" y="107640"/>
            <a:ext cx="8042040" cy="61977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7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549360" y="1600200"/>
            <a:ext cx="392436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549360" y="3868920"/>
            <a:ext cx="392436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4670280" y="1600200"/>
            <a:ext cx="3924360" cy="4343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7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549360" y="1600200"/>
            <a:ext cx="3924360" cy="4343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4670280" y="1600200"/>
            <a:ext cx="392436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4670280" y="3868920"/>
            <a:ext cx="392436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7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549360" y="1600200"/>
            <a:ext cx="392436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4670280" y="1600200"/>
            <a:ext cx="392436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549360" y="3868920"/>
            <a:ext cx="804204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>
                <a:solidFill>
                  <a:srgbClr val="2C7C9F"/>
                </a:solidFill>
                <a:latin typeface="News Gothic MT"/>
              </a:rPr>
              <a:t>Click to edit the title text formatClick to edit Master title style</a:t>
            </a:r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buSzPct val="45000"/>
              <a:buFont typeface="StarSymbol"/>
              <a:buChar char=""/>
            </a:pPr>
            <a:r>
              <a:rPr lang="en-US" sz="2400">
                <a:solidFill>
                  <a:srgbClr val="595959"/>
                </a:solidFill>
                <a:latin typeface="News Gothic MT"/>
              </a:rPr>
              <a:t>Click to edit the outline text format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en-US" sz="2400">
                <a:solidFill>
                  <a:srgbClr val="595959"/>
                </a:solidFill>
                <a:latin typeface="News Gothic MT"/>
              </a:rPr>
              <a:t>Second Outline Level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en-US" sz="2400">
                <a:solidFill>
                  <a:srgbClr val="595959"/>
                </a:solidFill>
                <a:latin typeface="News Gothic MT"/>
              </a:rPr>
              <a:t>Third Outline Level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en-US" sz="2400">
                <a:solidFill>
                  <a:srgbClr val="595959"/>
                </a:solidFill>
                <a:latin typeface="News Gothic MT"/>
              </a:rPr>
              <a:t>Fourth Outline Level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en-US" sz="2400">
                <a:solidFill>
                  <a:srgbClr val="595959"/>
                </a:solidFill>
                <a:latin typeface="News Gothic MT"/>
              </a:rPr>
              <a:t>Fifth Outline Level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en-US" sz="2400">
                <a:solidFill>
                  <a:srgbClr val="595959"/>
                </a:solidFill>
                <a:latin typeface="News Gothic MT"/>
              </a:rPr>
              <a:t>Sixth Outline Level</a:t>
            </a:r>
            <a:endParaRPr/>
          </a:p>
          <a:p>
            <a:pPr>
              <a:lnSpc>
                <a:spcPct val="100000"/>
              </a:lnSpc>
              <a:buSzPct val="110000"/>
              <a:buFont typeface="Wingdings 2" charset="2"/>
              <a:buChar char=""/>
            </a:pPr>
            <a:r>
              <a:rPr lang="en-US" sz="2400">
                <a:solidFill>
                  <a:srgbClr val="595959"/>
                </a:solidFill>
                <a:latin typeface="News Gothic MT"/>
              </a:rPr>
              <a:t>Seventh Outline LevelClick to edit Master text styles</a:t>
            </a:r>
            <a:endParaRPr/>
          </a:p>
          <a:p>
            <a:pPr lvl="1">
              <a:lnSpc>
                <a:spcPct val="100000"/>
              </a:lnSpc>
              <a:buSzPct val="110000"/>
              <a:buFont typeface="Wingdings 2" charset="2"/>
              <a:buChar char=""/>
            </a:pPr>
            <a:r>
              <a:rPr lang="en-US" sz="2200">
                <a:solidFill>
                  <a:srgbClr val="595959"/>
                </a:solidFill>
                <a:latin typeface="News Gothic MT"/>
              </a:rPr>
              <a:t>Second level</a:t>
            </a:r>
            <a:endParaRPr/>
          </a:p>
          <a:p>
            <a:pPr lvl="2">
              <a:lnSpc>
                <a:spcPct val="100000"/>
              </a:lnSpc>
              <a:buSzPct val="110000"/>
              <a:buFont typeface="Wingdings 2" charset="2"/>
              <a:buChar char=""/>
            </a:pPr>
            <a:r>
              <a:rPr lang="en-US" sz="2000">
                <a:solidFill>
                  <a:srgbClr val="595959"/>
                </a:solidFill>
                <a:latin typeface="News Gothic MT"/>
              </a:rPr>
              <a:t>Third level</a:t>
            </a:r>
            <a:endParaRPr/>
          </a:p>
          <a:p>
            <a:pPr lvl="3">
              <a:lnSpc>
                <a:spcPct val="100000"/>
              </a:lnSpc>
              <a:buSzPct val="110000"/>
              <a:buFont typeface="Wingdings 2" charset="2"/>
              <a:buChar char=""/>
            </a:pPr>
            <a:r>
              <a:rPr lang="en-US">
                <a:solidFill>
                  <a:srgbClr val="595959"/>
                </a:solidFill>
                <a:latin typeface="News Gothic MT"/>
              </a:rPr>
              <a:t>Fourth level</a:t>
            </a:r>
            <a:endParaRPr/>
          </a:p>
          <a:p>
            <a:pPr lvl="4">
              <a:lnSpc>
                <a:spcPct val="100000"/>
              </a:lnSpc>
              <a:buSzPct val="110000"/>
              <a:buFont typeface="Wingdings 2" charset="2"/>
              <a:buChar char=""/>
            </a:pPr>
            <a:r>
              <a:rPr lang="en-US">
                <a:solidFill>
                  <a:srgbClr val="595959"/>
                </a:solidFill>
                <a:latin typeface="News Gothic MT"/>
              </a:rPr>
              <a:t>Fifth level</a:t>
            </a:r>
            <a:endParaRPr/>
          </a:p>
        </p:txBody>
      </p:sp>
      <p:sp>
        <p:nvSpPr>
          <p:cNvPr id="2" name="PlaceHolder 3"/>
          <p:cNvSpPr>
            <a:spLocks noGrp="1"/>
          </p:cNvSpPr>
          <p:nvPr>
            <p:ph type="dt"/>
          </p:nvPr>
        </p:nvSpPr>
        <p:spPr>
          <a:xfrm>
            <a:off x="5629680" y="6275520"/>
            <a:ext cx="2133360" cy="36468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r>
              <a:rPr lang="en-US" sz="1200" b="1">
                <a:solidFill>
                  <a:srgbClr val="FFFFFF"/>
                </a:solidFill>
                <a:latin typeface="Arial"/>
                <a:ea typeface="ＭＳ Ｐゴシック"/>
              </a:rPr>
              <a:t>9/8/14</a:t>
            </a:r>
            <a:endParaRPr/>
          </a:p>
        </p:txBody>
      </p:sp>
      <p:sp>
        <p:nvSpPr>
          <p:cNvPr id="3" name="PlaceHolder 4"/>
          <p:cNvSpPr>
            <a:spLocks noGrp="1"/>
          </p:cNvSpPr>
          <p:nvPr>
            <p:ph type="ftr"/>
          </p:nvPr>
        </p:nvSpPr>
        <p:spPr>
          <a:xfrm>
            <a:off x="264600" y="6275520"/>
            <a:ext cx="4840560" cy="364680"/>
          </a:xfrm>
          <a:prstGeom prst="rect">
            <a:avLst/>
          </a:prstGeom>
        </p:spPr>
        <p:txBody>
          <a:bodyPr anchor="ctr"/>
          <a:lstStyle/>
          <a:p>
            <a:endParaRPr/>
          </a:p>
        </p:txBody>
      </p:sp>
      <p:sp>
        <p:nvSpPr>
          <p:cNvPr id="4" name="PlaceHolder 5"/>
          <p:cNvSpPr>
            <a:spLocks noGrp="1"/>
          </p:cNvSpPr>
          <p:nvPr>
            <p:ph type="sldNum"/>
          </p:nvPr>
        </p:nvSpPr>
        <p:spPr>
          <a:xfrm>
            <a:off x="7898040" y="6275520"/>
            <a:ext cx="990360" cy="36468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fld id="{6F1C5666-7F91-439B-93C4-D7283F47BD81}" type="slidenum">
              <a:rPr lang="en-US" sz="3600" b="1">
                <a:solidFill>
                  <a:srgbClr val="FFFFFF"/>
                </a:solidFill>
                <a:latin typeface="Arial"/>
                <a:ea typeface="ＭＳ Ｐゴシック"/>
              </a:rPr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extShape 1"/>
          <p:cNvSpPr txBox="1"/>
          <p:nvPr/>
        </p:nvSpPr>
        <p:spPr>
          <a:xfrm>
            <a:off x="1295280" y="1735665"/>
            <a:ext cx="6716520" cy="3279747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Lists
</a:t>
            </a:r>
            <a:r>
              <a:rPr lang="en-US" sz="2400" dirty="0" smtClean="0">
                <a:solidFill>
                  <a:srgbClr val="2C7C9F"/>
                </a:solidFill>
                <a:latin typeface="News Gothic MT"/>
              </a:rPr>
              <a:t>CMSC 201</a:t>
            </a:r>
            <a:r>
              <a:rPr lang="en-US" sz="3200" dirty="0" smtClean="0">
                <a:solidFill>
                  <a:srgbClr val="09213B"/>
                </a:solidFill>
                <a:latin typeface="News Gothic MT"/>
              </a:rPr>
              <a:t>
</a:t>
            </a:r>
            <a:r>
              <a:rPr lang="en-US" sz="2800" dirty="0" smtClean="0">
                <a:solidFill>
                  <a:srgbClr val="09213B"/>
                </a:solidFill>
                <a:latin typeface="News Gothic MT"/>
              </a:rPr>
              <a:t>
</a:t>
            </a:r>
            <a:endParaRPr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For Loop Trick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News Gothic MT"/>
              </a:rPr>
              <a:t>Frequently we want to do something like this: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000000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000000"/>
                </a:solidFill>
                <a:latin typeface="News Gothic MT"/>
              </a:rPr>
              <a:t>a = 0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000000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000000"/>
                </a:solidFill>
                <a:latin typeface="News Gothic MT"/>
              </a:rPr>
              <a:t>w</a:t>
            </a:r>
            <a:r>
              <a:rPr lang="en-US" sz="2400" dirty="0" smtClean="0">
                <a:solidFill>
                  <a:srgbClr val="000000"/>
                </a:solidFill>
                <a:latin typeface="News Gothic MT"/>
              </a:rPr>
              <a:t>hile a &lt; 10: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000000"/>
                </a:solidFill>
                <a:latin typeface="News Gothic MT"/>
              </a:rPr>
              <a:t>	print(a)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000000"/>
                </a:solidFill>
                <a:latin typeface="News Gothic MT"/>
              </a:rPr>
              <a:t>	</a:t>
            </a:r>
            <a:r>
              <a:rPr lang="en-US" sz="2400" dirty="0" smtClean="0">
                <a:solidFill>
                  <a:srgbClr val="000000"/>
                </a:solidFill>
                <a:latin typeface="News Gothic MT"/>
              </a:rPr>
              <a:t>a = a + 1</a:t>
            </a: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A lot of times, we want loops that count.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15118714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For Loop Trick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News Gothic MT"/>
              </a:rPr>
              <a:t>There is a built in python function that gives you a list of numbers!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latin typeface="News Gothic MT"/>
              </a:rPr>
              <a:t>a = range(0, 10)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latin typeface="News Gothic MT"/>
              </a:rPr>
              <a:t>print(a)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chemeClr val="tx1">
                  <a:lumMod val="65000"/>
                  <a:lumOff val="35000"/>
                </a:schemeClr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News Gothic MT"/>
              </a:rPr>
              <a:t>Prints: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News Gothic MT"/>
              </a:rPr>
              <a:t>[0, 1, 2, 3, 4, 5, 6, 7, 8, 9]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News Gothic MT"/>
              </a:rPr>
              <a:t>The range function gives you a list of numbers between the first number (inclusive) and the second number (exclusive)</a:t>
            </a: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29859243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For Loop Trick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latin typeface="News Gothic MT"/>
              </a:rPr>
              <a:t>a = range(0, 10)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latin typeface="News Gothic MT"/>
              </a:rPr>
              <a:t>print(a)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So now we can create a list of numbers.  Any ideas what we can do with that?</a:t>
            </a: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31637004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-259246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For Loop Trick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233314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latin typeface="News Gothic MT"/>
              </a:rPr>
              <a:t>for </a:t>
            </a:r>
            <a:r>
              <a:rPr lang="en-US" sz="2400" dirty="0" err="1" smtClean="0">
                <a:latin typeface="News Gothic MT"/>
              </a:rPr>
              <a:t>num</a:t>
            </a:r>
            <a:r>
              <a:rPr lang="en-US" sz="2400" dirty="0" smtClean="0">
                <a:latin typeface="News Gothic MT"/>
              </a:rPr>
              <a:t> in range(0, 10):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latin typeface="News Gothic MT"/>
              </a:rPr>
              <a:t>	</a:t>
            </a:r>
            <a:r>
              <a:rPr lang="en-US" sz="2400" dirty="0" smtClean="0">
                <a:latin typeface="News Gothic MT"/>
              </a:rPr>
              <a:t>print(</a:t>
            </a:r>
            <a:r>
              <a:rPr lang="en-US" sz="2400" dirty="0" err="1" smtClean="0">
                <a:latin typeface="News Gothic MT"/>
              </a:rPr>
              <a:t>num</a:t>
            </a:r>
            <a:r>
              <a:rPr lang="en-US" sz="2400" dirty="0" smtClean="0">
                <a:latin typeface="News Gothic MT"/>
              </a:rPr>
              <a:t>)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News Gothic MT"/>
              </a:rPr>
              <a:t>An easier way to make a counting loop!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News Gothic MT"/>
              </a:rPr>
              <a:t>Prints: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News Gothic MT"/>
              </a:rPr>
              <a:t>0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News Gothic MT"/>
              </a:rPr>
              <a:t>1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News Gothic MT"/>
              </a:rPr>
              <a:t>2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News Gothic MT"/>
              </a:rPr>
              <a:t>3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News Gothic MT"/>
              </a:rPr>
              <a:t>4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News Gothic MT"/>
              </a:rPr>
              <a:t>5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News Gothic MT"/>
              </a:rPr>
              <a:t>6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News Gothic MT"/>
              </a:rPr>
              <a:t>7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News Gothic MT"/>
              </a:rPr>
              <a:t>8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News Gothic MT"/>
              </a:rPr>
              <a:t>9</a:t>
            </a:r>
            <a:r>
              <a:rPr lang="en-US" sz="2400" dirty="0" smtClean="0">
                <a:latin typeface="News Gothic MT"/>
              </a:rPr>
              <a:t> </a:t>
            </a: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11502609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-259246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For Loop Trick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233314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News Gothic MT"/>
              </a:rPr>
              <a:t>We can even count by whatever number we want!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latin typeface="News Gothic MT"/>
              </a:rPr>
              <a:t>for </a:t>
            </a:r>
            <a:r>
              <a:rPr lang="en-US" sz="2400" dirty="0" err="1" smtClean="0">
                <a:latin typeface="News Gothic MT"/>
              </a:rPr>
              <a:t>num</a:t>
            </a:r>
            <a:r>
              <a:rPr lang="en-US" sz="2400" dirty="0" smtClean="0">
                <a:latin typeface="News Gothic MT"/>
              </a:rPr>
              <a:t> in range(0, 10, 2):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latin typeface="News Gothic MT"/>
              </a:rPr>
              <a:t>	</a:t>
            </a:r>
            <a:r>
              <a:rPr lang="en-US" sz="2400" dirty="0" smtClean="0">
                <a:latin typeface="News Gothic MT"/>
              </a:rPr>
              <a:t>print(</a:t>
            </a:r>
            <a:r>
              <a:rPr lang="en-US" sz="2400" dirty="0" err="1" smtClean="0">
                <a:latin typeface="News Gothic MT"/>
              </a:rPr>
              <a:t>num</a:t>
            </a:r>
            <a:r>
              <a:rPr lang="en-US" sz="2400" dirty="0" smtClean="0">
                <a:latin typeface="News Gothic MT"/>
              </a:rPr>
              <a:t>)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Prints: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0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2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4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5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6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29702179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-259246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Summary: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233314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News Gothic MT"/>
              </a:rPr>
              <a:t>For loops:</a:t>
            </a:r>
          </a:p>
          <a:p>
            <a:pPr marL="342900" indent="-342900">
              <a:lnSpc>
                <a:spcPct val="80000"/>
              </a:lnSpc>
              <a:buSzPct val="110000"/>
              <a:buFont typeface="Arial"/>
              <a:buChar char="•"/>
            </a:pP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News Gothic MT"/>
              </a:rPr>
              <a:t>	</a:t>
            </a: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News Gothic MT"/>
              </a:rPr>
              <a:t>Use for iterating over lists</a:t>
            </a:r>
          </a:p>
          <a:p>
            <a:pPr marL="342900" indent="-342900">
              <a:lnSpc>
                <a:spcPct val="80000"/>
              </a:lnSpc>
              <a:buSzPct val="110000"/>
              <a:buFont typeface="Arial"/>
              <a:buChar char="•"/>
            </a:pP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News Gothic MT"/>
              </a:rPr>
              <a:t> </a:t>
            </a: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News Gothic MT"/>
              </a:rPr>
              <a:t>Also use in situations where we want loops to count.</a:t>
            </a:r>
          </a:p>
          <a:p>
            <a:pPr marL="342900" indent="-342900">
              <a:lnSpc>
                <a:spcPct val="80000"/>
              </a:lnSpc>
              <a:buSzPct val="110000"/>
              <a:buFont typeface="Arial"/>
              <a:buChar char="•"/>
            </a:pP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News Gothic MT"/>
              </a:rPr>
              <a:t>While loops:</a:t>
            </a:r>
          </a:p>
          <a:p>
            <a:pPr marL="342900" indent="-342900">
              <a:lnSpc>
                <a:spcPct val="80000"/>
              </a:lnSpc>
              <a:buSzPct val="110000"/>
              <a:buFont typeface="Arial"/>
              <a:buChar char="•"/>
            </a:pP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News Gothic MT"/>
              </a:rPr>
              <a:t>Use when we have some condition that doesn’t fall into the previous </a:t>
            </a:r>
            <a:r>
              <a:rPr lang="en-US" sz="2400" smtClean="0">
                <a:solidFill>
                  <a:schemeClr val="tx1">
                    <a:lumMod val="65000"/>
                    <a:lumOff val="35000"/>
                  </a:schemeClr>
                </a:solidFill>
                <a:latin typeface="News Gothic MT"/>
              </a:rPr>
              <a:t>two categories.</a:t>
            </a:r>
            <a:endParaRPr lang="en-US" sz="2400" dirty="0" smtClean="0">
              <a:solidFill>
                <a:srgbClr val="595959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2693538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Overview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Today we will learn about: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 marL="342900" indent="-342900">
              <a:lnSpc>
                <a:spcPct val="80000"/>
              </a:lnSpc>
              <a:buSzPct val="110000"/>
              <a:buFont typeface="Arial"/>
              <a:buChar char="•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For loops</a:t>
            </a:r>
            <a:endParaRPr lang="en-US" sz="2400" dirty="0" smtClean="0">
              <a:solidFill>
                <a:srgbClr val="595959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7187372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Motivation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A lot of times, we have a pattern like this: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latin typeface="News Gothic MT"/>
              </a:rPr>
              <a:t>a = 0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latin typeface="News Gothic MT"/>
              </a:rPr>
              <a:t>myList</a:t>
            </a:r>
            <a:r>
              <a:rPr lang="en-US" sz="2400" dirty="0" smtClean="0">
                <a:latin typeface="News Gothic MT"/>
              </a:rPr>
              <a:t> = [1, 2, 3]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latin typeface="News Gothic MT"/>
              </a:rPr>
              <a:t>while a &lt; </a:t>
            </a:r>
            <a:r>
              <a:rPr lang="en-US" sz="2400" dirty="0" err="1" smtClean="0">
                <a:latin typeface="News Gothic MT"/>
              </a:rPr>
              <a:t>len</a:t>
            </a:r>
            <a:r>
              <a:rPr lang="en-US" sz="2400" dirty="0" smtClean="0">
                <a:latin typeface="News Gothic MT"/>
              </a:rPr>
              <a:t>(</a:t>
            </a:r>
            <a:r>
              <a:rPr lang="en-US" sz="2400" dirty="0" err="1" smtClean="0">
                <a:latin typeface="News Gothic MT"/>
              </a:rPr>
              <a:t>myList</a:t>
            </a:r>
            <a:r>
              <a:rPr lang="en-US" sz="2400" dirty="0" smtClean="0">
                <a:latin typeface="News Gothic MT"/>
              </a:rPr>
              <a:t>):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latin typeface="News Gothic MT"/>
              </a:rPr>
              <a:t>	</a:t>
            </a:r>
            <a:r>
              <a:rPr lang="en-US" sz="2400" dirty="0" smtClean="0">
                <a:latin typeface="News Gothic MT"/>
              </a:rPr>
              <a:t>print(</a:t>
            </a:r>
            <a:r>
              <a:rPr lang="en-US" sz="2400" dirty="0" err="1" smtClean="0">
                <a:latin typeface="News Gothic MT"/>
              </a:rPr>
              <a:t>myList</a:t>
            </a:r>
            <a:r>
              <a:rPr lang="en-US" sz="2400" dirty="0" smtClean="0">
                <a:latin typeface="News Gothic MT"/>
              </a:rPr>
              <a:t>[a])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This is a way we can </a:t>
            </a:r>
            <a:r>
              <a:rPr lang="en-US" sz="2400" b="1" dirty="0" smtClean="0">
                <a:solidFill>
                  <a:srgbClr val="595959"/>
                </a:solidFill>
                <a:latin typeface="News Gothic MT"/>
              </a:rPr>
              <a:t>iterate 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over a list.</a:t>
            </a:r>
            <a:endParaRPr lang="en-US" sz="2400" dirty="0">
              <a:solidFill>
                <a:srgbClr val="595959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23652835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For Loops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For loops give us a faster way of doing the same thing!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000000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000000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000000"/>
                </a:solidFill>
                <a:latin typeface="News Gothic MT"/>
              </a:rPr>
              <a:t>myList</a:t>
            </a:r>
            <a:r>
              <a:rPr lang="en-US" sz="2400" dirty="0" smtClean="0">
                <a:solidFill>
                  <a:srgbClr val="000000"/>
                </a:solidFill>
                <a:latin typeface="News Gothic MT"/>
              </a:rPr>
              <a:t> = [1, 2, 3]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000000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000000"/>
                </a:solidFill>
                <a:latin typeface="News Gothic MT"/>
              </a:rPr>
              <a:t>for </a:t>
            </a:r>
            <a:r>
              <a:rPr lang="en-US" sz="2400" dirty="0" err="1" smtClean="0">
                <a:solidFill>
                  <a:srgbClr val="000000"/>
                </a:solidFill>
                <a:latin typeface="News Gothic MT"/>
              </a:rPr>
              <a:t>listItem</a:t>
            </a:r>
            <a:r>
              <a:rPr lang="en-US" sz="2400" dirty="0" smtClean="0">
                <a:solidFill>
                  <a:srgbClr val="000000"/>
                </a:solidFill>
                <a:latin typeface="News Gothic MT"/>
              </a:rPr>
              <a:t> in </a:t>
            </a:r>
            <a:r>
              <a:rPr lang="en-US" sz="2400" dirty="0" err="1" smtClean="0">
                <a:solidFill>
                  <a:srgbClr val="000000"/>
                </a:solidFill>
                <a:latin typeface="News Gothic MT"/>
              </a:rPr>
              <a:t>myList</a:t>
            </a:r>
            <a:r>
              <a:rPr lang="en-US" sz="2400" dirty="0" smtClean="0">
                <a:solidFill>
                  <a:srgbClr val="000000"/>
                </a:solidFill>
                <a:latin typeface="News Gothic MT"/>
              </a:rPr>
              <a:t>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000000"/>
                </a:solidFill>
                <a:latin typeface="News Gothic MT"/>
              </a:rPr>
              <a:t>	</a:t>
            </a:r>
            <a:r>
              <a:rPr lang="en-US" sz="2400" dirty="0" smtClean="0">
                <a:solidFill>
                  <a:srgbClr val="000000"/>
                </a:solidFill>
                <a:latin typeface="News Gothic MT"/>
              </a:rPr>
              <a:t>print </a:t>
            </a:r>
            <a:r>
              <a:rPr lang="en-US" sz="2400" dirty="0" err="1" smtClean="0">
                <a:solidFill>
                  <a:srgbClr val="000000"/>
                </a:solidFill>
                <a:latin typeface="News Gothic MT"/>
              </a:rPr>
              <a:t>listItem</a:t>
            </a:r>
            <a:endParaRPr lang="en-US" sz="2400" dirty="0" smtClean="0">
              <a:solidFill>
                <a:srgbClr val="000000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40341419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For Loops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000000"/>
                </a:solidFill>
                <a:latin typeface="News Gothic MT"/>
              </a:rPr>
              <a:t>myList</a:t>
            </a:r>
            <a:r>
              <a:rPr lang="en-US" sz="2400" dirty="0" smtClean="0">
                <a:solidFill>
                  <a:srgbClr val="000000"/>
                </a:solidFill>
                <a:latin typeface="News Gothic MT"/>
              </a:rPr>
              <a:t> = [1, 2, 3]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000000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000000"/>
                </a:solidFill>
                <a:latin typeface="News Gothic MT"/>
              </a:rPr>
              <a:t>for </a:t>
            </a:r>
            <a:r>
              <a:rPr lang="en-US" sz="2400" dirty="0" err="1" smtClean="0">
                <a:solidFill>
                  <a:srgbClr val="000000"/>
                </a:solidFill>
                <a:latin typeface="News Gothic MT"/>
              </a:rPr>
              <a:t>listItem</a:t>
            </a:r>
            <a:r>
              <a:rPr lang="en-US" sz="2400" dirty="0" smtClean="0">
                <a:solidFill>
                  <a:srgbClr val="000000"/>
                </a:solidFill>
                <a:latin typeface="News Gothic MT"/>
              </a:rPr>
              <a:t> in </a:t>
            </a:r>
            <a:r>
              <a:rPr lang="en-US" sz="2400" dirty="0" err="1" smtClean="0">
                <a:solidFill>
                  <a:srgbClr val="000000"/>
                </a:solidFill>
                <a:latin typeface="News Gothic MT"/>
              </a:rPr>
              <a:t>myList</a:t>
            </a:r>
            <a:r>
              <a:rPr lang="en-US" sz="2400" dirty="0" smtClean="0">
                <a:solidFill>
                  <a:srgbClr val="000000"/>
                </a:solidFill>
                <a:latin typeface="News Gothic MT"/>
              </a:rPr>
              <a:t>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000000"/>
                </a:solidFill>
                <a:latin typeface="News Gothic MT"/>
              </a:rPr>
              <a:t>	</a:t>
            </a:r>
            <a:r>
              <a:rPr lang="en-US" sz="2400" dirty="0" smtClean="0">
                <a:solidFill>
                  <a:srgbClr val="000000"/>
                </a:solidFill>
                <a:latin typeface="News Gothic MT"/>
              </a:rPr>
              <a:t>print </a:t>
            </a:r>
            <a:r>
              <a:rPr lang="en-US" sz="2400" dirty="0" err="1" smtClean="0">
                <a:solidFill>
                  <a:srgbClr val="000000"/>
                </a:solidFill>
                <a:latin typeface="News Gothic MT"/>
              </a:rPr>
              <a:t>listItem</a:t>
            </a:r>
            <a:endParaRPr lang="en-US" sz="2400" dirty="0" smtClean="0">
              <a:solidFill>
                <a:srgbClr val="000000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000000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In the for loop, we are declaring a new variable called “</a:t>
            </a: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listItem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”.  The for loop is going to be changing this for us!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The first time through the loop, </a:t>
            </a: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listItem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 will be the first element of the list.  The second time through the loop, it will be the second element, and so on until the list is done.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20404950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Example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News Gothic MT"/>
              </a:rPr>
              <a:t>Finding the average using for loops: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000000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000000"/>
                </a:solidFill>
                <a:latin typeface="News Gothic MT"/>
              </a:rPr>
              <a:t>myList</a:t>
            </a:r>
            <a:r>
              <a:rPr lang="en-US" sz="2400" dirty="0" smtClean="0">
                <a:solidFill>
                  <a:srgbClr val="000000"/>
                </a:solidFill>
                <a:latin typeface="News Gothic MT"/>
              </a:rPr>
              <a:t> = [1, 2, 3, 4]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000000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000000"/>
                </a:solidFill>
                <a:latin typeface="News Gothic MT"/>
              </a:rPr>
              <a:t>s</a:t>
            </a:r>
            <a:r>
              <a:rPr lang="en-US" sz="2400" dirty="0" smtClean="0">
                <a:solidFill>
                  <a:srgbClr val="000000"/>
                </a:solidFill>
                <a:latin typeface="News Gothic MT"/>
              </a:rPr>
              <a:t>um = 0</a:t>
            </a:r>
            <a:endParaRPr lang="en-US" sz="2400" dirty="0">
              <a:solidFill>
                <a:srgbClr val="000000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000000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000000"/>
                </a:solidFill>
                <a:latin typeface="News Gothic MT"/>
              </a:rPr>
              <a:t>for </a:t>
            </a:r>
            <a:r>
              <a:rPr lang="en-US" sz="2400" dirty="0" err="1" smtClean="0">
                <a:solidFill>
                  <a:srgbClr val="000000"/>
                </a:solidFill>
                <a:latin typeface="News Gothic MT"/>
              </a:rPr>
              <a:t>listItem</a:t>
            </a:r>
            <a:r>
              <a:rPr lang="en-US" sz="2400" dirty="0" smtClean="0">
                <a:solidFill>
                  <a:srgbClr val="000000"/>
                </a:solidFill>
                <a:latin typeface="News Gothic MT"/>
              </a:rPr>
              <a:t> in </a:t>
            </a:r>
            <a:r>
              <a:rPr lang="en-US" sz="2400" dirty="0" err="1" smtClean="0">
                <a:solidFill>
                  <a:srgbClr val="000000"/>
                </a:solidFill>
                <a:latin typeface="News Gothic MT"/>
              </a:rPr>
              <a:t>myList</a:t>
            </a:r>
            <a:r>
              <a:rPr lang="en-US" sz="2400" dirty="0" smtClean="0">
                <a:solidFill>
                  <a:srgbClr val="000000"/>
                </a:solidFill>
                <a:latin typeface="News Gothic MT"/>
              </a:rPr>
              <a:t>:</a:t>
            </a: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	</a:t>
            </a:r>
            <a:r>
              <a:rPr lang="en-US" sz="2400" dirty="0" smtClean="0">
                <a:latin typeface="News Gothic MT"/>
              </a:rPr>
              <a:t>sum = </a:t>
            </a:r>
            <a:r>
              <a:rPr lang="en-US" sz="2400" dirty="0" err="1" smtClean="0">
                <a:latin typeface="News Gothic MT"/>
              </a:rPr>
              <a:t>listItem</a:t>
            </a:r>
            <a:r>
              <a:rPr lang="en-US" sz="2400" dirty="0" smtClean="0">
                <a:latin typeface="News Gothic MT"/>
              </a:rPr>
              <a:t> + sum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000000"/>
                </a:solidFill>
                <a:latin typeface="News Gothic MT"/>
              </a:rPr>
              <a:t>p</a:t>
            </a:r>
            <a:r>
              <a:rPr lang="en-US" sz="2400" dirty="0" smtClean="0">
                <a:solidFill>
                  <a:srgbClr val="000000"/>
                </a:solidFill>
                <a:latin typeface="News Gothic MT"/>
              </a:rPr>
              <a:t>rint(sum / </a:t>
            </a:r>
            <a:r>
              <a:rPr lang="en-US" sz="2400" dirty="0" err="1" smtClean="0">
                <a:solidFill>
                  <a:srgbClr val="000000"/>
                </a:solidFill>
                <a:latin typeface="News Gothic MT"/>
              </a:rPr>
              <a:t>len</a:t>
            </a:r>
            <a:r>
              <a:rPr lang="en-US" sz="2400" dirty="0" smtClean="0">
                <a:solidFill>
                  <a:srgbClr val="000000"/>
                </a:solidFill>
                <a:latin typeface="News Gothic MT"/>
              </a:rPr>
              <a:t>(</a:t>
            </a:r>
            <a:r>
              <a:rPr lang="en-US" sz="2400" dirty="0" err="1" smtClean="0">
                <a:solidFill>
                  <a:srgbClr val="000000"/>
                </a:solidFill>
                <a:latin typeface="News Gothic MT"/>
              </a:rPr>
              <a:t>myList</a:t>
            </a:r>
            <a:r>
              <a:rPr lang="en-US" sz="2400" dirty="0" smtClean="0">
                <a:solidFill>
                  <a:srgbClr val="000000"/>
                </a:solidFill>
                <a:latin typeface="News Gothic MT"/>
              </a:rPr>
              <a:t>)</a:t>
            </a:r>
            <a:endParaRPr lang="en-US" sz="2400" dirty="0">
              <a:solidFill>
                <a:srgbClr val="000000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37690915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A Downside!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News Gothic MT"/>
              </a:rPr>
              <a:t>What do you think this code does?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000000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000000"/>
                </a:solidFill>
                <a:latin typeface="News Gothic MT"/>
              </a:rPr>
              <a:t>myList</a:t>
            </a:r>
            <a:r>
              <a:rPr lang="en-US" sz="2400" dirty="0" smtClean="0">
                <a:solidFill>
                  <a:srgbClr val="000000"/>
                </a:solidFill>
                <a:latin typeface="News Gothic MT"/>
              </a:rPr>
              <a:t> = [1, 2, 3, 4]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000000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000000"/>
                </a:solidFill>
                <a:latin typeface="News Gothic MT"/>
              </a:rPr>
              <a:t>for </a:t>
            </a:r>
            <a:r>
              <a:rPr lang="en-US" sz="2400" dirty="0" err="1" smtClean="0">
                <a:solidFill>
                  <a:srgbClr val="000000"/>
                </a:solidFill>
                <a:latin typeface="News Gothic MT"/>
              </a:rPr>
              <a:t>listItem</a:t>
            </a:r>
            <a:r>
              <a:rPr lang="en-US" sz="2400" dirty="0" smtClean="0">
                <a:solidFill>
                  <a:srgbClr val="000000"/>
                </a:solidFill>
                <a:latin typeface="News Gothic MT"/>
              </a:rPr>
              <a:t> in </a:t>
            </a:r>
            <a:r>
              <a:rPr lang="en-US" sz="2400" dirty="0" err="1" smtClean="0">
                <a:solidFill>
                  <a:srgbClr val="000000"/>
                </a:solidFill>
                <a:latin typeface="News Gothic MT"/>
              </a:rPr>
              <a:t>myList</a:t>
            </a:r>
            <a:r>
              <a:rPr lang="en-US" sz="2400" dirty="0" smtClean="0">
                <a:solidFill>
                  <a:srgbClr val="000000"/>
                </a:solidFill>
                <a:latin typeface="News Gothic MT"/>
              </a:rPr>
              <a:t>:</a:t>
            </a: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	</a:t>
            </a:r>
            <a:r>
              <a:rPr lang="en-US" sz="2400" dirty="0" err="1" smtClean="0">
                <a:latin typeface="News Gothic MT"/>
              </a:rPr>
              <a:t>listItem</a:t>
            </a:r>
            <a:r>
              <a:rPr lang="en-US" sz="2400" dirty="0" smtClean="0">
                <a:latin typeface="News Gothic MT"/>
              </a:rPr>
              <a:t> = 4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000000"/>
                </a:solidFill>
                <a:latin typeface="News Gothic MT"/>
              </a:rPr>
              <a:t>print(</a:t>
            </a:r>
            <a:r>
              <a:rPr lang="en-US" sz="2400" dirty="0" err="1" smtClean="0">
                <a:solidFill>
                  <a:srgbClr val="000000"/>
                </a:solidFill>
                <a:latin typeface="News Gothic MT"/>
              </a:rPr>
              <a:t>myList</a:t>
            </a:r>
            <a:r>
              <a:rPr lang="en-US" sz="2400" dirty="0" smtClean="0">
                <a:solidFill>
                  <a:srgbClr val="000000"/>
                </a:solidFill>
                <a:latin typeface="News Gothic MT"/>
              </a:rPr>
              <a:t>)</a:t>
            </a:r>
            <a:endParaRPr lang="en-US" sz="2400" dirty="0" smtClean="0">
              <a:solidFill>
                <a:srgbClr val="000000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33952431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A Downside!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News Gothic MT"/>
              </a:rPr>
              <a:t>What do you think this code does?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000000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000000"/>
                </a:solidFill>
                <a:latin typeface="News Gothic MT"/>
              </a:rPr>
              <a:t>myList</a:t>
            </a:r>
            <a:r>
              <a:rPr lang="en-US" sz="2400" dirty="0" smtClean="0">
                <a:solidFill>
                  <a:srgbClr val="000000"/>
                </a:solidFill>
                <a:latin typeface="News Gothic MT"/>
              </a:rPr>
              <a:t> = [1, 2, 3, 4]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000000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000000"/>
                </a:solidFill>
                <a:latin typeface="News Gothic MT"/>
              </a:rPr>
              <a:t>for </a:t>
            </a:r>
            <a:r>
              <a:rPr lang="en-US" sz="2400" dirty="0" err="1" smtClean="0">
                <a:solidFill>
                  <a:srgbClr val="000000"/>
                </a:solidFill>
                <a:latin typeface="News Gothic MT"/>
              </a:rPr>
              <a:t>listItem</a:t>
            </a:r>
            <a:r>
              <a:rPr lang="en-US" sz="2400" dirty="0" smtClean="0">
                <a:solidFill>
                  <a:srgbClr val="000000"/>
                </a:solidFill>
                <a:latin typeface="News Gothic MT"/>
              </a:rPr>
              <a:t> in </a:t>
            </a:r>
            <a:r>
              <a:rPr lang="en-US" sz="2400" dirty="0" err="1" smtClean="0">
                <a:solidFill>
                  <a:srgbClr val="000000"/>
                </a:solidFill>
                <a:latin typeface="News Gothic MT"/>
              </a:rPr>
              <a:t>myList</a:t>
            </a:r>
            <a:r>
              <a:rPr lang="en-US" sz="2400" dirty="0" smtClean="0">
                <a:solidFill>
                  <a:srgbClr val="000000"/>
                </a:solidFill>
                <a:latin typeface="News Gothic MT"/>
              </a:rPr>
              <a:t>:</a:t>
            </a: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	</a:t>
            </a:r>
            <a:r>
              <a:rPr lang="en-US" sz="2400" dirty="0" err="1" smtClean="0">
                <a:latin typeface="News Gothic MT"/>
              </a:rPr>
              <a:t>listItem</a:t>
            </a:r>
            <a:r>
              <a:rPr lang="en-US" sz="2400" dirty="0" smtClean="0">
                <a:latin typeface="News Gothic MT"/>
              </a:rPr>
              <a:t> = 4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000000"/>
                </a:solidFill>
                <a:latin typeface="News Gothic MT"/>
              </a:rPr>
              <a:t>print(</a:t>
            </a:r>
            <a:r>
              <a:rPr lang="en-US" sz="2400" dirty="0" err="1" smtClean="0">
                <a:solidFill>
                  <a:srgbClr val="000000"/>
                </a:solidFill>
                <a:latin typeface="News Gothic MT"/>
              </a:rPr>
              <a:t>myList</a:t>
            </a:r>
            <a:r>
              <a:rPr lang="en-US" sz="2400" dirty="0" smtClean="0">
                <a:solidFill>
                  <a:srgbClr val="000000"/>
                </a:solidFill>
                <a:latin typeface="News Gothic MT"/>
              </a:rPr>
              <a:t>)</a:t>
            </a:r>
            <a:endParaRPr lang="en-US" sz="2400" dirty="0" smtClean="0">
              <a:solidFill>
                <a:srgbClr val="000000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Prints: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[1, 2, 3, 4]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37534344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A Downside!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News Gothic MT"/>
              </a:rPr>
              <a:t>What do you think this code does?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000000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000000"/>
                </a:solidFill>
                <a:latin typeface="News Gothic MT"/>
              </a:rPr>
              <a:t>myList</a:t>
            </a:r>
            <a:r>
              <a:rPr lang="en-US" sz="2400" dirty="0" smtClean="0">
                <a:solidFill>
                  <a:srgbClr val="000000"/>
                </a:solidFill>
                <a:latin typeface="News Gothic MT"/>
              </a:rPr>
              <a:t> = [1, 2, 3, 4]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000000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000000"/>
                </a:solidFill>
                <a:latin typeface="News Gothic MT"/>
              </a:rPr>
              <a:t>for </a:t>
            </a:r>
            <a:r>
              <a:rPr lang="en-US" sz="2400" dirty="0" err="1" smtClean="0">
                <a:solidFill>
                  <a:srgbClr val="000000"/>
                </a:solidFill>
                <a:latin typeface="News Gothic MT"/>
              </a:rPr>
              <a:t>listItem</a:t>
            </a:r>
            <a:r>
              <a:rPr lang="en-US" sz="2400" dirty="0" smtClean="0">
                <a:solidFill>
                  <a:srgbClr val="000000"/>
                </a:solidFill>
                <a:latin typeface="News Gothic MT"/>
              </a:rPr>
              <a:t> in </a:t>
            </a:r>
            <a:r>
              <a:rPr lang="en-US" sz="2400" dirty="0" err="1" smtClean="0">
                <a:solidFill>
                  <a:srgbClr val="000000"/>
                </a:solidFill>
                <a:latin typeface="News Gothic MT"/>
              </a:rPr>
              <a:t>myList</a:t>
            </a:r>
            <a:r>
              <a:rPr lang="en-US" sz="2400" dirty="0" smtClean="0">
                <a:solidFill>
                  <a:srgbClr val="000000"/>
                </a:solidFill>
                <a:latin typeface="News Gothic MT"/>
              </a:rPr>
              <a:t>:</a:t>
            </a: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	</a:t>
            </a:r>
            <a:r>
              <a:rPr lang="en-US" sz="2400" dirty="0" err="1" smtClean="0">
                <a:latin typeface="News Gothic MT"/>
              </a:rPr>
              <a:t>listItem</a:t>
            </a:r>
            <a:r>
              <a:rPr lang="en-US" sz="2400" dirty="0" smtClean="0">
                <a:latin typeface="News Gothic MT"/>
              </a:rPr>
              <a:t> = 4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000000"/>
                </a:solidFill>
                <a:latin typeface="News Gothic MT"/>
              </a:rPr>
              <a:t>print(</a:t>
            </a:r>
            <a:r>
              <a:rPr lang="en-US" sz="2400" dirty="0" err="1" smtClean="0">
                <a:solidFill>
                  <a:srgbClr val="000000"/>
                </a:solidFill>
                <a:latin typeface="News Gothic MT"/>
              </a:rPr>
              <a:t>myList</a:t>
            </a:r>
            <a:r>
              <a:rPr lang="en-US" sz="2400" dirty="0" smtClean="0">
                <a:solidFill>
                  <a:srgbClr val="000000"/>
                </a:solidFill>
                <a:latin typeface="News Gothic MT"/>
              </a:rPr>
              <a:t>)</a:t>
            </a:r>
            <a:endParaRPr lang="en-US" sz="2400" dirty="0" smtClean="0">
              <a:solidFill>
                <a:srgbClr val="000000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Changing </a:t>
            </a: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listItem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 DOES NOT CHANGE THE ORIGINAL LIST!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listItem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 is just a copy of each element.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16441511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3822</TotalTime>
  <Words>369</Words>
  <Application>Microsoft Macintosh PowerPoint</Application>
  <PresentationFormat>On-screen Show (4:3)</PresentationFormat>
  <Paragraphs>153</Paragraphs>
  <Slides>15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Max Morawski</cp:lastModifiedBy>
  <cp:revision>130</cp:revision>
  <dcterms:modified xsi:type="dcterms:W3CDTF">2014-09-29T17:51:33Z</dcterms:modified>
</cp:coreProperties>
</file>