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0" r:id="rId3"/>
    <p:sldId id="274" r:id="rId4"/>
    <p:sldId id="261" r:id="rId5"/>
    <p:sldId id="270" r:id="rId6"/>
    <p:sldId id="262" r:id="rId7"/>
    <p:sldId id="271" r:id="rId8"/>
    <p:sldId id="269" r:id="rId9"/>
    <p:sldId id="263" r:id="rId10"/>
    <p:sldId id="268" r:id="rId11"/>
    <p:sldId id="264" r:id="rId12"/>
    <p:sldId id="273" r:id="rId13"/>
    <p:sldId id="272" r:id="rId14"/>
    <p:sldId id="265" r:id="rId15"/>
    <p:sldId id="266" r:id="rId16"/>
    <p:sldId id="267" r:id="rId17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125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DBBBE-2C41-2845-8E24-CCC92578D181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22352-AFBD-1F48-953F-1ABC76F82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52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File I/O</a:t>
            </a: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Strings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numCol="2"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Some examples:</a:t>
            </a:r>
          </a:p>
          <a:p>
            <a:r>
              <a:rPr lang="en-US" sz="2000" b="1" dirty="0"/>
              <a:t>capitalize</a:t>
            </a:r>
            <a:r>
              <a:rPr lang="en-US" sz="2000" dirty="0"/>
              <a:t>( ) </a:t>
            </a:r>
            <a:endParaRPr lang="en-US" sz="2000" dirty="0" smtClean="0"/>
          </a:p>
          <a:p>
            <a:r>
              <a:rPr lang="en-US" sz="2000" b="1" dirty="0" smtClean="0"/>
              <a:t>center</a:t>
            </a:r>
            <a:r>
              <a:rPr lang="en-US" sz="2000" dirty="0"/>
              <a:t>( </a:t>
            </a:r>
            <a:r>
              <a:rPr lang="en-US" sz="2000" i="1" dirty="0"/>
              <a:t>width</a:t>
            </a:r>
            <a:r>
              <a:rPr lang="en-US" sz="2000" dirty="0"/>
              <a:t>[</a:t>
            </a:r>
            <a:r>
              <a:rPr lang="en-US" sz="2000" i="1" dirty="0"/>
              <a:t>, </a:t>
            </a:r>
            <a:r>
              <a:rPr lang="en-US" sz="2000" i="1" dirty="0" err="1"/>
              <a:t>fillchar</a:t>
            </a:r>
            <a:r>
              <a:rPr lang="en-US" sz="2000" dirty="0"/>
              <a:t>]) </a:t>
            </a:r>
            <a:endParaRPr lang="en-US" sz="2000" dirty="0" smtClean="0"/>
          </a:p>
          <a:p>
            <a:r>
              <a:rPr lang="en-US" sz="2000" b="1" dirty="0" smtClean="0"/>
              <a:t>count</a:t>
            </a:r>
            <a:r>
              <a:rPr lang="en-US" sz="2000" dirty="0"/>
              <a:t>( </a:t>
            </a:r>
            <a:r>
              <a:rPr lang="en-US" sz="2000" i="1" dirty="0"/>
              <a:t>sub</a:t>
            </a:r>
            <a:r>
              <a:rPr lang="en-US" sz="2000" dirty="0"/>
              <a:t>[</a:t>
            </a:r>
            <a:r>
              <a:rPr lang="en-US" sz="2000" i="1" dirty="0"/>
              <a:t>, start</a:t>
            </a:r>
            <a:r>
              <a:rPr lang="en-US" sz="2000" dirty="0"/>
              <a:t>[</a:t>
            </a:r>
            <a:r>
              <a:rPr lang="en-US" sz="2000" i="1" dirty="0"/>
              <a:t>, end</a:t>
            </a:r>
            <a:r>
              <a:rPr lang="en-US" sz="2000" dirty="0"/>
              <a:t>]]) </a:t>
            </a:r>
            <a:endParaRPr lang="en-US" sz="2000" dirty="0" smtClean="0"/>
          </a:p>
          <a:p>
            <a:r>
              <a:rPr lang="en-US" sz="2000" b="1" dirty="0" err="1" smtClean="0"/>
              <a:t>endswith</a:t>
            </a:r>
            <a:r>
              <a:rPr lang="en-US" sz="2000" dirty="0"/>
              <a:t>( </a:t>
            </a:r>
            <a:r>
              <a:rPr lang="en-US" sz="2000" i="1" dirty="0"/>
              <a:t>suffix</a:t>
            </a:r>
            <a:r>
              <a:rPr lang="en-US" sz="2000" dirty="0"/>
              <a:t>[</a:t>
            </a:r>
            <a:r>
              <a:rPr lang="en-US" sz="2000" i="1" dirty="0"/>
              <a:t>, start</a:t>
            </a:r>
            <a:r>
              <a:rPr lang="en-US" sz="2000" dirty="0"/>
              <a:t>[</a:t>
            </a:r>
            <a:r>
              <a:rPr lang="en-US" sz="2000" i="1" dirty="0"/>
              <a:t>, end</a:t>
            </a:r>
            <a:r>
              <a:rPr lang="en-US" sz="2000" dirty="0"/>
              <a:t>]]) </a:t>
            </a:r>
            <a:endParaRPr lang="en-US" sz="2000" dirty="0" smtClean="0"/>
          </a:p>
          <a:p>
            <a:r>
              <a:rPr lang="en-US" sz="2000" b="1" dirty="0" err="1" smtClean="0"/>
              <a:t>expandtabs</a:t>
            </a:r>
            <a:r>
              <a:rPr lang="en-US" sz="2000" dirty="0"/>
              <a:t>( [</a:t>
            </a:r>
            <a:r>
              <a:rPr lang="en-US" sz="2000" i="1" dirty="0" err="1"/>
              <a:t>tabsize</a:t>
            </a:r>
            <a:r>
              <a:rPr lang="en-US" sz="2000" dirty="0"/>
              <a:t>]</a:t>
            </a:r>
            <a:r>
              <a:rPr lang="en-US" sz="2000" dirty="0" smtClean="0"/>
              <a:t>)</a:t>
            </a:r>
            <a:endParaRPr lang="en-US" sz="2000" dirty="0"/>
          </a:p>
          <a:p>
            <a:r>
              <a:rPr lang="en-US" sz="2000" b="1" dirty="0"/>
              <a:t>find</a:t>
            </a:r>
            <a:r>
              <a:rPr lang="en-US" sz="2000" dirty="0"/>
              <a:t>( </a:t>
            </a:r>
            <a:r>
              <a:rPr lang="en-US" sz="2000" i="1" dirty="0"/>
              <a:t>sub</a:t>
            </a:r>
            <a:r>
              <a:rPr lang="en-US" sz="2000" dirty="0"/>
              <a:t>[</a:t>
            </a:r>
            <a:r>
              <a:rPr lang="en-US" sz="2000" i="1" dirty="0"/>
              <a:t>, start</a:t>
            </a:r>
            <a:r>
              <a:rPr lang="en-US" sz="2000" dirty="0"/>
              <a:t>[</a:t>
            </a:r>
            <a:r>
              <a:rPr lang="en-US" sz="2000" i="1" dirty="0"/>
              <a:t>, end</a:t>
            </a:r>
            <a:r>
              <a:rPr lang="en-US" sz="2000" dirty="0"/>
              <a:t>]]) </a:t>
            </a:r>
            <a:endParaRPr lang="en-US" sz="2000" dirty="0" smtClean="0"/>
          </a:p>
          <a:p>
            <a:r>
              <a:rPr lang="en-US" sz="2000" b="1" dirty="0" smtClean="0"/>
              <a:t>index</a:t>
            </a:r>
            <a:r>
              <a:rPr lang="en-US" sz="2000" dirty="0"/>
              <a:t>( </a:t>
            </a:r>
            <a:r>
              <a:rPr lang="en-US" sz="2000" i="1" dirty="0"/>
              <a:t>sub</a:t>
            </a:r>
            <a:r>
              <a:rPr lang="en-US" sz="2000" dirty="0"/>
              <a:t>[</a:t>
            </a:r>
            <a:r>
              <a:rPr lang="en-US" sz="2000" i="1" dirty="0"/>
              <a:t>, start</a:t>
            </a:r>
            <a:r>
              <a:rPr lang="en-US" sz="2000" dirty="0"/>
              <a:t>[</a:t>
            </a:r>
            <a:r>
              <a:rPr lang="en-US" sz="2000" i="1" dirty="0"/>
              <a:t>, end</a:t>
            </a:r>
            <a:r>
              <a:rPr lang="en-US" sz="2000" dirty="0"/>
              <a:t>]]</a:t>
            </a:r>
            <a:r>
              <a:rPr lang="en-US" sz="2000" dirty="0" smtClean="0"/>
              <a:t>)</a:t>
            </a:r>
            <a:endParaRPr lang="en-US" sz="2000" dirty="0"/>
          </a:p>
          <a:p>
            <a:r>
              <a:rPr lang="en-US" sz="2000" b="1" dirty="0" err="1"/>
              <a:t>isalnum</a:t>
            </a:r>
            <a:r>
              <a:rPr lang="en-US" sz="2000" dirty="0"/>
              <a:t>( ) </a:t>
            </a:r>
            <a:endParaRPr lang="en-US" sz="2000" dirty="0" smtClean="0"/>
          </a:p>
          <a:p>
            <a:r>
              <a:rPr lang="en-US" sz="2000" b="1" dirty="0" err="1" smtClean="0"/>
              <a:t>isalpha</a:t>
            </a:r>
            <a:r>
              <a:rPr lang="en-US" sz="2000" dirty="0"/>
              <a:t>( ) </a:t>
            </a:r>
            <a:r>
              <a:rPr lang="en-US" sz="2000" b="1" dirty="0" err="1" smtClean="0"/>
              <a:t>isdigit</a:t>
            </a:r>
            <a:r>
              <a:rPr lang="en-US" sz="2000" dirty="0"/>
              <a:t>( </a:t>
            </a:r>
            <a:r>
              <a:rPr lang="en-US" sz="2000" dirty="0" smtClean="0"/>
              <a:t>)</a:t>
            </a:r>
            <a:endParaRPr lang="en-US" sz="2000" dirty="0"/>
          </a:p>
          <a:p>
            <a:r>
              <a:rPr lang="en-US" sz="2000" b="1" dirty="0" err="1"/>
              <a:t>islower</a:t>
            </a:r>
            <a:r>
              <a:rPr lang="en-US" sz="2000" dirty="0"/>
              <a:t>( ) </a:t>
            </a:r>
            <a:endParaRPr lang="en-US" sz="2000" dirty="0" smtClean="0"/>
          </a:p>
          <a:p>
            <a:r>
              <a:rPr lang="en-US" sz="2000" b="1" dirty="0" err="1" smtClean="0"/>
              <a:t>isspace</a:t>
            </a:r>
            <a:r>
              <a:rPr lang="en-US" sz="2000" dirty="0"/>
              <a:t>( ) </a:t>
            </a:r>
            <a:endParaRPr lang="en-US" sz="2000" dirty="0" smtClean="0"/>
          </a:p>
          <a:p>
            <a:r>
              <a:rPr lang="en-US" sz="2000" b="1" dirty="0" err="1" smtClean="0"/>
              <a:t>isupper</a:t>
            </a:r>
            <a:r>
              <a:rPr lang="en-US" sz="2000" dirty="0"/>
              <a:t>( ) </a:t>
            </a:r>
            <a:endParaRPr lang="en-US" sz="2000" dirty="0" smtClean="0"/>
          </a:p>
          <a:p>
            <a:r>
              <a:rPr lang="en-US" sz="2000" b="1" dirty="0" err="1" smtClean="0"/>
              <a:t>ljust</a:t>
            </a:r>
            <a:r>
              <a:rPr lang="en-US" sz="2000" dirty="0"/>
              <a:t>( </a:t>
            </a:r>
            <a:r>
              <a:rPr lang="en-US" sz="2000" i="1" dirty="0"/>
              <a:t>width</a:t>
            </a:r>
            <a:r>
              <a:rPr lang="en-US" sz="2000" dirty="0"/>
              <a:t>[</a:t>
            </a:r>
            <a:r>
              <a:rPr lang="en-US" sz="2000" i="1" dirty="0"/>
              <a:t>, </a:t>
            </a:r>
            <a:r>
              <a:rPr lang="en-US" sz="2000" i="1" dirty="0" err="1"/>
              <a:t>fillchar</a:t>
            </a:r>
            <a:r>
              <a:rPr lang="en-US" sz="2000" dirty="0"/>
              <a:t>]) </a:t>
            </a:r>
            <a:endParaRPr lang="en-US" sz="2000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lower</a:t>
            </a:r>
            <a:r>
              <a:rPr lang="en-US" sz="2000" dirty="0"/>
              <a:t>( ) </a:t>
            </a:r>
            <a:endParaRPr lang="en-US" sz="2000" dirty="0" smtClean="0"/>
          </a:p>
          <a:p>
            <a:r>
              <a:rPr lang="en-US" sz="2000" b="1" dirty="0" smtClean="0"/>
              <a:t>partition</a:t>
            </a:r>
            <a:r>
              <a:rPr lang="en-US" sz="2000" dirty="0"/>
              <a:t>( </a:t>
            </a:r>
            <a:r>
              <a:rPr lang="en-US" sz="2000" i="1" dirty="0" err="1"/>
              <a:t>sep</a:t>
            </a:r>
            <a:r>
              <a:rPr lang="en-US" sz="2000" dirty="0"/>
              <a:t>) </a:t>
            </a:r>
            <a:endParaRPr lang="en-US" sz="2000" dirty="0" smtClean="0"/>
          </a:p>
          <a:p>
            <a:r>
              <a:rPr lang="en-US" sz="2000" b="1" dirty="0" smtClean="0"/>
              <a:t>replace</a:t>
            </a:r>
            <a:r>
              <a:rPr lang="en-US" sz="2000" dirty="0"/>
              <a:t>( </a:t>
            </a:r>
            <a:r>
              <a:rPr lang="en-US" sz="2000" i="1" dirty="0"/>
              <a:t>old, new</a:t>
            </a:r>
            <a:r>
              <a:rPr lang="en-US" sz="2000" dirty="0"/>
              <a:t>[</a:t>
            </a:r>
            <a:r>
              <a:rPr lang="en-US" sz="2000" i="1" dirty="0"/>
              <a:t>, count</a:t>
            </a:r>
            <a:r>
              <a:rPr lang="en-US" sz="2000" dirty="0"/>
              <a:t>]) </a:t>
            </a:r>
            <a:endParaRPr lang="en-US" sz="2000" dirty="0" smtClean="0"/>
          </a:p>
          <a:p>
            <a:r>
              <a:rPr lang="en-US" sz="2000" b="1" dirty="0" err="1" smtClean="0"/>
              <a:t>rfind</a:t>
            </a:r>
            <a:r>
              <a:rPr lang="en-US" sz="2000" dirty="0"/>
              <a:t>( </a:t>
            </a:r>
            <a:r>
              <a:rPr lang="en-US" sz="2000" i="1" dirty="0"/>
              <a:t>sub </a:t>
            </a:r>
            <a:r>
              <a:rPr lang="en-US" sz="2000" dirty="0"/>
              <a:t>[</a:t>
            </a:r>
            <a:r>
              <a:rPr lang="en-US" sz="2000" i="1" dirty="0"/>
              <a:t>,start </a:t>
            </a:r>
            <a:r>
              <a:rPr lang="en-US" sz="2000" dirty="0"/>
              <a:t>[</a:t>
            </a:r>
            <a:r>
              <a:rPr lang="en-US" sz="2000" i="1" dirty="0"/>
              <a:t>,end</a:t>
            </a:r>
            <a:r>
              <a:rPr lang="en-US" sz="2000" dirty="0"/>
              <a:t>]]) </a:t>
            </a:r>
            <a:endParaRPr lang="en-US" sz="2000" dirty="0" smtClean="0"/>
          </a:p>
          <a:p>
            <a:r>
              <a:rPr lang="en-US" sz="2000" b="1" dirty="0" err="1" smtClean="0"/>
              <a:t>rindex</a:t>
            </a:r>
            <a:r>
              <a:rPr lang="en-US" sz="2000" dirty="0"/>
              <a:t>( </a:t>
            </a:r>
            <a:r>
              <a:rPr lang="en-US" sz="2000" i="1" dirty="0"/>
              <a:t>sub</a:t>
            </a:r>
            <a:r>
              <a:rPr lang="en-US" sz="2000" dirty="0"/>
              <a:t>[</a:t>
            </a:r>
            <a:r>
              <a:rPr lang="en-US" sz="2000" i="1" dirty="0"/>
              <a:t>, start</a:t>
            </a:r>
            <a:r>
              <a:rPr lang="en-US" sz="2000" dirty="0"/>
              <a:t>[</a:t>
            </a:r>
            <a:r>
              <a:rPr lang="en-US" sz="2000" i="1" dirty="0"/>
              <a:t>, end</a:t>
            </a:r>
            <a:r>
              <a:rPr lang="en-US" sz="2000" dirty="0"/>
              <a:t>]]</a:t>
            </a:r>
            <a:r>
              <a:rPr lang="en-US" sz="2000" dirty="0" smtClean="0"/>
              <a:t>)</a:t>
            </a:r>
            <a:endParaRPr lang="en-US" sz="2000" dirty="0"/>
          </a:p>
          <a:p>
            <a:r>
              <a:rPr lang="en-US" sz="2000" b="1" dirty="0" err="1"/>
              <a:t>rjust</a:t>
            </a:r>
            <a:r>
              <a:rPr lang="en-US" sz="2000" dirty="0"/>
              <a:t>( </a:t>
            </a:r>
            <a:r>
              <a:rPr lang="en-US" sz="2000" i="1" dirty="0"/>
              <a:t>width</a:t>
            </a:r>
            <a:r>
              <a:rPr lang="en-US" sz="2000" dirty="0"/>
              <a:t>[</a:t>
            </a:r>
            <a:r>
              <a:rPr lang="en-US" sz="2000" i="1" dirty="0"/>
              <a:t>, </a:t>
            </a:r>
            <a:r>
              <a:rPr lang="en-US" sz="2000" i="1" dirty="0" err="1"/>
              <a:t>fillchar</a:t>
            </a:r>
            <a:r>
              <a:rPr lang="en-US" sz="2000" dirty="0"/>
              <a:t>]) </a:t>
            </a:r>
            <a:endParaRPr lang="en-US" sz="2000" dirty="0" smtClean="0"/>
          </a:p>
          <a:p>
            <a:r>
              <a:rPr lang="en-US" sz="2000" b="1" dirty="0" err="1" smtClean="0"/>
              <a:t>splitlines</a:t>
            </a:r>
            <a:r>
              <a:rPr lang="en-US" sz="2000" dirty="0"/>
              <a:t>( [</a:t>
            </a:r>
            <a:r>
              <a:rPr lang="en-US" sz="2000" i="1" dirty="0" err="1"/>
              <a:t>keepends</a:t>
            </a:r>
            <a:r>
              <a:rPr lang="en-US" sz="2000" dirty="0"/>
              <a:t>]) </a:t>
            </a:r>
            <a:endParaRPr lang="en-US" sz="2000" dirty="0" smtClean="0"/>
          </a:p>
          <a:p>
            <a:r>
              <a:rPr lang="en-US" sz="2000" b="1" dirty="0" err="1" smtClean="0"/>
              <a:t>startswith</a:t>
            </a:r>
            <a:r>
              <a:rPr lang="en-US" sz="2000" dirty="0"/>
              <a:t>( </a:t>
            </a:r>
            <a:r>
              <a:rPr lang="en-US" sz="2000" i="1" dirty="0"/>
              <a:t>prefix</a:t>
            </a:r>
            <a:r>
              <a:rPr lang="en-US" sz="2000" dirty="0"/>
              <a:t>[</a:t>
            </a:r>
            <a:r>
              <a:rPr lang="en-US" sz="2000" i="1" dirty="0"/>
              <a:t>, start</a:t>
            </a:r>
            <a:r>
              <a:rPr lang="en-US" sz="2000" dirty="0"/>
              <a:t>[</a:t>
            </a:r>
            <a:r>
              <a:rPr lang="en-US" sz="2000" i="1" dirty="0"/>
              <a:t>, end</a:t>
            </a:r>
            <a:r>
              <a:rPr lang="en-US" sz="2000" dirty="0"/>
              <a:t>]]) </a:t>
            </a:r>
            <a:endParaRPr lang="en-US" sz="2000" dirty="0" smtClean="0"/>
          </a:p>
          <a:p>
            <a:r>
              <a:rPr lang="en-US" sz="2000" b="1" dirty="0" smtClean="0"/>
              <a:t>strip</a:t>
            </a:r>
            <a:r>
              <a:rPr lang="en-US" sz="2000" dirty="0"/>
              <a:t>( [</a:t>
            </a:r>
            <a:r>
              <a:rPr lang="en-US" sz="2000" i="1" dirty="0"/>
              <a:t>chars</a:t>
            </a:r>
            <a:r>
              <a:rPr lang="en-US" sz="2000" dirty="0"/>
              <a:t>]) </a:t>
            </a:r>
            <a:endParaRPr lang="en-US" sz="2000" dirty="0" smtClean="0"/>
          </a:p>
          <a:p>
            <a:r>
              <a:rPr lang="en-US" sz="2000" b="1" dirty="0" err="1" smtClean="0"/>
              <a:t>swapcase</a:t>
            </a:r>
            <a:r>
              <a:rPr lang="en-US" sz="2000" dirty="0"/>
              <a:t>( </a:t>
            </a:r>
            <a:r>
              <a:rPr lang="en-US" sz="2000" dirty="0" smtClean="0"/>
              <a:t>)</a:t>
            </a:r>
            <a:endParaRPr lang="en-US" sz="2000" dirty="0"/>
          </a:p>
          <a:p>
            <a:r>
              <a:rPr lang="en-US" sz="2000" b="1" dirty="0"/>
              <a:t>title</a:t>
            </a:r>
            <a:r>
              <a:rPr lang="en-US" sz="2000" dirty="0"/>
              <a:t>( ) </a:t>
            </a:r>
            <a:endParaRPr lang="en-US" sz="2000" dirty="0" smtClean="0"/>
          </a:p>
          <a:p>
            <a:r>
              <a:rPr lang="en-US" sz="2000" b="1" dirty="0" smtClean="0"/>
              <a:t>upper</a:t>
            </a:r>
            <a:r>
              <a:rPr lang="en-US" sz="2000" dirty="0"/>
              <a:t>( ) </a:t>
            </a:r>
            <a:endParaRPr lang="en-US" sz="2000" dirty="0" smtClean="0"/>
          </a:p>
          <a:p>
            <a:r>
              <a:rPr lang="en-US" sz="2000" b="1" dirty="0" err="1" smtClean="0"/>
              <a:t>zfill</a:t>
            </a:r>
            <a:r>
              <a:rPr lang="en-US" sz="2000" dirty="0"/>
              <a:t>( </a:t>
            </a:r>
            <a:r>
              <a:rPr lang="en-US" sz="2000" i="1" dirty="0"/>
              <a:t>width</a:t>
            </a:r>
            <a:r>
              <a:rPr lang="en-US" sz="2000" dirty="0" smtClean="0"/>
              <a:t>)</a:t>
            </a:r>
            <a:endParaRPr lang="en-US" sz="20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37666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program that reads a file and only prints out thos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 lines that contain the word “retriever”.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698940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Write a program that reads a file and only prints out thos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 lines that contain the word “retriever”.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000000"/>
                </a:solidFill>
                <a:latin typeface="Courier"/>
                <a:cs typeface="Courier"/>
              </a:rPr>
              <a:t>fileIn</a:t>
            </a: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 = open(“</a:t>
            </a:r>
            <a:r>
              <a:rPr lang="en-US" sz="2400" dirty="0" err="1">
                <a:solidFill>
                  <a:srgbClr val="000000"/>
                </a:solidFill>
                <a:latin typeface="Courier"/>
                <a:cs typeface="Courier"/>
              </a:rPr>
              <a:t>myInFile.txt</a:t>
            </a: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”, “r”)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while True: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err="1">
                <a:latin typeface="Courier"/>
                <a:cs typeface="Courier"/>
              </a:rPr>
              <a:t>theline</a:t>
            </a:r>
            <a:r>
              <a:rPr lang="en-US" sz="2400" dirty="0">
                <a:latin typeface="Courier"/>
                <a:cs typeface="Courier"/>
              </a:rPr>
              <a:t> = </a:t>
            </a:r>
            <a:r>
              <a:rPr lang="en-US" sz="2400" dirty="0" err="1">
                <a:latin typeface="Courier"/>
                <a:cs typeface="Courier"/>
              </a:rPr>
              <a:t>fileIn.readline</a:t>
            </a:r>
            <a:r>
              <a:rPr lang="en-US" sz="2400" dirty="0">
                <a:latin typeface="Courier"/>
                <a:cs typeface="Courier"/>
              </a:rPr>
              <a:t>()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if </a:t>
            </a:r>
            <a:r>
              <a:rPr lang="en-US" sz="2400" dirty="0" err="1">
                <a:latin typeface="Courier"/>
                <a:cs typeface="Courier"/>
              </a:rPr>
              <a:t>len</a:t>
            </a:r>
            <a:r>
              <a:rPr lang="en-US" sz="2400" dirty="0">
                <a:latin typeface="Courier"/>
                <a:cs typeface="Courier"/>
              </a:rPr>
              <a:t>(</a:t>
            </a:r>
            <a:r>
              <a:rPr lang="en-US" sz="2400" dirty="0" err="1">
                <a:latin typeface="Courier"/>
                <a:cs typeface="Courier"/>
              </a:rPr>
              <a:t>theline</a:t>
            </a:r>
            <a:r>
              <a:rPr lang="en-US" sz="2400" dirty="0">
                <a:latin typeface="Courier"/>
                <a:cs typeface="Courier"/>
              </a:rPr>
              <a:t>) == 0: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	break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if </a:t>
            </a:r>
            <a:r>
              <a:rPr lang="en-US" sz="2400" dirty="0" err="1" smtClean="0">
                <a:latin typeface="Courier"/>
                <a:cs typeface="Courier"/>
              </a:rPr>
              <a:t>theline.find</a:t>
            </a:r>
            <a:r>
              <a:rPr lang="en-US" sz="2400" dirty="0" smtClean="0">
                <a:latin typeface="Courier"/>
                <a:cs typeface="Courier"/>
              </a:rPr>
              <a:t>(“retriever”) &gt;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	print (</a:t>
            </a:r>
            <a:r>
              <a:rPr lang="en-US" sz="2400" dirty="0" err="1" smtClean="0">
                <a:latin typeface="Courier"/>
                <a:cs typeface="Courier"/>
              </a:rPr>
              <a:t>theline</a:t>
            </a:r>
            <a:r>
              <a:rPr lang="en-US" sz="2400" dirty="0" smtClean="0">
                <a:latin typeface="Courier"/>
                <a:cs typeface="Courier"/>
              </a:rPr>
              <a:t>)</a:t>
            </a:r>
            <a:endParaRPr lang="en-US" sz="2400" dirty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000000"/>
                </a:solidFill>
                <a:latin typeface="Courier"/>
                <a:cs typeface="Courier"/>
              </a:rPr>
              <a:t>fileIn.close</a:t>
            </a: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950047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Characters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Every character is represented by a number, known as its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ASCII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value.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59815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87471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Characters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81" y="1127026"/>
            <a:ext cx="7892344" cy="53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9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Characters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 find the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ASCII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value of a character, use the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ord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 function.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000000"/>
                </a:solidFill>
                <a:latin typeface="Courier"/>
                <a:cs typeface="Courier"/>
              </a:rPr>
              <a:t>v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ar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ord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(“A”)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rint(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var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65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15319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Characters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 figure out a character from an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ASCII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value, use the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chr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() function.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000000"/>
                </a:solidFill>
                <a:latin typeface="Courier"/>
                <a:cs typeface="Courier"/>
              </a:rPr>
              <a:t>v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ar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chr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(65)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rint(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var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583575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Announcements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HW6 due today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HW7 out today, due next Thurs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Questions? 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Overview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Today we’ll be going over: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String methods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File I/O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880774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File I/O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open a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file: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fileThing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open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file_name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, mode)</a:t>
            </a: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  <a:cs typeface="News Gothic MT"/>
              </a:rPr>
              <a:t>File open modes: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  <a:cs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  <a:cs typeface="News Gothic MT"/>
              </a:rPr>
              <a:t>“w”  -- open for writing; create if necessary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  <a:cs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  <a:cs typeface="News Gothic MT"/>
              </a:rPr>
              <a:t>“r”	  -- open for reading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  <a:cs typeface="News Gothic MT"/>
              </a:rPr>
              <a:t>Returns file handle.</a:t>
            </a:r>
            <a:endParaRPr lang="en-US" sz="2400" dirty="0" smtClean="0">
              <a:solidFill>
                <a:srgbClr val="000000"/>
              </a:solidFill>
              <a:latin typeface="News Gothic MT"/>
              <a:cs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001113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File I/O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 read from a file: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fileThing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open(“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myFile.txt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”, “r”)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for line in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fileThing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:  #Loops over every line in the file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print(line)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fileThing.close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398090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 copy one file to another: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fileIn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= open(“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myInFile.txt</a:t>
            </a: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”, 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“r”)</a:t>
            </a: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fileOut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= open(“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myOutFile.txt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”, 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“w”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while True: </a:t>
            </a:r>
            <a:endParaRPr lang="en-US" sz="24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	</a:t>
            </a:r>
            <a:r>
              <a:rPr lang="en-US" sz="2400" dirty="0" err="1" smtClean="0">
                <a:latin typeface="Courier"/>
                <a:cs typeface="Courier"/>
              </a:rPr>
              <a:t>theline</a:t>
            </a:r>
            <a:r>
              <a:rPr lang="en-US" sz="2400" dirty="0" smtClean="0">
                <a:latin typeface="Courier"/>
                <a:cs typeface="Courier"/>
              </a:rPr>
              <a:t> </a:t>
            </a:r>
            <a:r>
              <a:rPr lang="en-US" sz="2400" dirty="0">
                <a:latin typeface="Courier"/>
                <a:cs typeface="Courier"/>
              </a:rPr>
              <a:t>= </a:t>
            </a:r>
            <a:r>
              <a:rPr lang="en-US" sz="2400" dirty="0" err="1" smtClean="0">
                <a:latin typeface="Courier"/>
                <a:cs typeface="Courier"/>
              </a:rPr>
              <a:t>fileIn.readline</a:t>
            </a:r>
            <a:r>
              <a:rPr lang="en-US" sz="2400" dirty="0">
                <a:latin typeface="Courier"/>
                <a:cs typeface="Courier"/>
              </a:rPr>
              <a:t>() </a:t>
            </a:r>
            <a:endParaRPr lang="en-US" sz="24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if </a:t>
            </a:r>
            <a:r>
              <a:rPr lang="en-US" sz="2400" dirty="0" err="1">
                <a:latin typeface="Courier"/>
                <a:cs typeface="Courier"/>
              </a:rPr>
              <a:t>len</a:t>
            </a:r>
            <a:r>
              <a:rPr lang="en-US" sz="2400" dirty="0">
                <a:latin typeface="Courier"/>
                <a:cs typeface="Courier"/>
              </a:rPr>
              <a:t>(</a:t>
            </a:r>
            <a:r>
              <a:rPr lang="en-US" sz="2400" dirty="0" err="1">
                <a:latin typeface="Courier"/>
                <a:cs typeface="Courier"/>
              </a:rPr>
              <a:t>theline</a:t>
            </a:r>
            <a:r>
              <a:rPr lang="en-US" sz="2400" dirty="0">
                <a:latin typeface="Courier"/>
                <a:cs typeface="Courier"/>
              </a:rPr>
              <a:t>) == 0: </a:t>
            </a:r>
            <a:endParaRPr lang="en-US" sz="24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	break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err="1" smtClean="0">
                <a:latin typeface="Courier"/>
                <a:cs typeface="Courier"/>
              </a:rPr>
              <a:t>fileOut.write</a:t>
            </a:r>
            <a:r>
              <a:rPr lang="en-US" sz="2400" dirty="0" smtClean="0">
                <a:latin typeface="Courier"/>
                <a:cs typeface="Courier"/>
              </a:rPr>
              <a:t>(</a:t>
            </a:r>
            <a:r>
              <a:rPr lang="en-US" sz="2400" dirty="0" err="1" smtClean="0">
                <a:latin typeface="Courier"/>
                <a:cs typeface="Courier"/>
              </a:rPr>
              <a:t>theline</a:t>
            </a:r>
            <a:r>
              <a:rPr lang="en-US" sz="2400" dirty="0" smtClean="0"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fileIn.close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fileOut.close</a:t>
            </a: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0477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 copy a binary file to another: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fileIn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= open(“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myInFile.txt</a:t>
            </a: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”, 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“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rb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”)</a:t>
            </a: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fileOut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= open(“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myOutFile.txt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”, 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“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wb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”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while True: </a:t>
            </a:r>
            <a:endParaRPr lang="en-US" sz="24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	</a:t>
            </a:r>
            <a:r>
              <a:rPr lang="en-US" sz="2400" dirty="0" err="1" smtClean="0">
                <a:latin typeface="Courier"/>
                <a:cs typeface="Courier"/>
              </a:rPr>
              <a:t>buf</a:t>
            </a:r>
            <a:r>
              <a:rPr lang="en-US" sz="2400" dirty="0" smtClean="0">
                <a:latin typeface="Courier"/>
                <a:cs typeface="Courier"/>
              </a:rPr>
              <a:t> </a:t>
            </a:r>
            <a:r>
              <a:rPr lang="en-US" sz="2400" dirty="0">
                <a:latin typeface="Courier"/>
                <a:cs typeface="Courier"/>
              </a:rPr>
              <a:t>= </a:t>
            </a:r>
            <a:r>
              <a:rPr lang="en-US" sz="2400" dirty="0" err="1" smtClean="0">
                <a:latin typeface="Courier"/>
                <a:cs typeface="Courier"/>
              </a:rPr>
              <a:t>fileIn.read</a:t>
            </a:r>
            <a:r>
              <a:rPr lang="en-US" sz="2400" dirty="0" smtClean="0">
                <a:latin typeface="Courier"/>
                <a:cs typeface="Courier"/>
              </a:rPr>
              <a:t> (1024)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if </a:t>
            </a:r>
            <a:r>
              <a:rPr lang="en-US" sz="2400" dirty="0" err="1">
                <a:latin typeface="Courier"/>
                <a:cs typeface="Courier"/>
              </a:rPr>
              <a:t>len</a:t>
            </a:r>
            <a:r>
              <a:rPr lang="en-US" sz="2400" dirty="0" smtClean="0">
                <a:latin typeface="Courier"/>
                <a:cs typeface="Courier"/>
              </a:rPr>
              <a:t>(</a:t>
            </a:r>
            <a:r>
              <a:rPr lang="en-US" sz="2400" dirty="0" err="1" smtClean="0">
                <a:latin typeface="Courier"/>
                <a:cs typeface="Courier"/>
              </a:rPr>
              <a:t>buf</a:t>
            </a:r>
            <a:r>
              <a:rPr lang="en-US" sz="2400" dirty="0" smtClean="0">
                <a:latin typeface="Courier"/>
                <a:cs typeface="Courier"/>
              </a:rPr>
              <a:t>) </a:t>
            </a:r>
            <a:r>
              <a:rPr lang="en-US" sz="2400" dirty="0">
                <a:latin typeface="Courier"/>
                <a:cs typeface="Courier"/>
              </a:rPr>
              <a:t>== 0: </a:t>
            </a:r>
            <a:endParaRPr lang="en-US" sz="24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	break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err="1" smtClean="0">
                <a:latin typeface="Courier"/>
                <a:cs typeface="Courier"/>
              </a:rPr>
              <a:t>fileOut.write</a:t>
            </a:r>
            <a:r>
              <a:rPr lang="en-US" sz="2400" dirty="0" smtClean="0">
                <a:latin typeface="Courier"/>
                <a:cs typeface="Courier"/>
              </a:rPr>
              <a:t>(</a:t>
            </a:r>
            <a:r>
              <a:rPr lang="en-US" sz="2400" dirty="0" err="1" smtClean="0">
                <a:latin typeface="Courier"/>
                <a:cs typeface="Courier"/>
              </a:rPr>
              <a:t>buf</a:t>
            </a:r>
            <a:r>
              <a:rPr lang="en-US" sz="2400" dirty="0" smtClean="0"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fileIn.close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fileOut.close</a:t>
            </a: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297925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File I/O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 write to a file: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fileThing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open(“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myFile.txt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”, 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“w”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fileThing.write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(“Hello!”)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fileThing.close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()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11605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Strings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There are tons of useful functions for python strings! 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They can be found here: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https://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docs.python.org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/release/2.5.2/lib/string-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methods.html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262852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17134</TotalTime>
  <Words>540</Words>
  <Application>Microsoft Macintosh PowerPoint</Application>
  <PresentationFormat>On-screen Show (4:3)</PresentationFormat>
  <Paragraphs>143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Penny Rheingans</cp:lastModifiedBy>
  <cp:revision>291</cp:revision>
  <cp:lastPrinted>2014-10-06T15:06:14Z</cp:lastPrinted>
  <dcterms:modified xsi:type="dcterms:W3CDTF">2014-10-30T12:27:06Z</dcterms:modified>
</cp:coreProperties>
</file>