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260" r:id="rId3"/>
    <p:sldId id="261" r:id="rId4"/>
    <p:sldId id="262" r:id="rId5"/>
    <p:sldId id="263" r:id="rId6"/>
    <p:sldId id="264" r:id="rId7"/>
    <p:sldId id="266" r:id="rId8"/>
    <p:sldId id="267" r:id="rId9"/>
    <p:sldId id="265" r:id="rId10"/>
    <p:sldId id="268" r:id="rId11"/>
    <p:sldId id="269" r:id="rId12"/>
    <p:sldId id="272" r:id="rId13"/>
    <p:sldId id="279" r:id="rId14"/>
    <p:sldId id="270" r:id="rId15"/>
    <p:sldId id="280" r:id="rId16"/>
    <p:sldId id="281" r:id="rId17"/>
    <p:sldId id="271" r:id="rId18"/>
    <p:sldId id="282" r:id="rId19"/>
    <p:sldId id="273" r:id="rId20"/>
    <p:sldId id="283" r:id="rId21"/>
    <p:sldId id="274" r:id="rId22"/>
    <p:sldId id="284" r:id="rId23"/>
    <p:sldId id="275" r:id="rId24"/>
    <p:sldId id="276" r:id="rId25"/>
    <p:sldId id="285" r:id="rId26"/>
    <p:sldId id="286" r:id="rId27"/>
    <p:sldId id="287" r:id="rId28"/>
    <p:sldId id="277" r:id="rId29"/>
    <p:sldId id="278" r:id="rId30"/>
  </p:sldIdLst>
  <p:sldSz cx="9144000" cy="6858000" type="screen4x3"/>
  <p:notesSz cx="6991350" cy="92821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691" autoAdjust="0"/>
  </p:normalViewPr>
  <p:slideViewPr>
    <p:cSldViewPr snapToGrid="0" snapToObjects="1">
      <p:cViewPr>
        <p:scale>
          <a:sx n="90" d="100"/>
          <a:sy n="90" d="100"/>
        </p:scale>
        <p:origin x="-720" y="4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handoutMaster" Target="handoutMasters/handout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8950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60813" y="0"/>
            <a:ext cx="3028950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2DBBBE-2C41-2845-8E24-CCC92578D181}" type="datetimeFigureOut">
              <a:rPr lang="en-US" smtClean="0"/>
              <a:t>10/18/14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16975"/>
            <a:ext cx="3028950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60813" y="8816975"/>
            <a:ext cx="3028950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822352-AFBD-1F48-953F-1ABC76F82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1527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2000">
                <a:latin typeface="Arial"/>
              </a:rPr>
              <a:t>Click to edit the notes format</a:t>
            </a:r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1400">
                <a:latin typeface="Times New Roman"/>
              </a:rPr>
              <a:t>&lt;header&gt;</a:t>
            </a:r>
            <a:endParaRPr/>
          </a:p>
        </p:txBody>
      </p:sp>
      <p:sp>
        <p:nvSpPr>
          <p:cNvPr id="41" name="PlaceHolder 3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en-US" sz="1400">
                <a:latin typeface="Times New Roman"/>
              </a:rPr>
              <a:t>&lt;date/time&gt;</a:t>
            </a:r>
            <a:endParaRPr/>
          </a:p>
        </p:txBody>
      </p:sp>
      <p:sp>
        <p:nvSpPr>
          <p:cNvPr id="42" name="PlaceHolder 4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en-US" sz="1400">
                <a:latin typeface="Times New Roman"/>
              </a:rPr>
              <a:t>&lt;footer&gt;</a:t>
            </a:r>
            <a:endParaRPr/>
          </a:p>
        </p:txBody>
      </p:sp>
      <p:sp>
        <p:nvSpPr>
          <p:cNvPr id="43" name="PlaceHolder 5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B6483437-41FE-4E8B-84DB-733BD660BBB2}" type="slidenum">
              <a:rPr lang="en-US" sz="1400">
                <a:latin typeface="Times New Roman"/>
              </a:r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4584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body"/>
          </p:nvPr>
        </p:nvSpPr>
        <p:spPr>
          <a:xfrm>
            <a:off x="698400" y="4408560"/>
            <a:ext cx="5594040" cy="417636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49360" y="386892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028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4936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7" name="Picture 36"/>
          <p:cNvPicPr/>
          <p:nvPr/>
        </p:nvPicPr>
        <p:blipFill>
          <a:blip r:embed="rId2"/>
          <a:stretch>
            <a:fillRect/>
          </a:stretch>
        </p:blipFill>
        <p:spPr>
          <a:xfrm>
            <a:off x="1848600" y="1600200"/>
            <a:ext cx="5443200" cy="4343040"/>
          </a:xfrm>
          <a:prstGeom prst="rect">
            <a:avLst/>
          </a:prstGeom>
          <a:ln>
            <a:noFill/>
          </a:ln>
        </p:spPr>
      </p:pic>
      <p:pic>
        <p:nvPicPr>
          <p:cNvPr id="38" name="Picture 37"/>
          <p:cNvPicPr/>
          <p:nvPr/>
        </p:nvPicPr>
        <p:blipFill>
          <a:blip r:embed="rId2"/>
          <a:stretch>
            <a:fillRect/>
          </a:stretch>
        </p:blipFill>
        <p:spPr>
          <a:xfrm>
            <a:off x="1848600" y="1600200"/>
            <a:ext cx="5443200" cy="4343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49360" y="1600200"/>
            <a:ext cx="8042040" cy="4343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49360" y="107640"/>
            <a:ext cx="8042040" cy="61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4936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028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49360" y="386892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>
                <a:solidFill>
                  <a:srgbClr val="2C7C9F"/>
                </a:solidFill>
                <a:latin typeface="News Gothic MT"/>
              </a:rPr>
              <a:t>Click to edit the title text formatClick to edit Master title style</a:t>
            </a: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Sixth Outline Level</a:t>
            </a:r>
            <a:endParaRPr/>
          </a:p>
          <a:p>
            <a:pPr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Seventh Outline LevelClick to edit Master text styles</a:t>
            </a:r>
            <a:endParaRPr/>
          </a:p>
          <a:p>
            <a:pPr lvl="1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200">
                <a:solidFill>
                  <a:srgbClr val="595959"/>
                </a:solidFill>
                <a:latin typeface="News Gothic MT"/>
              </a:rPr>
              <a:t>Second level</a:t>
            </a:r>
            <a:endParaRPr/>
          </a:p>
          <a:p>
            <a:pPr lvl="2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000">
                <a:solidFill>
                  <a:srgbClr val="595959"/>
                </a:solidFill>
                <a:latin typeface="News Gothic MT"/>
              </a:rPr>
              <a:t>Third level</a:t>
            </a:r>
            <a:endParaRPr/>
          </a:p>
          <a:p>
            <a:pPr lvl="3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>
                <a:solidFill>
                  <a:srgbClr val="595959"/>
                </a:solidFill>
                <a:latin typeface="News Gothic MT"/>
              </a:rPr>
              <a:t>Fourth level</a:t>
            </a:r>
            <a:endParaRPr/>
          </a:p>
          <a:p>
            <a:pPr lvl="4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>
                <a:solidFill>
                  <a:srgbClr val="595959"/>
                </a:solidFill>
                <a:latin typeface="News Gothic MT"/>
              </a:rPr>
              <a:t>Fifth level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629680" y="6275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r>
              <a:rPr lang="en-US" sz="1200" b="1">
                <a:solidFill>
                  <a:srgbClr val="FFFFFF"/>
                </a:solidFill>
                <a:latin typeface="Arial"/>
                <a:ea typeface="ＭＳ Ｐゴシック"/>
              </a:rPr>
              <a:t>9/8/14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264600" y="6275520"/>
            <a:ext cx="484056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898040" y="6275520"/>
            <a:ext cx="990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6F1C5666-7F91-439B-93C4-D7283F47BD81}" type="slidenum">
              <a:rPr lang="en-US" sz="3600" b="1">
                <a:solidFill>
                  <a:srgbClr val="FFFFFF"/>
                </a:solidFill>
                <a:latin typeface="Arial"/>
                <a:ea typeface="ＭＳ Ｐゴシック"/>
              </a:r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Shape 1"/>
          <p:cNvSpPr txBox="1"/>
          <p:nvPr/>
        </p:nvSpPr>
        <p:spPr>
          <a:xfrm>
            <a:off x="1295280" y="1735665"/>
            <a:ext cx="6716520" cy="3279747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Review</a:t>
            </a: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
</a:t>
            </a:r>
            <a:r>
              <a:rPr lang="en-US" sz="2400" dirty="0" smtClean="0">
                <a:solidFill>
                  <a:srgbClr val="2C7C9F"/>
                </a:solidFill>
                <a:latin typeface="News Gothic MT"/>
              </a:rPr>
              <a:t>CMSC 201</a:t>
            </a:r>
            <a:r>
              <a:rPr lang="en-US" sz="3200" dirty="0" smtClean="0">
                <a:solidFill>
                  <a:srgbClr val="09213B"/>
                </a:solidFill>
                <a:latin typeface="News Gothic MT"/>
              </a:rPr>
              <a:t>
</a:t>
            </a:r>
            <a:r>
              <a:rPr lang="en-US" sz="2800" dirty="0" smtClean="0">
                <a:solidFill>
                  <a:srgbClr val="09213B"/>
                </a:solidFill>
                <a:latin typeface="News Gothic MT"/>
              </a:rPr>
              <a:t>
</a:t>
            </a:r>
            <a:endParaRPr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Exercise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238916" y="1600200"/>
            <a:ext cx="8905084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What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does the following code snippet print?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 = True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b = 24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c = 12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if(a or b == c) and (b % c == 0 and (not b &lt; c and b != c)):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print(“Here we are!”)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elif</a:t>
            </a:r>
            <a:r>
              <a:rPr lang="en-US" sz="2400" dirty="0">
                <a:solidFill>
                  <a:srgbClr val="595959"/>
                </a:solidFill>
                <a:latin typeface="News Gothic MT"/>
              </a:rPr>
              <a:t>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print(“There we were”)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e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lse: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	print(“We are here”)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23089641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Lists and Loops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238916" y="1600200"/>
            <a:ext cx="8905084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You should know: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How to write a while loop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How to write a for loop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How to create, access, and mutate a list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How to iterate over a list with a loop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How to iterate over a list using the range() function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How to access information in nested lists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List slicing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9359756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Exercise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238916" y="1600200"/>
            <a:ext cx="8905084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Given the list: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[ [1, 2, “hello”], [4, 5], 6]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Change the “hello” to the number 7.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6811902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Exercise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238916" y="1600200"/>
            <a:ext cx="8905084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Given the list: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[ [1, 2, “hello”], [4, 5], 6]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Change the “hello” to the number 7.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[0][2] = 7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6973219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Exercise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238916" y="1600200"/>
            <a:ext cx="8905084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Write a program that uses a while loop to find the sum of the numbers between 1 and 10.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Rewrite the same program using a for loop and the range() function.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1535296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Exercise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238916" y="1600200"/>
            <a:ext cx="8905084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Write a program that uses a while loop to find the sum of the numbers between 1 and 10.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Rewrite the same program using a for loop and the range() function.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r>
              <a:rPr lang="en-US" sz="2400" dirty="0"/>
              <a:t>count = 0</a:t>
            </a:r>
          </a:p>
          <a:p>
            <a:r>
              <a:rPr lang="de-DE" sz="2400" dirty="0" err="1"/>
              <a:t>listCounter</a:t>
            </a:r>
            <a:r>
              <a:rPr lang="de-DE" sz="2400" dirty="0"/>
              <a:t> = 0</a:t>
            </a:r>
          </a:p>
          <a:p>
            <a:r>
              <a:rPr lang="en-US" sz="2400" dirty="0"/>
              <a:t>while </a:t>
            </a:r>
            <a:r>
              <a:rPr lang="en-US" sz="2400" dirty="0" err="1"/>
              <a:t>listCounter</a:t>
            </a:r>
            <a:r>
              <a:rPr lang="en-US" sz="2400" dirty="0"/>
              <a:t> &lt; 11:</a:t>
            </a:r>
          </a:p>
          <a:p>
            <a:r>
              <a:rPr lang="en-US" sz="2400" dirty="0"/>
              <a:t>    count = count + </a:t>
            </a:r>
            <a:r>
              <a:rPr lang="en-US" sz="2400" dirty="0" err="1"/>
              <a:t>listCounter</a:t>
            </a:r>
            <a:endParaRPr lang="en-US" sz="2400" dirty="0"/>
          </a:p>
          <a:p>
            <a:r>
              <a:rPr lang="de-DE" sz="2400" dirty="0"/>
              <a:t>    </a:t>
            </a:r>
            <a:r>
              <a:rPr lang="de-DE" sz="2400" dirty="0" err="1"/>
              <a:t>listCounter</a:t>
            </a:r>
            <a:r>
              <a:rPr lang="de-DE" sz="2400" dirty="0"/>
              <a:t> = </a:t>
            </a:r>
            <a:r>
              <a:rPr lang="de-DE" sz="2400" dirty="0" err="1"/>
              <a:t>listCounter</a:t>
            </a:r>
            <a:r>
              <a:rPr lang="de-DE" sz="2400" dirty="0"/>
              <a:t> + 1</a:t>
            </a:r>
          </a:p>
          <a:p>
            <a:endParaRPr lang="en-US" sz="2400" dirty="0"/>
          </a:p>
          <a:p>
            <a:r>
              <a:rPr lang="en-US" sz="2400" dirty="0"/>
              <a:t>print(count)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33991056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Exercise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238916" y="1600200"/>
            <a:ext cx="8905084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Write a program that uses a while loop to find the sum of the numbers between 1 and 10.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Rewrite the same program using a for loop and the range() function.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latin typeface="News Gothic MT"/>
              </a:rPr>
              <a:t>count = 0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latin typeface="News Gothic MT"/>
              </a:rPr>
              <a:t>for </a:t>
            </a:r>
            <a:r>
              <a:rPr lang="en-US" sz="2400" dirty="0" err="1" smtClean="0">
                <a:latin typeface="News Gothic MT"/>
              </a:rPr>
              <a:t>i</a:t>
            </a:r>
            <a:r>
              <a:rPr lang="en-US" sz="2400" dirty="0" smtClean="0">
                <a:latin typeface="News Gothic MT"/>
              </a:rPr>
              <a:t> in range(1, 11):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latin typeface="News Gothic MT"/>
              </a:rPr>
              <a:t>	</a:t>
            </a:r>
            <a:r>
              <a:rPr lang="en-US" sz="2400" dirty="0" smtClean="0">
                <a:latin typeface="News Gothic MT"/>
              </a:rPr>
              <a:t>count = count + </a:t>
            </a:r>
            <a:r>
              <a:rPr lang="en-US" sz="2400" dirty="0" err="1" smtClean="0">
                <a:latin typeface="News Gothic MT"/>
              </a:rPr>
              <a:t>i</a:t>
            </a:r>
            <a:endParaRPr lang="en-US" sz="2400" dirty="0" smtClean="0"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latin typeface="News Gothic MT"/>
              </a:rPr>
              <a:t>p</a:t>
            </a:r>
            <a:r>
              <a:rPr lang="en-US" sz="2400" dirty="0" smtClean="0">
                <a:latin typeface="News Gothic MT"/>
              </a:rPr>
              <a:t>rint(count)</a:t>
            </a:r>
          </a:p>
        </p:txBody>
      </p:sp>
    </p:spTree>
    <p:extLst>
      <p:ext uri="{BB962C8B-B14F-4D97-AF65-F5344CB8AC3E}">
        <p14:creationId xmlns:p14="http://schemas.microsoft.com/office/powerpoint/2010/main" val="34865006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Exercise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238916" y="1600200"/>
            <a:ext cx="8905084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Use nested loops to create the following list: 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[ [0, 0, 0], [0, 0, 0], [0, 0, 0]]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10466441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Exercise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238916" y="1600200"/>
            <a:ext cx="8905084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Use nested loops to create the following list: 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[ [0, 0, 0], [0, 0, 0], [0, 0, 0]]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result = []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for 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i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 in range(0, 2):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000000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temp = []</a:t>
            </a:r>
            <a:endParaRPr lang="en-US" sz="2400" dirty="0" smtClean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000000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for j in range(0, 2):</a:t>
            </a:r>
            <a:endParaRPr lang="en-US" sz="2400" dirty="0" smtClean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		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temp.append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(0)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000000"/>
                </a:solidFill>
                <a:latin typeface="News Gothic MT"/>
              </a:rPr>
              <a:t>	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result.append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(temp)</a:t>
            </a:r>
            <a:endParaRPr lang="en-US" sz="2400" dirty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1532576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Exercise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238916" y="1600200"/>
            <a:ext cx="8905084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Use list slicing to print only the second half of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Use list slicing to print every third element of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9623534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Overview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What we’ve covered so far: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Computer Basics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Python syntax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Variables and expressions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Decision logic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Lists and Loops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Python Tricks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718737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Exercise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238916" y="1600200"/>
            <a:ext cx="8905084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Use list slicing to print only the second half of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000000"/>
                </a:solidFill>
                <a:latin typeface="News Gothic MT"/>
              </a:rPr>
              <a:t>p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rint(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[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len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(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 // 2):])</a:t>
            </a:r>
            <a:endParaRPr lang="en-US" sz="2400" dirty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Use list slicing to print every third element of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print(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[::3])</a:t>
            </a:r>
            <a:endParaRPr lang="en-US" sz="2400" dirty="0" smtClean="0">
              <a:solidFill>
                <a:srgbClr val="000000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27941205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Exercise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238916" y="1600200"/>
            <a:ext cx="8905084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What does the following print?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f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or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i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in range(0, 10, 2):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for j in range(0,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i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	print(j)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12873986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Exercise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238916" y="1600200"/>
            <a:ext cx="8905084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What does the following print?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f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or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i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in range(0, 10, 2):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for j in range(0,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i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	print(j)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0 1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0 1 2 3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0 1 2 3 4 5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0 1 2 3 4 5 6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0 1 2 3 4 5 6 7 8</a:t>
            </a:r>
            <a:endParaRPr lang="en-US" sz="2400" dirty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3682920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Functions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238916" y="1600200"/>
            <a:ext cx="8905084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You need to know: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How to write a function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What arguments and return values are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Scope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Mutability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How references work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Global variables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18722393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Exercise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238916" y="1600200"/>
            <a:ext cx="8905084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What does this print?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main():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[3, 4, 5]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otherList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otherList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[0] = 0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someFunc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(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otherList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	print(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someFunc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(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tempList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tempList</a:t>
            </a:r>
            <a:r>
              <a:rPr lang="en-US" sz="2400" dirty="0">
                <a:solidFill>
                  <a:srgbClr val="595959"/>
                </a:solidFill>
                <a:latin typeface="News Gothic MT"/>
              </a:rPr>
              <a:t>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= [0] * 10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main()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38869630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Exercise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238916" y="1600200"/>
            <a:ext cx="8905084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main():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[3, 4, 5]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otherList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otherList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[0] = 0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someFunc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(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otherList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	print(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someFunc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(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tempList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tempList</a:t>
            </a:r>
            <a:r>
              <a:rPr lang="en-US" sz="2400" dirty="0">
                <a:solidFill>
                  <a:srgbClr val="595959"/>
                </a:solidFill>
                <a:latin typeface="News Gothic MT"/>
              </a:rPr>
              <a:t>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= [0] * 10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main()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[0, 4, 5]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42615145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Exercise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238916" y="1421742"/>
            <a:ext cx="8905084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What does this print?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main():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[3, 4, 5]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otherList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otherList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[0] = 0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otherList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someFunc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(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otherList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	print(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someFunc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(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tempList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tempList</a:t>
            </a:r>
            <a:r>
              <a:rPr lang="en-US" sz="2400" dirty="0">
                <a:solidFill>
                  <a:srgbClr val="595959"/>
                </a:solidFill>
                <a:latin typeface="News Gothic MT"/>
              </a:rPr>
              <a:t>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= [0] * 10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	return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tempList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m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ain()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527469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Exercise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238916" y="1247423"/>
            <a:ext cx="8905084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main():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[3, 4, 5]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otherList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otherList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[0] = 0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otherList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someFunc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(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otherList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	print(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someFunc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(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tempList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tempList</a:t>
            </a:r>
            <a:r>
              <a:rPr lang="en-US" sz="2400" dirty="0">
                <a:solidFill>
                  <a:srgbClr val="595959"/>
                </a:solidFill>
                <a:latin typeface="News Gothic MT"/>
              </a:rPr>
              <a:t>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= [0] * 10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	return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tempList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main()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000000"/>
                </a:solidFill>
                <a:latin typeface="News Gothic MT"/>
              </a:rPr>
              <a:t>[0, 4, 5]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13205995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Exercise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238916" y="1600200"/>
            <a:ext cx="8905084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What will this code print?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NUM_QUESTIONS = 20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main():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	NUM_QUESTIONS = 100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someFunc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()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someFunc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():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print(NUM_QUESTIONS)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4006787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Exercise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238916" y="1600200"/>
            <a:ext cx="8905084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What will this code print?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NUM_QUESTIONS = 20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main():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	NUM_QUESTIONS = 100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someFunc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()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someFunc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():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print(NUM_QUESTIONS)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20</a:t>
            </a:r>
            <a:endParaRPr lang="en-US" sz="2400" dirty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41125749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Overview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What we’ve covered so far: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Computing Basics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Python syntax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Variables and expressions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Decision logic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Lists and Loops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Functions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Python Tricks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10096502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Computing Basics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What you should know: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Basic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linux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commands (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ls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, cd,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mkdir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,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rmdir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, mv,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cp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)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Binary numbers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11891874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Exercise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Convert the following binary numbers to decima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l: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1011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11101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Convert the following decimal numbers to binary: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81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36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42135563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Exercise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Convert the following binary numbers to decima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l: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1011 =&gt; 11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11101 =&gt; 29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Convert the following decimal numbers to binary: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81 =&gt; 1010001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36 =&gt; 100100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31207710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Variables and Expressions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You need to know: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Order of operations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Python operators (**, %)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How to assign and use variables</a:t>
            </a:r>
          </a:p>
        </p:txBody>
      </p:sp>
    </p:spTree>
    <p:extLst>
      <p:ext uri="{BB962C8B-B14F-4D97-AF65-F5344CB8AC3E}">
        <p14:creationId xmlns:p14="http://schemas.microsoft.com/office/powerpoint/2010/main" val="2834966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Exercise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What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does the following code snippet print?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 = 2 ** 4 + 8 % 3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print(a)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14959733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Decision Logic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What you need to know: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Boolean logic (how </a:t>
            </a:r>
            <a:r>
              <a:rPr lang="en-US" sz="2400" b="1" dirty="0">
                <a:solidFill>
                  <a:srgbClr val="595959"/>
                </a:solidFill>
                <a:latin typeface="News Gothic MT"/>
              </a:rPr>
              <a:t>and</a:t>
            </a:r>
            <a:r>
              <a:rPr lang="en-US" sz="2400" dirty="0">
                <a:solidFill>
                  <a:srgbClr val="595959"/>
                </a:solidFill>
                <a:latin typeface="News Gothic MT"/>
              </a:rPr>
              <a:t>, </a:t>
            </a:r>
            <a:r>
              <a:rPr lang="en-US" sz="2400" b="1" dirty="0">
                <a:solidFill>
                  <a:srgbClr val="595959"/>
                </a:solidFill>
                <a:latin typeface="News Gothic MT"/>
              </a:rPr>
              <a:t>or</a:t>
            </a:r>
            <a:r>
              <a:rPr lang="en-US" sz="2400" dirty="0">
                <a:solidFill>
                  <a:srgbClr val="595959"/>
                </a:solidFill>
                <a:latin typeface="News Gothic MT"/>
              </a:rPr>
              <a:t>, and </a:t>
            </a:r>
            <a:r>
              <a:rPr lang="en-US" sz="2400" b="1" dirty="0">
                <a:solidFill>
                  <a:srgbClr val="595959"/>
                </a:solidFill>
                <a:latin typeface="News Gothic MT"/>
              </a:rPr>
              <a:t>not</a:t>
            </a:r>
            <a:r>
              <a:rPr lang="en-US" sz="2400" dirty="0">
                <a:solidFill>
                  <a:srgbClr val="595959"/>
                </a:solidFill>
                <a:latin typeface="News Gothic MT"/>
              </a:rPr>
              <a:t> work)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How if/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elif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/else statements work.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26982298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19439</TotalTime>
  <Words>818</Words>
  <Application>Microsoft Macintosh PowerPoint</Application>
  <PresentationFormat>On-screen Show (4:3)</PresentationFormat>
  <Paragraphs>292</Paragraphs>
  <Slides>29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Max Morawski</cp:lastModifiedBy>
  <cp:revision>315</cp:revision>
  <cp:lastPrinted>2014-10-06T15:06:14Z</cp:lastPrinted>
  <dcterms:modified xsi:type="dcterms:W3CDTF">2014-10-20T18:55:09Z</dcterms:modified>
</cp:coreProperties>
</file>