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60" r:id="rId3"/>
    <p:sldId id="261" r:id="rId4"/>
    <p:sldId id="262" r:id="rId5"/>
    <p:sldId id="263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5" r:id="rId16"/>
    <p:sldId id="276" r:id="rId17"/>
    <p:sldId id="274" r:id="rId18"/>
  </p:sldIdLst>
  <p:sldSz cx="9144000" cy="6858000" type="screen4x3"/>
  <p:notesSz cx="6991350" cy="92821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691" autoAdjust="0"/>
  </p:normalViewPr>
  <p:slideViewPr>
    <p:cSldViewPr snapToGrid="0" snapToObjects="1">
      <p:cViewPr>
        <p:scale>
          <a:sx n="90" d="100"/>
          <a:sy n="90" d="100"/>
        </p:scale>
        <p:origin x="-95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0813" y="0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ECA9B-90F6-4B4C-B5EE-E16EC5DC8902}" type="datetimeFigureOut">
              <a:rPr lang="en-US" smtClean="0"/>
              <a:t>9/30/14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6975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0813" y="8816975"/>
            <a:ext cx="302895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6ABB7C-CBDF-E747-91B9-3886B6BCE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856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2000">
                <a:latin typeface="Arial"/>
              </a:rPr>
              <a:t>Click to edit the notes format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>
                <a:latin typeface="Times New Roman"/>
              </a:rPr>
              <a:t>&lt;header&gt;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B6483437-41FE-4E8B-84DB-733BD660BBB2}" type="slidenum">
              <a:rPr lang="en-US" sz="1400">
                <a:latin typeface="Times New Roman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4584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body"/>
          </p:nvPr>
        </p:nvSpPr>
        <p:spPr>
          <a:xfrm>
            <a:off x="698400" y="4408560"/>
            <a:ext cx="5594040" cy="41763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Picture 36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  <p:pic>
        <p:nvPicPr>
          <p:cNvPr id="38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49360" y="1600200"/>
            <a:ext cx="8042040" cy="434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49360" y="107640"/>
            <a:ext cx="8042040" cy="61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>
                <a:solidFill>
                  <a:srgbClr val="2C7C9F"/>
                </a:solidFill>
                <a:latin typeface="News Gothic MT"/>
              </a:rPr>
              <a:t>Click to edit the title text formatClick to edit Master title style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Seventh Outline LevelClick to edit Master text styles</a:t>
            </a:r>
            <a:endParaRPr/>
          </a:p>
          <a:p>
            <a:pPr lvl="1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200">
                <a:solidFill>
                  <a:srgbClr val="595959"/>
                </a:solidFill>
                <a:latin typeface="News Gothic MT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000">
                <a:solidFill>
                  <a:srgbClr val="595959"/>
                </a:solidFill>
                <a:latin typeface="News Gothic MT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Fifth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629680" y="6275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en-US" sz="1200" b="1">
                <a:solidFill>
                  <a:srgbClr val="FFFFFF"/>
                </a:solidFill>
                <a:latin typeface="Arial"/>
                <a:ea typeface="ＭＳ Ｐゴシック"/>
              </a:rPr>
              <a:t>9/8/14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264600" y="6275520"/>
            <a:ext cx="484056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898040" y="6275520"/>
            <a:ext cx="990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6F1C5666-7F91-439B-93C4-D7283F47BD81}" type="slidenum">
              <a:rPr lang="en-US" sz="3600" b="1">
                <a:solidFill>
                  <a:srgbClr val="FFFFFF"/>
                </a:solidFill>
                <a:latin typeface="Arial"/>
                <a:ea typeface="ＭＳ Ｐゴシック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1295280" y="1735665"/>
            <a:ext cx="6716520" cy="3279747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More Loops</a:t>
            </a: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
</a:t>
            </a:r>
            <a:r>
              <a:rPr lang="en-US" sz="2400" dirty="0" smtClean="0">
                <a:solidFill>
                  <a:srgbClr val="2C7C9F"/>
                </a:solidFill>
                <a:latin typeface="News Gothic MT"/>
              </a:rPr>
              <a:t>CMSC 201</a:t>
            </a:r>
            <a:r>
              <a:rPr lang="en-US" sz="3200" dirty="0" smtClean="0">
                <a:solidFill>
                  <a:srgbClr val="09213B"/>
                </a:solidFill>
                <a:latin typeface="News Gothic MT"/>
              </a:rPr>
              <a:t>
</a:t>
            </a:r>
            <a:r>
              <a:rPr lang="en-US" sz="2800" dirty="0" smtClean="0">
                <a:solidFill>
                  <a:srgbClr val="09213B"/>
                </a:solidFill>
                <a:latin typeface="News Gothic MT"/>
              </a:rPr>
              <a:t>
</a:t>
            </a:r>
            <a:endParaRPr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For Loop Trick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Frequently we want to do something like this: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a = 0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Courier"/>
                <a:cs typeface="Courier"/>
              </a:rPr>
              <a:t>w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hile a &lt; 10: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	print(a)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a = a + 1</a:t>
            </a: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lot of times, we want loops that count.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511871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For Loop Trick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There is a built in python function that gives you a list of numbers!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Courier"/>
                <a:cs typeface="Courier"/>
              </a:rPr>
              <a:t>a = range(0, 10)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Courier"/>
                <a:cs typeface="Courier"/>
              </a:rPr>
              <a:t>print(a)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[0, 1, 2, 3, 4, 5, 6, 7, 8, 9]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The range function gives you a list of numbers between the first number (inclusive) and the second number (exclusive)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985924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For Loop Trick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Courier"/>
                <a:cs typeface="Courier"/>
              </a:rPr>
              <a:t>a = range(0, 10)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Courier"/>
                <a:cs typeface="Courier"/>
              </a:rPr>
              <a:t>print(a)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So now we can create a list of numbers.  Any ideas what we can do with that?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1637004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259246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For Loop Trick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233314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Courier"/>
                <a:cs typeface="Courier"/>
              </a:rPr>
              <a:t>for </a:t>
            </a:r>
            <a:r>
              <a:rPr lang="en-US" sz="2400" dirty="0" err="1" smtClean="0">
                <a:latin typeface="Courier"/>
                <a:cs typeface="Courier"/>
              </a:rPr>
              <a:t>num</a:t>
            </a:r>
            <a:r>
              <a:rPr lang="en-US" sz="2400" dirty="0" smtClean="0">
                <a:latin typeface="Courier"/>
                <a:cs typeface="Courier"/>
              </a:rPr>
              <a:t> in range(0, 10):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Courier"/>
                <a:cs typeface="Courier"/>
              </a:rPr>
              <a:t>	</a:t>
            </a:r>
            <a:r>
              <a:rPr lang="en-US" sz="2400" dirty="0" smtClean="0">
                <a:latin typeface="Courier"/>
                <a:cs typeface="Courier"/>
              </a:rPr>
              <a:t>print(</a:t>
            </a:r>
            <a:r>
              <a:rPr lang="en-US" sz="2400" dirty="0" err="1" smtClean="0">
                <a:latin typeface="Courier"/>
                <a:cs typeface="Courier"/>
              </a:rPr>
              <a:t>num</a:t>
            </a:r>
            <a:r>
              <a:rPr lang="en-US" sz="2400" dirty="0" smtClean="0">
                <a:latin typeface="Courier"/>
                <a:cs typeface="Courier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An easier way to make a counting loop!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1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2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3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4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5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6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7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8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9</a:t>
            </a:r>
            <a:r>
              <a:rPr lang="en-US" sz="2400" dirty="0" smtClean="0">
                <a:latin typeface="News Gothic MT"/>
              </a:rPr>
              <a:t> 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150260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259246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For Loop Trick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233314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We can even count by whatever number we want!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Courier"/>
                <a:cs typeface="Courier"/>
              </a:rPr>
              <a:t>for </a:t>
            </a:r>
            <a:r>
              <a:rPr lang="en-US" sz="2400" dirty="0" err="1" smtClean="0">
                <a:latin typeface="Courier"/>
                <a:cs typeface="Courier"/>
              </a:rPr>
              <a:t>num</a:t>
            </a:r>
            <a:r>
              <a:rPr lang="en-US" sz="2400" dirty="0" smtClean="0">
                <a:latin typeface="Courier"/>
                <a:cs typeface="Courier"/>
              </a:rPr>
              <a:t> in range(0, 10, 2):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Courier"/>
                <a:cs typeface="Courier"/>
              </a:rPr>
              <a:t>	</a:t>
            </a:r>
            <a:r>
              <a:rPr lang="en-US" sz="2400" dirty="0" smtClean="0">
                <a:latin typeface="Courier"/>
                <a:cs typeface="Courier"/>
              </a:rPr>
              <a:t>print(</a:t>
            </a:r>
            <a:r>
              <a:rPr lang="en-US" sz="2400" dirty="0" err="1" smtClean="0">
                <a:latin typeface="Courier"/>
                <a:cs typeface="Courier"/>
              </a:rPr>
              <a:t>num</a:t>
            </a:r>
            <a:r>
              <a:rPr lang="en-US" sz="2400" dirty="0" smtClean="0">
                <a:latin typeface="Courier"/>
                <a:cs typeface="Courier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0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2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4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5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6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970217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259246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233314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/>
              <a:t>Take in </a:t>
            </a:r>
            <a:r>
              <a:rPr lang="en-US" sz="2400" dirty="0" smtClean="0"/>
              <a:t>five </a:t>
            </a:r>
            <a:r>
              <a:rPr lang="en-US" sz="2400" dirty="0"/>
              <a:t>numbers and find the </a:t>
            </a:r>
            <a:r>
              <a:rPr lang="en-US" sz="2400" dirty="0" smtClean="0"/>
              <a:t>lowest.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2116667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259246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Exercise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233314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/>
              <a:t>Take in </a:t>
            </a:r>
            <a:r>
              <a:rPr lang="en-US" sz="2400" dirty="0" smtClean="0"/>
              <a:t>five </a:t>
            </a:r>
            <a:r>
              <a:rPr lang="en-US" sz="2400" dirty="0"/>
              <a:t>numbers and find the </a:t>
            </a:r>
            <a:r>
              <a:rPr lang="en-US" sz="2400" dirty="0" smtClean="0"/>
              <a:t>lowest.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latin typeface="Courier"/>
                <a:cs typeface="Courier"/>
              </a:rPr>
              <a:t>SIZE = 5 </a:t>
            </a:r>
            <a:endParaRPr lang="en-US" sz="2000" dirty="0" smtClean="0"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000" dirty="0" err="1" smtClean="0">
                <a:latin typeface="Courier"/>
                <a:cs typeface="Courier"/>
              </a:rPr>
              <a:t>def</a:t>
            </a:r>
            <a:r>
              <a:rPr lang="en-US" sz="2000" dirty="0" smtClean="0">
                <a:latin typeface="Courier"/>
                <a:cs typeface="Courier"/>
              </a:rPr>
              <a:t> </a:t>
            </a:r>
            <a:r>
              <a:rPr lang="en-US" sz="2000" dirty="0">
                <a:latin typeface="Courier"/>
                <a:cs typeface="Courier"/>
              </a:rPr>
              <a:t>main(): </a:t>
            </a:r>
            <a:endParaRPr lang="en-US" sz="2000" dirty="0" smtClean="0"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000" dirty="0" smtClean="0">
                <a:latin typeface="Courier"/>
                <a:cs typeface="Courier"/>
              </a:rPr>
              <a:t>	</a:t>
            </a:r>
            <a:r>
              <a:rPr lang="en-US" sz="2000" dirty="0" err="1" smtClean="0">
                <a:latin typeface="Courier"/>
                <a:cs typeface="Courier"/>
              </a:rPr>
              <a:t>myList</a:t>
            </a:r>
            <a:r>
              <a:rPr lang="en-US" sz="2000" dirty="0" smtClean="0">
                <a:latin typeface="Courier"/>
                <a:cs typeface="Courier"/>
              </a:rPr>
              <a:t> </a:t>
            </a:r>
            <a:r>
              <a:rPr lang="en-US" sz="2000" dirty="0">
                <a:latin typeface="Courier"/>
                <a:cs typeface="Courier"/>
              </a:rPr>
              <a:t>=[] </a:t>
            </a:r>
            <a:endParaRPr lang="en-US" sz="2000" dirty="0" smtClean="0"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000" dirty="0" smtClean="0">
              <a:latin typeface="Courier"/>
              <a:cs typeface="Courier"/>
            </a:endParaRPr>
          </a:p>
          <a:p>
            <a:pPr lvl="1">
              <a:lnSpc>
                <a:spcPct val="80000"/>
              </a:lnSpc>
              <a:buSzPct val="110000"/>
            </a:pPr>
            <a:r>
              <a:rPr lang="en-US" sz="2000" dirty="0" smtClean="0">
                <a:latin typeface="Courier"/>
                <a:cs typeface="Courier"/>
              </a:rPr>
              <a:t>for </a:t>
            </a:r>
            <a:r>
              <a:rPr lang="en-US" sz="2000" dirty="0" err="1">
                <a:latin typeface="Courier"/>
                <a:cs typeface="Courier"/>
              </a:rPr>
              <a:t>i</a:t>
            </a:r>
            <a:r>
              <a:rPr lang="en-US" sz="2000" dirty="0">
                <a:latin typeface="Courier"/>
                <a:cs typeface="Courier"/>
              </a:rPr>
              <a:t> in range(SIZE): </a:t>
            </a:r>
            <a:r>
              <a:rPr lang="en-US" sz="2000" dirty="0" smtClean="0">
                <a:latin typeface="Courier"/>
                <a:cs typeface="Courier"/>
              </a:rPr>
              <a:t>     				</a:t>
            </a:r>
            <a:r>
              <a:rPr lang="en-US" sz="2000" dirty="0" err="1" smtClean="0">
                <a:latin typeface="Courier"/>
                <a:cs typeface="Courier"/>
              </a:rPr>
              <a:t>myList.append</a:t>
            </a:r>
            <a:r>
              <a:rPr lang="en-US" sz="2000" dirty="0">
                <a:latin typeface="Courier"/>
                <a:cs typeface="Courier"/>
              </a:rPr>
              <a:t>(</a:t>
            </a:r>
            <a:r>
              <a:rPr lang="en-US" sz="2000" dirty="0" err="1">
                <a:latin typeface="Courier"/>
                <a:cs typeface="Courier"/>
              </a:rPr>
              <a:t>int</a:t>
            </a:r>
            <a:r>
              <a:rPr lang="en-US" sz="2000" dirty="0">
                <a:latin typeface="Courier"/>
                <a:cs typeface="Courier"/>
              </a:rPr>
              <a:t>(input("Value: "))</a:t>
            </a:r>
            <a:r>
              <a:rPr lang="en-US" sz="2000" dirty="0" smtClean="0">
                <a:latin typeface="Courier"/>
                <a:cs typeface="Courier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 smtClean="0">
                <a:latin typeface="Courier"/>
                <a:cs typeface="Courier"/>
              </a:rPr>
              <a:t> 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latin typeface="Courier"/>
                <a:cs typeface="Courier"/>
              </a:rPr>
              <a:t>	</a:t>
            </a:r>
            <a:r>
              <a:rPr lang="en-US" sz="2000" dirty="0" smtClean="0">
                <a:latin typeface="Courier"/>
                <a:cs typeface="Courier"/>
              </a:rPr>
              <a:t>#</a:t>
            </a:r>
            <a:r>
              <a:rPr lang="en-US" sz="2000" dirty="0">
                <a:latin typeface="Courier"/>
                <a:cs typeface="Courier"/>
              </a:rPr>
              <a:t>assume </a:t>
            </a:r>
            <a:r>
              <a:rPr lang="en-US" sz="2000" dirty="0" err="1">
                <a:latin typeface="Courier"/>
                <a:cs typeface="Courier"/>
              </a:rPr>
              <a:t>myList</a:t>
            </a:r>
            <a:r>
              <a:rPr lang="en-US" sz="2000" dirty="0">
                <a:latin typeface="Courier"/>
                <a:cs typeface="Courier"/>
              </a:rPr>
              <a:t>[0] is min </a:t>
            </a:r>
            <a:endParaRPr lang="en-US" sz="2000" dirty="0" smtClean="0"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latin typeface="Courier"/>
                <a:cs typeface="Courier"/>
              </a:rPr>
              <a:t>	</a:t>
            </a:r>
            <a:r>
              <a:rPr lang="en-US" sz="2000" dirty="0" err="1" smtClean="0">
                <a:latin typeface="Courier"/>
                <a:cs typeface="Courier"/>
              </a:rPr>
              <a:t>theMin</a:t>
            </a:r>
            <a:r>
              <a:rPr lang="en-US" sz="2000" dirty="0" smtClean="0">
                <a:latin typeface="Courier"/>
                <a:cs typeface="Courier"/>
              </a:rPr>
              <a:t> </a:t>
            </a:r>
            <a:r>
              <a:rPr lang="en-US" sz="2000" dirty="0">
                <a:latin typeface="Courier"/>
                <a:cs typeface="Courier"/>
              </a:rPr>
              <a:t>= </a:t>
            </a:r>
            <a:r>
              <a:rPr lang="en-US" sz="2000" dirty="0" err="1">
                <a:latin typeface="Courier"/>
                <a:cs typeface="Courier"/>
              </a:rPr>
              <a:t>myList</a:t>
            </a:r>
            <a:r>
              <a:rPr lang="en-US" sz="2000" dirty="0">
                <a:latin typeface="Courier"/>
                <a:cs typeface="Courier"/>
              </a:rPr>
              <a:t>[0] </a:t>
            </a:r>
            <a:endParaRPr lang="en-US" sz="2000" dirty="0" smtClean="0"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latin typeface="Courier"/>
                <a:cs typeface="Courier"/>
              </a:rPr>
              <a:t>	</a:t>
            </a:r>
            <a:r>
              <a:rPr lang="en-US" sz="2000" dirty="0" smtClean="0">
                <a:latin typeface="Courier"/>
                <a:cs typeface="Courier"/>
              </a:rPr>
              <a:t>for </a:t>
            </a:r>
            <a:r>
              <a:rPr lang="en-US" sz="2000" dirty="0" err="1">
                <a:latin typeface="Courier"/>
                <a:cs typeface="Courier"/>
              </a:rPr>
              <a:t>i</a:t>
            </a:r>
            <a:r>
              <a:rPr lang="en-US" sz="2000" dirty="0">
                <a:latin typeface="Courier"/>
                <a:cs typeface="Courier"/>
              </a:rPr>
              <a:t> in range(SIZE): </a:t>
            </a:r>
            <a:endParaRPr lang="en-US" sz="2000" dirty="0" smtClean="0"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latin typeface="Courier"/>
                <a:cs typeface="Courier"/>
              </a:rPr>
              <a:t>	</a:t>
            </a:r>
            <a:r>
              <a:rPr lang="en-US" sz="2000" dirty="0" smtClean="0">
                <a:latin typeface="Courier"/>
                <a:cs typeface="Courier"/>
              </a:rPr>
              <a:t>	if </a:t>
            </a:r>
            <a:r>
              <a:rPr lang="en-US" sz="2000" dirty="0" err="1">
                <a:latin typeface="Courier"/>
                <a:cs typeface="Courier"/>
              </a:rPr>
              <a:t>myList</a:t>
            </a:r>
            <a:r>
              <a:rPr lang="en-US" sz="2000" dirty="0">
                <a:latin typeface="Courier"/>
                <a:cs typeface="Courier"/>
              </a:rPr>
              <a:t>[</a:t>
            </a:r>
            <a:r>
              <a:rPr lang="en-US" sz="2000" dirty="0" err="1">
                <a:latin typeface="Courier"/>
                <a:cs typeface="Courier"/>
              </a:rPr>
              <a:t>i</a:t>
            </a:r>
            <a:r>
              <a:rPr lang="en-US" sz="2000" dirty="0">
                <a:latin typeface="Courier"/>
                <a:cs typeface="Courier"/>
              </a:rPr>
              <a:t>] &lt;</a:t>
            </a:r>
            <a:r>
              <a:rPr lang="en-US" sz="2000" dirty="0" err="1">
                <a:latin typeface="Courier"/>
                <a:cs typeface="Courier"/>
              </a:rPr>
              <a:t>theMin</a:t>
            </a:r>
            <a:r>
              <a:rPr lang="en-US" sz="2000" dirty="0">
                <a:latin typeface="Courier"/>
                <a:cs typeface="Courier"/>
              </a:rPr>
              <a:t>: </a:t>
            </a:r>
            <a:endParaRPr lang="en-US" sz="2000" dirty="0" smtClean="0"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000" dirty="0">
                <a:latin typeface="Courier"/>
                <a:cs typeface="Courier"/>
              </a:rPr>
              <a:t>	</a:t>
            </a:r>
            <a:r>
              <a:rPr lang="en-US" sz="2000" dirty="0" smtClean="0">
                <a:latin typeface="Courier"/>
                <a:cs typeface="Courier"/>
              </a:rPr>
              <a:t>		</a:t>
            </a:r>
            <a:r>
              <a:rPr lang="en-US" sz="2000" dirty="0" err="1" smtClean="0">
                <a:latin typeface="Courier"/>
                <a:cs typeface="Courier"/>
              </a:rPr>
              <a:t>theMin</a:t>
            </a:r>
            <a:r>
              <a:rPr lang="en-US" sz="2000" dirty="0" smtClean="0">
                <a:latin typeface="Courier"/>
                <a:cs typeface="Courier"/>
              </a:rPr>
              <a:t> </a:t>
            </a:r>
            <a:r>
              <a:rPr lang="en-US" sz="2000" dirty="0">
                <a:latin typeface="Courier"/>
                <a:cs typeface="Courier"/>
              </a:rPr>
              <a:t>= </a:t>
            </a:r>
            <a:r>
              <a:rPr lang="en-US" sz="2000" dirty="0" err="1">
                <a:latin typeface="Courier"/>
                <a:cs typeface="Courier"/>
              </a:rPr>
              <a:t>myList</a:t>
            </a:r>
            <a:r>
              <a:rPr lang="en-US" sz="2000" dirty="0">
                <a:latin typeface="Courier"/>
                <a:cs typeface="Courier"/>
              </a:rPr>
              <a:t>[</a:t>
            </a:r>
            <a:r>
              <a:rPr lang="en-US" sz="2000" dirty="0" err="1">
                <a:latin typeface="Courier"/>
                <a:cs typeface="Courier"/>
              </a:rPr>
              <a:t>i</a:t>
            </a:r>
            <a:r>
              <a:rPr lang="en-US" sz="2000" dirty="0">
                <a:latin typeface="Courier"/>
                <a:cs typeface="Courier"/>
              </a:rPr>
              <a:t>] </a:t>
            </a:r>
            <a:endParaRPr lang="en-US" sz="2000" dirty="0" smtClean="0"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000" dirty="0"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000" dirty="0" smtClean="0">
                <a:latin typeface="Courier"/>
                <a:cs typeface="Courier"/>
              </a:rPr>
              <a:t>	print </a:t>
            </a:r>
            <a:r>
              <a:rPr lang="en-US" sz="2000" dirty="0">
                <a:latin typeface="Courier"/>
                <a:cs typeface="Courier"/>
              </a:rPr>
              <a:t>("The min is", </a:t>
            </a:r>
            <a:r>
              <a:rPr lang="en-US" sz="2000" dirty="0" err="1">
                <a:latin typeface="Courier"/>
                <a:cs typeface="Courier"/>
              </a:rPr>
              <a:t>theMin</a:t>
            </a:r>
            <a:r>
              <a:rPr lang="en-US" sz="2000" dirty="0">
                <a:latin typeface="Courier"/>
                <a:cs typeface="Courier"/>
              </a:rPr>
              <a:t>) </a:t>
            </a:r>
            <a:endParaRPr lang="en-US" sz="2000" dirty="0" smtClean="0"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000" dirty="0"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000" dirty="0" smtClean="0">
                <a:latin typeface="Courier"/>
                <a:cs typeface="Courier"/>
              </a:rPr>
              <a:t>main</a:t>
            </a:r>
            <a:r>
              <a:rPr lang="en-US" sz="2000" dirty="0">
                <a:latin typeface="Courier"/>
                <a:cs typeface="Courier"/>
              </a:rPr>
              <a:t>() </a:t>
            </a:r>
            <a:endParaRPr lang="en-US" sz="2000" dirty="0" smtClean="0">
              <a:solidFill>
                <a:srgbClr val="595959"/>
              </a:solidFill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4219680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-259246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Summary: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233314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For loops: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	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Use for iterating over lists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Also use in situations where we want loops to count.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While loops:</a:t>
            </a: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Use when we have some condition that doesn’t fall into the previous </a:t>
            </a:r>
            <a:r>
              <a:rPr lang="en-US" sz="240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two categories.</a:t>
            </a:r>
            <a:endParaRPr lang="en-US" sz="2400" dirty="0" smtClean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69353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Overview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Today we will learn about: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 marL="342900" indent="-342900">
              <a:lnSpc>
                <a:spcPct val="80000"/>
              </a:lnSpc>
              <a:buSzPct val="110000"/>
              <a:buFont typeface="Arial"/>
              <a:buChar char="•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For loops</a:t>
            </a:r>
          </a:p>
        </p:txBody>
      </p:sp>
    </p:spTree>
    <p:extLst>
      <p:ext uri="{BB962C8B-B14F-4D97-AF65-F5344CB8AC3E}">
        <p14:creationId xmlns:p14="http://schemas.microsoft.com/office/powerpoint/2010/main" val="718737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Motivation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A lot of times, we have a pattern like this: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Courier"/>
                <a:cs typeface="Courier"/>
              </a:rPr>
              <a:t>a = 0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latin typeface="Courier"/>
                <a:cs typeface="Courier"/>
              </a:rPr>
              <a:t>myList</a:t>
            </a:r>
            <a:r>
              <a:rPr lang="en-US" sz="2400" dirty="0" smtClean="0">
                <a:latin typeface="Courier"/>
                <a:cs typeface="Courier"/>
              </a:rPr>
              <a:t> = [1, 2, 3]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latin typeface="Courier"/>
                <a:cs typeface="Courier"/>
              </a:rPr>
              <a:t>while a &lt; </a:t>
            </a:r>
            <a:r>
              <a:rPr lang="en-US" sz="2400" dirty="0" err="1" smtClean="0">
                <a:latin typeface="Courier"/>
                <a:cs typeface="Courier"/>
              </a:rPr>
              <a:t>len</a:t>
            </a:r>
            <a:r>
              <a:rPr lang="en-US" sz="2400" dirty="0" smtClean="0">
                <a:latin typeface="Courier"/>
                <a:cs typeface="Courier"/>
              </a:rPr>
              <a:t>(</a:t>
            </a:r>
            <a:r>
              <a:rPr lang="en-US" sz="2400" dirty="0" err="1" smtClean="0">
                <a:latin typeface="Courier"/>
                <a:cs typeface="Courier"/>
              </a:rPr>
              <a:t>myList</a:t>
            </a:r>
            <a:r>
              <a:rPr lang="en-US" sz="2400" dirty="0" smtClean="0">
                <a:latin typeface="Courier"/>
                <a:cs typeface="Courier"/>
              </a:rPr>
              <a:t>):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Courier"/>
                <a:cs typeface="Courier"/>
              </a:rPr>
              <a:t>	</a:t>
            </a:r>
            <a:r>
              <a:rPr lang="en-US" sz="2400" dirty="0" smtClean="0">
                <a:latin typeface="Courier"/>
                <a:cs typeface="Courier"/>
              </a:rPr>
              <a:t>print(</a:t>
            </a:r>
            <a:r>
              <a:rPr lang="en-US" sz="2400" dirty="0" err="1" smtClean="0">
                <a:latin typeface="Courier"/>
                <a:cs typeface="Courier"/>
              </a:rPr>
              <a:t>myList</a:t>
            </a:r>
            <a:r>
              <a:rPr lang="en-US" sz="2400" dirty="0" smtClean="0">
                <a:latin typeface="Courier"/>
                <a:cs typeface="Courier"/>
              </a:rPr>
              <a:t>[a]</a:t>
            </a:r>
            <a:r>
              <a:rPr lang="en-US" sz="2400" dirty="0" smtClean="0">
                <a:latin typeface="Courier"/>
                <a:cs typeface="Courier"/>
              </a:rPr>
              <a:t>);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latin typeface="Courier"/>
                <a:cs typeface="Courier"/>
              </a:rPr>
              <a:t> </a:t>
            </a:r>
            <a:r>
              <a:rPr lang="en-US" sz="2400" dirty="0" smtClean="0">
                <a:latin typeface="Courier"/>
                <a:cs typeface="Courier"/>
              </a:rPr>
              <a:t>    a = a +1;</a:t>
            </a:r>
            <a:endParaRPr lang="en-US" sz="2400" dirty="0" smtClean="0"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This is a way we can </a:t>
            </a:r>
            <a:r>
              <a:rPr lang="en-US" sz="2400" b="1" dirty="0" smtClean="0">
                <a:solidFill>
                  <a:srgbClr val="595959"/>
                </a:solidFill>
                <a:latin typeface="News Gothic MT"/>
              </a:rPr>
              <a:t>iterate 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over a list.</a:t>
            </a: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365283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For Loops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For loops give us a faster way of doing the same thing!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 = [1, 2, 3]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for 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listItem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 in 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print 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(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listItem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);</a:t>
            </a:r>
            <a:endParaRPr lang="en-US" sz="2400" dirty="0" smtClean="0">
              <a:solidFill>
                <a:srgbClr val="00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40341419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For Loops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 = [1, 2, 3]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for 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listItem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 in 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:</a:t>
            </a: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print 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(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listItem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);</a:t>
            </a:r>
            <a:endParaRPr lang="en-US" sz="2400" dirty="0" smtClean="0">
              <a:solidFill>
                <a:srgbClr val="00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In the for loop, we are declaring a new variable called “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listItem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”.  The for loop is going to be changing this for us!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The first time through the loop,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listItem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will be the first element of the list.  The second time through the loop, it will be the second element, and so on until the list is done.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2040495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Example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Finding the average using for loops: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 = [1, 2, 3, 4]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Courier"/>
                <a:cs typeface="Courier"/>
              </a:rPr>
              <a:t>s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um = 0</a:t>
            </a:r>
            <a:endParaRPr lang="en-US" sz="2400" dirty="0">
              <a:solidFill>
                <a:srgbClr val="00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for 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listItem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 in 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:</a:t>
            </a: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smtClean="0">
                <a:latin typeface="Courier"/>
                <a:cs typeface="Courier"/>
              </a:rPr>
              <a:t>sum = </a:t>
            </a:r>
            <a:r>
              <a:rPr lang="en-US" sz="2400" dirty="0" err="1" smtClean="0">
                <a:latin typeface="Courier"/>
                <a:cs typeface="Courier"/>
              </a:rPr>
              <a:t>listItem</a:t>
            </a:r>
            <a:r>
              <a:rPr lang="en-US" sz="2400" dirty="0" smtClean="0">
                <a:latin typeface="Courier"/>
                <a:cs typeface="Courier"/>
              </a:rPr>
              <a:t> + </a:t>
            </a:r>
            <a:r>
              <a:rPr lang="en-US" sz="2400" dirty="0" smtClean="0">
                <a:latin typeface="Courier"/>
                <a:cs typeface="Courier"/>
              </a:rPr>
              <a:t>sum;</a:t>
            </a:r>
            <a:endParaRPr lang="en-US" sz="2400" dirty="0" smtClean="0"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>
                <a:solidFill>
                  <a:srgbClr val="000000"/>
                </a:solidFill>
                <a:latin typeface="Courier"/>
                <a:cs typeface="Courier"/>
              </a:rPr>
              <a:t>p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rint(sum / 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len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(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))</a:t>
            </a:r>
            <a:endParaRPr lang="en-US" sz="2400" dirty="0">
              <a:solidFill>
                <a:srgbClr val="00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769091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A Downside!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What do you think this code does?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 = [1, 2, 3, 4]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for 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listItem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 in 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:</a:t>
            </a: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err="1" smtClean="0">
                <a:latin typeface="Courier"/>
                <a:cs typeface="Courier"/>
              </a:rPr>
              <a:t>listItem</a:t>
            </a:r>
            <a:r>
              <a:rPr lang="en-US" sz="2400" dirty="0" smtClean="0">
                <a:latin typeface="Courier"/>
                <a:cs typeface="Courier"/>
              </a:rPr>
              <a:t> = 4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print(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00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News Gothic MT"/>
                <a:cs typeface="News Gothic MT"/>
              </a:rPr>
              <a:t>What are the possibilities?</a:t>
            </a:r>
            <a:endParaRPr lang="en-US" sz="2400" dirty="0" smtClean="0">
              <a:solidFill>
                <a:srgbClr val="000000"/>
              </a:solidFill>
              <a:latin typeface="News Gothic MT"/>
              <a:cs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3952431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A Downside!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What do you think this code does?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 = [1, 2, 3, 4]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for 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listItem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 in 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:</a:t>
            </a: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err="1" smtClean="0">
                <a:latin typeface="Courier"/>
                <a:cs typeface="Courier"/>
              </a:rPr>
              <a:t>listItem</a:t>
            </a:r>
            <a:r>
              <a:rPr lang="en-US" sz="2400" dirty="0" smtClean="0">
                <a:latin typeface="Courier"/>
                <a:cs typeface="Courier"/>
              </a:rPr>
              <a:t> = 4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print(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[1, 2, 3, 4]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3753434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A Downside!</a:t>
            </a:r>
            <a:endParaRPr dirty="0"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</a:rPr>
              <a:t>What do you think this code does?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 = [1, 2, 3, 4]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000000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for 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listItem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 in 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:</a:t>
            </a: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Courier"/>
                <a:cs typeface="Courier"/>
              </a:rPr>
              <a:t>	</a:t>
            </a:r>
            <a:r>
              <a:rPr lang="en-US" sz="2400" dirty="0" err="1" smtClean="0">
                <a:latin typeface="Courier"/>
                <a:cs typeface="Courier"/>
              </a:rPr>
              <a:t>listItem</a:t>
            </a:r>
            <a:r>
              <a:rPr lang="en-US" sz="2400" dirty="0" smtClean="0">
                <a:latin typeface="Courier"/>
                <a:cs typeface="Courier"/>
              </a:rPr>
              <a:t> = 4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Courier"/>
              <a:cs typeface="Courier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print(</a:t>
            </a:r>
            <a:r>
              <a:rPr lang="en-US" sz="2400" dirty="0" err="1" smtClean="0">
                <a:solidFill>
                  <a:srgbClr val="000000"/>
                </a:solidFill>
                <a:latin typeface="Courier"/>
                <a:cs typeface="Courier"/>
              </a:rPr>
              <a:t>myList</a:t>
            </a:r>
            <a:r>
              <a:rPr lang="en-US" sz="2400" dirty="0" smtClean="0">
                <a:solidFill>
                  <a:srgbClr val="000000"/>
                </a:solidFill>
                <a:latin typeface="Courier"/>
                <a:cs typeface="Courier"/>
              </a:rPr>
              <a:t>)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 smtClean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Changing </a:t>
            </a: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listItem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DOES NOT CHANGE THE ORIGINAL LIST!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2400" dirty="0" err="1" smtClean="0">
                <a:solidFill>
                  <a:srgbClr val="595959"/>
                </a:solidFill>
                <a:latin typeface="News Gothic MT"/>
              </a:rPr>
              <a:t>listItem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 is just a copy of each element.</a:t>
            </a:r>
          </a:p>
          <a:p>
            <a:pPr>
              <a:lnSpc>
                <a:spcPct val="80000"/>
              </a:lnSpc>
              <a:buSzPct val="110000"/>
            </a:pPr>
            <a:endParaRPr lang="en-US" sz="2400" dirty="0">
              <a:solidFill>
                <a:srgbClr val="595959"/>
              </a:solidFill>
              <a:latin typeface="News Gothic MT"/>
            </a:endParaRPr>
          </a:p>
        </p:txBody>
      </p:sp>
    </p:spTree>
    <p:extLst>
      <p:ext uri="{BB962C8B-B14F-4D97-AF65-F5344CB8AC3E}">
        <p14:creationId xmlns:p14="http://schemas.microsoft.com/office/powerpoint/2010/main" val="1644151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4736</TotalTime>
  <Words>398</Words>
  <Application>Microsoft Macintosh PowerPoint</Application>
  <PresentationFormat>On-screen Show (4:3)</PresentationFormat>
  <Paragraphs>176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Penny Rheingans</cp:lastModifiedBy>
  <cp:revision>136</cp:revision>
  <cp:lastPrinted>2014-09-30T12:49:13Z</cp:lastPrinted>
  <dcterms:modified xsi:type="dcterms:W3CDTF">2014-09-30T15:23:00Z</dcterms:modified>
</cp:coreProperties>
</file>