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436" r:id="rId2"/>
    <p:sldId id="437" r:id="rId3"/>
    <p:sldId id="441" r:id="rId4"/>
    <p:sldId id="446" r:id="rId5"/>
    <p:sldId id="447" r:id="rId6"/>
    <p:sldId id="448" r:id="rId7"/>
    <p:sldId id="449" r:id="rId8"/>
    <p:sldId id="450" r:id="rId9"/>
    <p:sldId id="438" r:id="rId10"/>
    <p:sldId id="439" r:id="rId11"/>
    <p:sldId id="440" r:id="rId12"/>
    <p:sldId id="443" r:id="rId13"/>
    <p:sldId id="442" r:id="rId14"/>
    <p:sldId id="445" r:id="rId15"/>
    <p:sldId id="444" r:id="rId16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B2B2B2"/>
    <a:srgbClr val="DDDDD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70" autoAdjust="0"/>
    <p:restoredTop sz="86364" autoAdjust="0"/>
  </p:normalViewPr>
  <p:slideViewPr>
    <p:cSldViewPr>
      <p:cViewPr varScale="1">
        <p:scale>
          <a:sx n="105" d="100"/>
          <a:sy n="105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Draw the </a:t>
            </a:r>
            <a:r>
              <a:rPr lang="en-US" dirty="0" err="1" smtClean="0"/>
              <a:t>x,y</a:t>
            </a:r>
            <a:r>
              <a:rPr lang="en-US" dirty="0" smtClean="0"/>
              <a:t> locations of the 5 plants on the board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Show </a:t>
            </a:r>
            <a:r>
              <a:rPr lang="en-US" dirty="0" err="1" smtClean="0"/>
              <a:t>CrashBasics.pde</a:t>
            </a:r>
            <a:r>
              <a:rPr lang="en-US" dirty="0" smtClean="0"/>
              <a:t> and talk through what we want the</a:t>
            </a:r>
            <a:r>
              <a:rPr lang="en-US" baseline="0" dirty="0" smtClean="0"/>
              <a:t> program to do – this is the code the students will be given as a starting </a:t>
            </a:r>
            <a:r>
              <a:rPr lang="en-US" baseline="0" smtClean="0"/>
              <a:t>point for PA3</a:t>
            </a:r>
          </a:p>
          <a:p>
            <a:r>
              <a:rPr lang="en-US" baseline="0" dirty="0" smtClean="0"/>
              <a:t>Whole-class activity:  Top-down design of </a:t>
            </a:r>
            <a:r>
              <a:rPr lang="en-US" baseline="0" dirty="0" err="1" smtClean="0"/>
              <a:t>CrashBasics</a:t>
            </a:r>
            <a:r>
              <a:rPr lang="en-US" baseline="0" dirty="0" smtClean="0"/>
              <a:t> – English to “Processing </a:t>
            </a:r>
            <a:r>
              <a:rPr lang="en-US" baseline="0" dirty="0" err="1" smtClean="0"/>
              <a:t>pseudocode</a:t>
            </a:r>
            <a:r>
              <a:rPr lang="en-US" baseline="0" dirty="0" smtClean="0"/>
              <a:t>” on the board</a:t>
            </a:r>
          </a:p>
          <a:p>
            <a:r>
              <a:rPr lang="en-US" baseline="0" dirty="0" smtClean="0"/>
              <a:t>Students should act as scribes to copy down that design</a:t>
            </a:r>
          </a:p>
          <a:p>
            <a:r>
              <a:rPr lang="en-US" baseline="0" dirty="0" smtClean="0"/>
              <a:t>Instructor then brings up Processing and writes and debugs the program top-down, one function at a time – ideally ending with the functionality in </a:t>
            </a:r>
            <a:r>
              <a:rPr lang="en-US" baseline="0" dirty="0" err="1" smtClean="0"/>
              <a:t>CrashBasics.pde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Data: Programming </a:t>
            </a:r>
            <a:br>
              <a:rPr lang="en-US" dirty="0" smtClean="0"/>
            </a:br>
            <a:r>
              <a:rPr lang="en-US" dirty="0" smtClean="0"/>
              <a:t>Design and Modularization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Thursday, September 26,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void </a:t>
            </a:r>
            <a:r>
              <a:rPr lang="en-US" b="1" dirty="0" err="1" smtClean="0"/>
              <a:t>keyPressed</a:t>
            </a:r>
            <a:r>
              <a:rPr lang="en-US" b="1" dirty="0" smtClean="0"/>
              <a:t>()</a:t>
            </a:r>
            <a:r>
              <a:rPr lang="en-US" dirty="0" smtClean="0"/>
              <a:t> – function that is automatically called whenever a key is pressed while a Processing program is running</a:t>
            </a:r>
          </a:p>
          <a:p>
            <a:pPr lvl="1"/>
            <a:r>
              <a:rPr lang="en-US" dirty="0" smtClean="0"/>
              <a:t>To handle keyboard input, you would add this function to your Processing program</a:t>
            </a:r>
          </a:p>
          <a:p>
            <a:pPr lvl="1"/>
            <a:r>
              <a:rPr lang="en-US" dirty="0" smtClean="0"/>
              <a:t>At any time, you can refer to the special variable </a:t>
            </a:r>
            <a:r>
              <a:rPr lang="en-US" b="1" dirty="0" smtClean="0"/>
              <a:t>key</a:t>
            </a:r>
            <a:r>
              <a:rPr lang="en-US" dirty="0" smtClean="0"/>
              <a:t> (of type “char”) to see what key was pressed</a:t>
            </a:r>
          </a:p>
          <a:p>
            <a:pPr lvl="1"/>
            <a:r>
              <a:rPr lang="en-US" dirty="0" smtClean="0"/>
              <a:t>Example (which should look familiar...):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 err="1" smtClean="0">
                <a:latin typeface="Courier"/>
                <a:cs typeface="Courier"/>
              </a:rPr>
              <a:t>keyPressed</a:t>
            </a:r>
            <a:r>
              <a:rPr lang="en-US" dirty="0" smtClean="0">
                <a:latin typeface="Courier"/>
                <a:cs typeface="Courier"/>
              </a:rPr>
              <a:t>() {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    if (key == ‘</a:t>
            </a:r>
            <a:r>
              <a:rPr lang="en-US" dirty="0" err="1" smtClean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’) {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        save (“</a:t>
            </a:r>
            <a:r>
              <a:rPr lang="en-US" dirty="0" err="1" smtClean="0">
                <a:latin typeface="Courier"/>
                <a:cs typeface="Courier"/>
              </a:rPr>
              <a:t>garden.png</a:t>
            </a:r>
            <a:r>
              <a:rPr lang="en-US" dirty="0" smtClean="0">
                <a:latin typeface="Courier"/>
                <a:cs typeface="Courier"/>
              </a:rPr>
              <a:t>”);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    }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  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 smtClean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any time while a Processing program is running, the special variables </a:t>
            </a:r>
            <a:r>
              <a:rPr lang="en-US" b="1" dirty="0" err="1" smtClean="0"/>
              <a:t>mouseX</a:t>
            </a:r>
            <a:r>
              <a:rPr lang="en-US" dirty="0" smtClean="0"/>
              <a:t> and </a:t>
            </a:r>
            <a:r>
              <a:rPr lang="en-US" b="1" dirty="0" err="1" smtClean="0"/>
              <a:t>mouseY</a:t>
            </a:r>
            <a:r>
              <a:rPr lang="en-US" dirty="0" smtClean="0"/>
              <a:t> will hold the X and Y coordinates of the mouse pointer’s location</a:t>
            </a:r>
          </a:p>
          <a:p>
            <a:r>
              <a:rPr lang="en-US" dirty="0" smtClean="0"/>
              <a:t>Example (what will it do?!):</a:t>
            </a:r>
            <a:br>
              <a:rPr lang="en-US" dirty="0" smtClean="0"/>
            </a:br>
            <a:r>
              <a:rPr lang="en-US" dirty="0" smtClean="0"/>
              <a:t>    void </a:t>
            </a:r>
            <a:r>
              <a:rPr lang="en-US" dirty="0" err="1" smtClean="0"/>
              <a:t>keyPressed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        text (key, </a:t>
            </a:r>
            <a:r>
              <a:rPr lang="en-US" dirty="0" err="1" smtClean="0"/>
              <a:t>mouseX</a:t>
            </a:r>
            <a:r>
              <a:rPr lang="en-US" dirty="0" smtClean="0"/>
              <a:t>, </a:t>
            </a:r>
            <a:r>
              <a:rPr lang="en-US" dirty="0" err="1" smtClean="0"/>
              <a:t>mouseY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Your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Processing has two concepts of time:  clock time and program time</a:t>
            </a:r>
          </a:p>
          <a:p>
            <a:pPr lvl="1"/>
            <a:r>
              <a:rPr lang="en-US" dirty="0" smtClean="0"/>
              <a:t>Clock time is the real-world time</a:t>
            </a:r>
          </a:p>
          <a:p>
            <a:pPr lvl="2"/>
            <a:r>
              <a:rPr lang="en-US" b="1" dirty="0" smtClean="0"/>
              <a:t>year() </a:t>
            </a:r>
            <a:r>
              <a:rPr lang="en-US" dirty="0" smtClean="0"/>
              <a:t>– current year, an integer (e.g., 2013)</a:t>
            </a:r>
          </a:p>
          <a:p>
            <a:pPr lvl="2"/>
            <a:r>
              <a:rPr lang="en-US" b="1" dirty="0" smtClean="0"/>
              <a:t>month() </a:t>
            </a:r>
            <a:r>
              <a:rPr lang="en-US" dirty="0" smtClean="0"/>
              <a:t>– current month, from 1 to 12</a:t>
            </a:r>
          </a:p>
          <a:p>
            <a:pPr lvl="2"/>
            <a:r>
              <a:rPr lang="en-US" b="1" dirty="0" smtClean="0"/>
              <a:t>day() </a:t>
            </a:r>
            <a:r>
              <a:rPr lang="en-US" dirty="0" smtClean="0"/>
              <a:t>– current day of the month, from 1 to 31</a:t>
            </a:r>
          </a:p>
          <a:p>
            <a:pPr lvl="2"/>
            <a:r>
              <a:rPr lang="en-US" b="1" dirty="0" smtClean="0"/>
              <a:t>hour() </a:t>
            </a:r>
            <a:r>
              <a:rPr lang="en-US" dirty="0" smtClean="0"/>
              <a:t>– hour of the day, from 0 (midnight) to 23 (11pm)</a:t>
            </a:r>
          </a:p>
          <a:p>
            <a:pPr lvl="2"/>
            <a:r>
              <a:rPr lang="en-US" b="1" dirty="0" smtClean="0"/>
              <a:t>minute() </a:t>
            </a:r>
            <a:r>
              <a:rPr lang="en-US" dirty="0" smtClean="0"/>
              <a:t>– minute of the hour, from 0 to 59</a:t>
            </a:r>
          </a:p>
          <a:p>
            <a:pPr lvl="2"/>
            <a:r>
              <a:rPr lang="en-US" b="1" dirty="0" smtClean="0"/>
              <a:t>second() </a:t>
            </a:r>
            <a:r>
              <a:rPr lang="en-US" dirty="0" smtClean="0"/>
              <a:t>– second of the minute, from 0 to 59</a:t>
            </a:r>
          </a:p>
          <a:p>
            <a:pPr lvl="1"/>
            <a:r>
              <a:rPr lang="en-US" dirty="0" smtClean="0"/>
              <a:t>Program time is how long the program has been running</a:t>
            </a:r>
          </a:p>
          <a:p>
            <a:pPr lvl="2"/>
            <a:r>
              <a:rPr lang="en-US" b="1" dirty="0" err="1" smtClean="0"/>
              <a:t>millis</a:t>
            </a:r>
            <a:r>
              <a:rPr lang="en-US" b="1" dirty="0" smtClean="0"/>
              <a:t>() </a:t>
            </a:r>
            <a:r>
              <a:rPr lang="en-US" dirty="0" smtClean="0"/>
              <a:t>– the number of milliseconds elapsed since the program started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discussed in St. </a:t>
            </a:r>
            <a:r>
              <a:rPr lang="en-US" dirty="0" err="1" smtClean="0"/>
              <a:t>Amant</a:t>
            </a:r>
            <a:r>
              <a:rPr lang="en-US" dirty="0" smtClean="0"/>
              <a:t> Chapter 4, we often need to store much more information than we could capture in a bunch of variables</a:t>
            </a:r>
          </a:p>
          <a:p>
            <a:pPr lvl="1"/>
            <a:r>
              <a:rPr lang="en-US" dirty="0" smtClean="0"/>
              <a:t>Suppose we wanted to plant a garden of 25 plants and then be able to interact with them – change the type, water them, fertilize them, etc.</a:t>
            </a:r>
          </a:p>
          <a:p>
            <a:pPr lvl="1"/>
            <a:r>
              <a:rPr lang="en-US" dirty="0" smtClean="0"/>
              <a:t>We probably wouldn’t want 25 different variables, one for each plant!</a:t>
            </a:r>
          </a:p>
          <a:p>
            <a:pPr lvl="1"/>
            <a:r>
              <a:rPr lang="en-US" dirty="0" smtClean="0"/>
              <a:t>Especially since we might end up wanting 100 plants instead...</a:t>
            </a:r>
          </a:p>
          <a:p>
            <a:r>
              <a:rPr lang="en-US" dirty="0" smtClean="0"/>
              <a:t>Arrays are used to create lists or sets of similar type variables that can be individually accessed and manipulated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and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62951" cy="48767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we want a list of </a:t>
            </a:r>
            <a:r>
              <a:rPr lang="en-US" dirty="0" err="1" smtClean="0"/>
              <a:t>numPlants</a:t>
            </a:r>
            <a:r>
              <a:rPr lang="en-US" dirty="0" smtClean="0"/>
              <a:t> plants, each with an X and Y location, we can define two arrays, one to hold the X values and one to hold the Y values: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numPlants</a:t>
            </a:r>
            <a:r>
              <a:rPr lang="en-US" sz="2000" dirty="0" smtClean="0">
                <a:latin typeface="Courier"/>
                <a:cs typeface="Courier"/>
              </a:rPr>
              <a:t> = 5;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...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float[] </a:t>
            </a:r>
            <a:r>
              <a:rPr lang="en-US" sz="2000" dirty="0" err="1" smtClean="0">
                <a:latin typeface="Courier"/>
                <a:cs typeface="Courier"/>
              </a:rPr>
              <a:t>plantX</a:t>
            </a:r>
            <a:r>
              <a:rPr lang="en-US" sz="2000" dirty="0" smtClean="0">
                <a:latin typeface="Courier"/>
                <a:cs typeface="Courier"/>
              </a:rPr>
              <a:t> = new </a:t>
            </a:r>
            <a:r>
              <a:rPr lang="en-US" sz="2000" dirty="0" err="1" smtClean="0">
                <a:latin typeface="Courier"/>
                <a:cs typeface="Courier"/>
              </a:rPr>
              <a:t>float[numPlants</a:t>
            </a:r>
            <a:r>
              <a:rPr lang="en-US" sz="2000" dirty="0" smtClean="0">
                <a:latin typeface="Courier"/>
                <a:cs typeface="Courier"/>
              </a:rPr>
              <a:t>];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float[] </a:t>
            </a:r>
            <a:r>
              <a:rPr lang="en-US" sz="2000" dirty="0" err="1" smtClean="0">
                <a:latin typeface="Courier"/>
                <a:cs typeface="Courier"/>
              </a:rPr>
              <a:t>plantY</a:t>
            </a:r>
            <a:r>
              <a:rPr lang="en-US" sz="2000" dirty="0" smtClean="0">
                <a:latin typeface="Courier"/>
                <a:cs typeface="Courier"/>
              </a:rPr>
              <a:t> = new </a:t>
            </a:r>
            <a:r>
              <a:rPr lang="en-US" sz="2000" dirty="0" err="1" smtClean="0">
                <a:latin typeface="Courier"/>
                <a:cs typeface="Courier"/>
              </a:rPr>
              <a:t>float[numPlants</a:t>
            </a:r>
            <a:r>
              <a:rPr lang="en-US" sz="2000" dirty="0" smtClean="0">
                <a:latin typeface="Courier"/>
                <a:cs typeface="Courier"/>
              </a:rPr>
              <a:t>];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...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for (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=0 ;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&lt;</a:t>
            </a:r>
            <a:r>
              <a:rPr lang="en-US" sz="2000" dirty="0" err="1" smtClean="0">
                <a:latin typeface="Courier"/>
                <a:cs typeface="Courier"/>
              </a:rPr>
              <a:t>numPlants</a:t>
            </a:r>
            <a:r>
              <a:rPr lang="en-US" sz="2000" dirty="0" smtClean="0">
                <a:latin typeface="Courier"/>
                <a:cs typeface="Courier"/>
              </a:rPr>
              <a:t> ;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++ ) {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</a:t>
            </a:r>
            <a:r>
              <a:rPr lang="en-US" sz="2000" dirty="0" err="1" smtClean="0">
                <a:latin typeface="Courier"/>
                <a:cs typeface="Courier"/>
              </a:rPr>
              <a:t>plantX[i</a:t>
            </a:r>
            <a:r>
              <a:rPr lang="en-US" sz="2000" dirty="0" smtClean="0">
                <a:latin typeface="Courier"/>
                <a:cs typeface="Courier"/>
              </a:rPr>
              <a:t>] = 100 + 100*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</a:t>
            </a:r>
            <a:r>
              <a:rPr lang="en-US" sz="2000" dirty="0" err="1" smtClean="0">
                <a:latin typeface="Courier"/>
                <a:cs typeface="Courier"/>
              </a:rPr>
              <a:t>plantX[i</a:t>
            </a:r>
            <a:r>
              <a:rPr lang="en-US" sz="2000" dirty="0" smtClean="0">
                <a:latin typeface="Courier"/>
                <a:cs typeface="Courier"/>
              </a:rPr>
              <a:t>] = 100 + 50*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}</a:t>
            </a:r>
          </a:p>
          <a:p>
            <a:r>
              <a:rPr lang="en-US" sz="2378" dirty="0" smtClean="0">
                <a:cs typeface="Courier"/>
              </a:rPr>
              <a:t>Where will the plants be planted (that is, what are the X and Y locations? – note that nothing has actually been drawn by the code... we have to DO something with the X and Y values for anything to happen!)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4114800"/>
            <a:ext cx="2438400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plants are “indexed” from 0 to numPlants-1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2133600"/>
            <a:ext cx="2286000" cy="1842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“new TYPE[LENGTH]” creates an empty array with space for LENGTH objects of type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029200" y="2743200"/>
            <a:ext cx="20574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1"/>
          </p:cNvCxnSpPr>
          <p:nvPr/>
        </p:nvCxnSpPr>
        <p:spPr>
          <a:xfrm rot="10800000" flipV="1">
            <a:off x="3124200" y="4537224"/>
            <a:ext cx="3200400" cy="347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Live Design &amp;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CrashBasics.pde</a:t>
            </a:r>
            <a:endParaRPr lang="en-US" dirty="0" smtClean="0"/>
          </a:p>
          <a:p>
            <a:r>
              <a:rPr lang="en-US" dirty="0" smtClean="0"/>
              <a:t>Functionality:</a:t>
            </a:r>
          </a:p>
          <a:p>
            <a:pPr lvl="1"/>
            <a:r>
              <a:rPr lang="en-US" dirty="0" smtClean="0"/>
              <a:t>A frog appears anywhere the user types an “</a:t>
            </a:r>
            <a:r>
              <a:rPr lang="en-US" dirty="0" err="1" smtClean="0"/>
              <a:t>f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After a fixed period of time, the frog disappears</a:t>
            </a:r>
          </a:p>
          <a:p>
            <a:r>
              <a:rPr lang="en-US" dirty="0" smtClean="0"/>
              <a:t>Top-down design</a:t>
            </a:r>
          </a:p>
          <a:p>
            <a:r>
              <a:rPr lang="en-US" dirty="0" smtClean="0"/>
              <a:t>Implementation and debugging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Processing concepts:</a:t>
            </a:r>
            <a:endParaRPr lang="en-US" dirty="0" smtClean="0"/>
          </a:p>
          <a:p>
            <a:pPr lvl="1"/>
            <a:r>
              <a:rPr lang="en-US" dirty="0" smtClean="0"/>
              <a:t>Review:</a:t>
            </a:r>
          </a:p>
          <a:p>
            <a:pPr lvl="2"/>
            <a:r>
              <a:rPr lang="en-US" dirty="0" smtClean="0"/>
              <a:t>Functions</a:t>
            </a:r>
            <a:endParaRPr lang="en-US" dirty="0" smtClean="0"/>
          </a:p>
          <a:p>
            <a:pPr lvl="2"/>
            <a:r>
              <a:rPr lang="en-US" dirty="0" smtClean="0"/>
              <a:t>Images: </a:t>
            </a:r>
            <a:r>
              <a:rPr lang="en-US" dirty="0" err="1" smtClean="0"/>
              <a:t>PImage</a:t>
            </a:r>
            <a:r>
              <a:rPr lang="en-US" dirty="0" smtClean="0"/>
              <a:t> type, </a:t>
            </a:r>
            <a:r>
              <a:rPr lang="en-US" dirty="0" err="1" smtClean="0"/>
              <a:t>loadImage</a:t>
            </a:r>
            <a:r>
              <a:rPr lang="en-US" dirty="0" smtClean="0"/>
              <a:t>(), image()</a:t>
            </a:r>
          </a:p>
          <a:p>
            <a:pPr lvl="2"/>
            <a:r>
              <a:rPr lang="en-US" dirty="0" smtClean="0"/>
              <a:t>Keyboard input: </a:t>
            </a:r>
            <a:r>
              <a:rPr lang="en-US" dirty="0" err="1" smtClean="0"/>
              <a:t>keyPressed</a:t>
            </a:r>
            <a:r>
              <a:rPr lang="en-US" dirty="0" smtClean="0"/>
              <a:t>(), key</a:t>
            </a:r>
          </a:p>
          <a:p>
            <a:pPr lvl="2"/>
            <a:r>
              <a:rPr lang="en-US" dirty="0" smtClean="0"/>
              <a:t>Mouse location: </a:t>
            </a:r>
            <a:r>
              <a:rPr lang="en-US" dirty="0" err="1" smtClean="0"/>
              <a:t>mouseX</a:t>
            </a:r>
            <a:r>
              <a:rPr lang="en-US" dirty="0" smtClean="0"/>
              <a:t>, </a:t>
            </a:r>
            <a:r>
              <a:rPr lang="en-US" dirty="0" err="1" smtClean="0"/>
              <a:t>mouseY</a:t>
            </a:r>
            <a:endParaRPr lang="en-US" dirty="0" smtClean="0"/>
          </a:p>
          <a:p>
            <a:pPr lvl="1"/>
            <a:r>
              <a:rPr lang="en-US" dirty="0" smtClean="0"/>
              <a:t>New:</a:t>
            </a:r>
          </a:p>
          <a:p>
            <a:pPr lvl="2"/>
            <a:r>
              <a:rPr lang="en-US" dirty="0" smtClean="0"/>
              <a:t>Clock </a:t>
            </a:r>
            <a:r>
              <a:rPr lang="en-US" dirty="0" smtClean="0"/>
              <a:t>time and program time: </a:t>
            </a:r>
            <a:r>
              <a:rPr lang="en-US" dirty="0" err="1" smtClean="0"/>
              <a:t>millis</a:t>
            </a:r>
            <a:r>
              <a:rPr lang="en-US" dirty="0" smtClean="0"/>
              <a:t>(), ...Top-down design</a:t>
            </a:r>
          </a:p>
          <a:p>
            <a:pPr lvl="2"/>
            <a:r>
              <a:rPr lang="en-US" dirty="0" smtClean="0"/>
              <a:t>Arrays: collections (lists) of objects</a:t>
            </a:r>
          </a:p>
          <a:p>
            <a:r>
              <a:rPr lang="en-US" dirty="0" smtClean="0"/>
              <a:t>Testing and debugging</a:t>
            </a:r>
          </a:p>
          <a:p>
            <a:pPr lvl="1"/>
            <a:r>
              <a:rPr lang="en-US" dirty="0" smtClean="0"/>
              <a:t>Demonstrated through a live coding session...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That Mean??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89925" cy="4343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“It looks like you’re mixing “active” and “static” modes.”</a:t>
            </a:r>
          </a:p>
          <a:p>
            <a:pPr lvl="1"/>
            <a:r>
              <a:rPr lang="en-US" dirty="0" smtClean="0"/>
              <a:t>“static” mode is when your Processing program is just a list of instructions – those instructions are run once and then the program ends</a:t>
            </a:r>
          </a:p>
          <a:p>
            <a:pPr lvl="1"/>
            <a:r>
              <a:rPr lang="en-US" dirty="0" smtClean="0"/>
              <a:t>“active” mode is when you define the setup() and/or draw() functions and the program runs continuously looking for input</a:t>
            </a:r>
          </a:p>
          <a:p>
            <a:pPr lvl="1"/>
            <a:r>
              <a:rPr lang="en-US" dirty="0" smtClean="0"/>
              <a:t>If you have any functions defined, you can’t have commands outside those functions – you need to use setup() and draw()</a:t>
            </a:r>
          </a:p>
          <a:p>
            <a:pPr lvl="1"/>
            <a:r>
              <a:rPr lang="en-US" dirty="0" smtClean="0"/>
              <a:t>If you want anything to happen after setup() runs (e.g., when a key is pressed), you </a:t>
            </a:r>
            <a:r>
              <a:rPr lang="en-US" b="1" i="1" dirty="0" smtClean="0"/>
              <a:t>must</a:t>
            </a:r>
            <a:r>
              <a:rPr lang="en-US" dirty="0" smtClean="0"/>
              <a:t> have a draw() function (even if it’s empty)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do you need functions?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Abstraction</a:t>
            </a:r>
            <a:r>
              <a:rPr lang="en-US" dirty="0" smtClean="0"/>
              <a:t> – focus on details once, then forget about them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Repetition</a:t>
            </a:r>
            <a:r>
              <a:rPr lang="en-US" dirty="0" smtClean="0"/>
              <a:t> – do the same thing multiple times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Clarity</a:t>
            </a:r>
            <a:r>
              <a:rPr lang="en-US" dirty="0" smtClean="0"/>
              <a:t> – give a set of complex commands a meaningful name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Modularity</a:t>
            </a:r>
            <a:r>
              <a:rPr lang="en-US" dirty="0" smtClean="0"/>
              <a:t> – building a program out of coherent pieces rather than one big mess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is a function?</a:t>
            </a:r>
          </a:p>
          <a:p>
            <a:pPr lvl="1"/>
            <a:r>
              <a:rPr lang="en-US" dirty="0" smtClean="0"/>
              <a:t>A function is a set of commands, bundled together with a name, some parameters, and a return value, designed to complete one task </a:t>
            </a:r>
          </a:p>
          <a:p>
            <a:pPr lvl="1"/>
            <a:r>
              <a:rPr lang="en-US" dirty="0" smtClean="0"/>
              <a:t>Sometimes called a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procedure</a:t>
            </a:r>
            <a:r>
              <a:rPr lang="en-US" dirty="0" smtClean="0"/>
              <a:t> if it doesn’t have a return value</a:t>
            </a:r>
          </a:p>
          <a:p>
            <a:pPr lvl="1"/>
            <a:r>
              <a:rPr lang="en-US" dirty="0" smtClean="0"/>
              <a:t>In some languages, called a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method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How</a:t>
            </a:r>
            <a:r>
              <a:rPr lang="en-US" dirty="0" smtClean="0"/>
              <a:t> do you use functions?</a:t>
            </a:r>
          </a:p>
          <a:p>
            <a:pPr lvl="1"/>
            <a:r>
              <a:rPr lang="en-US" dirty="0" smtClean="0"/>
              <a:t>……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&lt;type&gt; &lt;function name&gt; ( &lt;parameters&gt; ) {</a:t>
            </a:r>
          </a:p>
          <a:p>
            <a:pPr>
              <a:spcBef>
                <a:spcPts val="3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&lt;body&gt;</a:t>
            </a:r>
          </a:p>
          <a:p>
            <a:pPr>
              <a:spcBef>
                <a:spcPts val="3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+mj-lt"/>
                <a:cs typeface="Courier New" pitchFamily="49" charset="0"/>
              </a:rPr>
              <a:t>Where:</a:t>
            </a:r>
          </a:p>
          <a:p>
            <a:pPr>
              <a:spcBef>
                <a:spcPts val="300"/>
              </a:spcBef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&lt;type&gt; </a:t>
            </a:r>
            <a:r>
              <a:rPr lang="en-US" sz="1800" dirty="0" smtClean="0">
                <a:cs typeface="Courier New" pitchFamily="49" charset="0"/>
              </a:rPr>
              <a:t>is the type of data that the function returns as an answer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&lt;type&gt; </a:t>
            </a:r>
            <a:r>
              <a:rPr lang="en-US" sz="1600" dirty="0" smtClean="0">
                <a:latin typeface="+mj-lt"/>
                <a:cs typeface="Courier New" pitchFamily="49" charset="0"/>
              </a:rPr>
              <a:t>is often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dirty="0" smtClean="0">
                <a:latin typeface="+mj-lt"/>
                <a:cs typeface="Courier New" pitchFamily="49" charset="0"/>
              </a:rPr>
              <a:t>which means that the function does not return any value as an answer (this kind of function is sometimes called a procedure)</a:t>
            </a:r>
          </a:p>
          <a:p>
            <a:pPr>
              <a:spcBef>
                <a:spcPts val="300"/>
              </a:spcBef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&lt;function name&gt; </a:t>
            </a:r>
            <a:r>
              <a:rPr lang="en-US" sz="1800" dirty="0" smtClean="0">
                <a:latin typeface="+mj-lt"/>
                <a:cs typeface="Courier New" pitchFamily="49" charset="0"/>
              </a:rPr>
              <a:t>is a name you choose to describe what the function does</a:t>
            </a:r>
          </a:p>
          <a:p>
            <a:pPr>
              <a:spcBef>
                <a:spcPts val="300"/>
              </a:spcBef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&lt;parameters&gt; </a:t>
            </a:r>
            <a:r>
              <a:rPr lang="en-US" sz="1800" dirty="0" smtClean="0">
                <a:latin typeface="+mj-lt"/>
                <a:cs typeface="Courier New" pitchFamily="49" charset="0"/>
              </a:rPr>
              <a:t>is a list of pieces of data that the function needs to do its job, i.e. its input; each parameter has a type and a name, i.e.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&lt;type&gt; &lt;name&gt;</a:t>
            </a:r>
          </a:p>
          <a:p>
            <a:pPr>
              <a:spcBef>
                <a:spcPts val="300"/>
              </a:spcBef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&lt;body&gt; </a:t>
            </a:r>
            <a:r>
              <a:rPr lang="en-US" sz="1800" dirty="0" smtClean="0">
                <a:latin typeface="+mj-lt"/>
                <a:cs typeface="Courier New" pitchFamily="49" charset="0"/>
              </a:rPr>
              <a:t>is a list of commands and control statements that carry out the task the function is supposed to perform; must include a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+mj-lt"/>
                <a:cs typeface="Courier New" pitchFamily="49" charset="0"/>
              </a:rPr>
              <a:t> statement if the function returns a value (i.e. if it’s not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800" dirty="0" smtClean="0">
                <a:latin typeface="+mj-lt"/>
                <a:cs typeface="Courier New" pitchFamily="49" charset="0"/>
              </a:rPr>
              <a:t>)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&lt;function name&gt; ( &lt;parameter values&gt;) ;</a:t>
            </a:r>
          </a:p>
          <a:p>
            <a:pPr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Where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&lt;function name&gt; </a:t>
            </a:r>
            <a:r>
              <a:rPr lang="en-US" dirty="0" smtClean="0">
                <a:latin typeface="+mj-lt"/>
                <a:cs typeface="Courier New" pitchFamily="49" charset="0"/>
              </a:rPr>
              <a:t>is the name the function was given when it was created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&lt;parameter values&gt; </a:t>
            </a:r>
            <a:r>
              <a:rPr lang="en-US" dirty="0" smtClean="0">
                <a:latin typeface="+mj-lt"/>
                <a:cs typeface="Courier New" pitchFamily="49" charset="0"/>
              </a:rPr>
              <a:t>is a list of values for each parameter, in the order that the parameters were listed when the function was created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Creating the function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US" dirty="0" smtClean="0"/>
              <a:t>:</a:t>
            </a:r>
          </a:p>
          <a:p>
            <a:pPr>
              <a:spcBef>
                <a:spcPts val="300"/>
              </a:spcBef>
              <a:buNone/>
            </a:pPr>
            <a:r>
              <a:rPr lang="en-US" dirty="0" smtClean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computePower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(float x,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a) {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float answer = 1;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&lt;= a;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answer = answer * x;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return (answer);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/>
              <a:t>Calling 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compute_power</a:t>
            </a:r>
            <a:r>
              <a:rPr lang="en-US" dirty="0" smtClean="0"/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float radius = 5.5;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float area = 3.14 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computePower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(radius, 2);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29718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Since the function has a type (not </a:t>
            </a:r>
            <a:r>
              <a:rPr lang="en-US" sz="1600" b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 smtClean="0">
                <a:solidFill>
                  <a:srgbClr val="FF0000"/>
                </a:solidFill>
              </a:rPr>
              <a:t>), there has to be at least one </a:t>
            </a:r>
            <a:r>
              <a:rPr lang="en-US" sz="1600" b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dirty="0" smtClean="0">
                <a:solidFill>
                  <a:srgbClr val="FF0000"/>
                </a:solidFill>
              </a:rPr>
              <a:t> statement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1981200"/>
            <a:ext cx="9906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447800" y="3657600"/>
            <a:ext cx="9906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1400" y="1981200"/>
            <a:ext cx="22098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53000" y="5257800"/>
            <a:ext cx="16764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29718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Parameter values have to be of the same types, in the same order, as the parameters in the function definition.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printInstructions</a:t>
            </a:r>
            <a:r>
              <a:rPr lang="en-US" dirty="0" smtClean="0"/>
              <a:t>:</a:t>
            </a:r>
          </a:p>
          <a:p>
            <a:pPr>
              <a:spcBef>
                <a:spcPts val="300"/>
              </a:spcBef>
              <a:buNone/>
            </a:pPr>
            <a:r>
              <a:rPr lang="en-US" dirty="0" smtClean="0"/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printInstructions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iterations) {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(“Stir the batter once.”);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&lt;= iterations;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(“Now stir it again.”);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spcBef>
                <a:spcPts val="3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/>
              <a:t>Calling 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printInstructions</a:t>
            </a:r>
            <a:r>
              <a:rPr lang="en-US" dirty="0" smtClean="0"/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printInstructions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(5);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2971800" cy="76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Since the function does not have a type (</a:t>
            </a:r>
            <a:r>
              <a:rPr lang="en-US" sz="1600" b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 smtClean="0">
                <a:solidFill>
                  <a:srgbClr val="FF0000"/>
                </a:solidFill>
              </a:rPr>
              <a:t>), there is no </a:t>
            </a:r>
            <a:r>
              <a:rPr lang="en-US" sz="1600" b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dirty="0" smtClean="0">
                <a:solidFill>
                  <a:srgbClr val="FF0000"/>
                </a:solidFill>
              </a:rPr>
              <a:t> statement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2057400"/>
            <a:ext cx="9906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14800" y="2057400"/>
            <a:ext cx="22098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76600" y="4953000"/>
            <a:ext cx="6096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34200" y="2209800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Parameter values have to be of the same types, in the same order, as the parameters in the function definition.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Parameter values can be variables, constants, or expressions.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5029200"/>
            <a:ext cx="25146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Calling a function that doesn’t have a return value constitutes a program statement all by itself; doesn’t have to be embedded in an expression.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14400" y="5029200"/>
            <a:ext cx="3276600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12" grpId="0" animBg="1"/>
      <p:bldP spid="13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Images in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Images:</a:t>
            </a:r>
          </a:p>
          <a:p>
            <a:pPr lvl="1"/>
            <a:r>
              <a:rPr lang="en-US" b="1" dirty="0" err="1" smtClean="0"/>
              <a:t>PImage</a:t>
            </a:r>
            <a:r>
              <a:rPr lang="en-US" b="1" dirty="0" smtClean="0"/>
              <a:t> </a:t>
            </a:r>
            <a:r>
              <a:rPr lang="en-US" dirty="0" smtClean="0"/>
              <a:t>– a special data type for variables that hold “raster images” (basically a pixel array)</a:t>
            </a:r>
          </a:p>
          <a:p>
            <a:pPr lvl="1"/>
            <a:r>
              <a:rPr lang="en-US" b="1" dirty="0" err="1" smtClean="0"/>
              <a:t>PImage</a:t>
            </a:r>
            <a:r>
              <a:rPr lang="en-US" b="1" dirty="0" smtClean="0"/>
              <a:t> </a:t>
            </a:r>
            <a:r>
              <a:rPr lang="en-US" b="1" dirty="0" err="1" smtClean="0"/>
              <a:t>loadImage</a:t>
            </a:r>
            <a:r>
              <a:rPr lang="en-US" b="1" dirty="0" smtClean="0"/>
              <a:t> (FILENAME) </a:t>
            </a:r>
            <a:r>
              <a:rPr lang="en-US" dirty="0" smtClean="0"/>
              <a:t>– a built-in function that you can call to load an image from a file (whose name is given as a string input).  Returns an object of type </a:t>
            </a:r>
            <a:r>
              <a:rPr lang="en-US" dirty="0" err="1" smtClean="0"/>
              <a:t>PImage</a:t>
            </a:r>
            <a:r>
              <a:rPr lang="en-US" dirty="0" smtClean="0"/>
              <a:t>, so you would call it this way: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rgbClr val="660066"/>
                </a:solidFill>
                <a:latin typeface="Courier"/>
                <a:cs typeface="Courier"/>
              </a:rPr>
              <a:t>PImage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Courier"/>
                <a:cs typeface="Courier"/>
              </a:rPr>
              <a:t>imageVariable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;</a:t>
            </a:r>
            <a:b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	...</a:t>
            </a:r>
            <a:b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	</a:t>
            </a:r>
            <a:r>
              <a:rPr lang="en-US" dirty="0" err="1" smtClean="0">
                <a:solidFill>
                  <a:srgbClr val="660066"/>
                </a:solidFill>
                <a:latin typeface="Courier"/>
                <a:cs typeface="Courier"/>
              </a:rPr>
              <a:t>imageVariable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 = </a:t>
            </a:r>
            <a:r>
              <a:rPr lang="en-US" dirty="0" err="1" smtClean="0">
                <a:solidFill>
                  <a:srgbClr val="660066"/>
                </a:solidFill>
                <a:latin typeface="Courier"/>
                <a:cs typeface="Courier"/>
              </a:rPr>
              <a:t>loadImage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 (“</a:t>
            </a:r>
            <a:r>
              <a:rPr lang="en-US" dirty="0" err="1" smtClean="0">
                <a:solidFill>
                  <a:srgbClr val="660066"/>
                </a:solidFill>
                <a:latin typeface="Courier"/>
                <a:cs typeface="Courier"/>
              </a:rPr>
              <a:t>mypicture.png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”);</a:t>
            </a:r>
          </a:p>
          <a:p>
            <a:pPr lvl="1"/>
            <a:r>
              <a:rPr lang="en-US" b="1" dirty="0" smtClean="0"/>
              <a:t>void image (IMAGE, X, Y) </a:t>
            </a:r>
            <a:r>
              <a:rPr lang="en-US" dirty="0" smtClean="0"/>
              <a:t>– a built-in function that draws the </a:t>
            </a:r>
            <a:r>
              <a:rPr lang="en-US" dirty="0" err="1" smtClean="0"/>
              <a:t>PImage</a:t>
            </a:r>
            <a:r>
              <a:rPr lang="en-US" dirty="0" smtClean="0"/>
              <a:t> named IMAGE at location [X,Y]</a:t>
            </a:r>
          </a:p>
          <a:p>
            <a:pPr lvl="2"/>
            <a:r>
              <a:rPr lang="en-US" b="1" dirty="0" smtClean="0"/>
              <a:t>void image (IMAGE, X, Y, WIDTH, HEIGHT) </a:t>
            </a:r>
            <a:r>
              <a:rPr lang="en-US" dirty="0" smtClean="0"/>
              <a:t>– if given five arguments, the last two specify the desired width and height of the drawn image (otherwise the image is drawn “actual size”)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10546690</TotalTime>
  <Pages>26</Pages>
  <Words>1797</Words>
  <Application>Microsoft Macintosh PowerPoint</Application>
  <PresentationFormat>Letter Paper (8.5x11 in)</PresentationFormat>
  <Paragraphs>124</Paragraphs>
  <Slides>15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Data: Programming  Design and Modularization  IS 101Y/CMSC 101 Computational Thinking and Design Thursday, September 26, 2013  Marie desJardins University of Maryland, Baltimore County</vt:lpstr>
      <vt:lpstr>Today’s Class</vt:lpstr>
      <vt:lpstr>What Does That Mean??</vt:lpstr>
      <vt:lpstr>Functions</vt:lpstr>
      <vt:lpstr>Creating a Function</vt:lpstr>
      <vt:lpstr>Calling a Function</vt:lpstr>
      <vt:lpstr>Example</vt:lpstr>
      <vt:lpstr>Example</vt:lpstr>
      <vt:lpstr>Handling Images in Processing</vt:lpstr>
      <vt:lpstr>Keyboard Input</vt:lpstr>
      <vt:lpstr>Mouse Location</vt:lpstr>
      <vt:lpstr>Timing Your Programs</vt:lpstr>
      <vt:lpstr>Arrays</vt:lpstr>
      <vt:lpstr>Defining and Using Arrays</vt:lpstr>
      <vt:lpstr>Live Design &amp; Coding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  </dc:title>
  <dc:subject/>
  <dc:creator>UNIVERSITY OF MISSISSIPPI LIBRARIES</dc:creator>
  <cp:keywords/>
  <dc:description/>
  <cp:lastModifiedBy>Marie desJardins</cp:lastModifiedBy>
  <cp:revision>226</cp:revision>
  <cp:lastPrinted>2013-05-23T11:18:58Z</cp:lastPrinted>
  <dcterms:created xsi:type="dcterms:W3CDTF">2013-09-23T12:41:03Z</dcterms:created>
  <dcterms:modified xsi:type="dcterms:W3CDTF">2013-09-23T12:41:47Z</dcterms:modified>
</cp:coreProperties>
</file>