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36" r:id="rId2"/>
    <p:sldId id="438" r:id="rId3"/>
    <p:sldId id="468" r:id="rId4"/>
    <p:sldId id="469" r:id="rId5"/>
    <p:sldId id="440" r:id="rId6"/>
    <p:sldId id="465" r:id="rId7"/>
    <p:sldId id="466" r:id="rId8"/>
    <p:sldId id="470" r:id="rId9"/>
    <p:sldId id="441" r:id="rId10"/>
    <p:sldId id="467" r:id="rId11"/>
  </p:sldIdLst>
  <p:sldSz cx="9144000" cy="6858000" type="letter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showPr showNarration="1" useTimings="0">
    <p:present/>
    <p:sldAll/>
    <p:penClr>
      <a:schemeClr val="tx1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  </p:ext>
    </p:extLst>
  </p:showPr>
  <p:clrMru>
    <a:srgbClr val="B2B2B2"/>
    <a:srgbClr val="DDDDDD"/>
  </p:clrMru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0636" autoAdjust="0"/>
    <p:restoredTop sz="86364" autoAdjust="0"/>
  </p:normalViewPr>
  <p:slideViewPr>
    <p:cSldViewPr>
      <p:cViewPr varScale="1">
        <p:scale>
          <a:sx n="99" d="100"/>
          <a:sy n="99" d="100"/>
        </p:scale>
        <p:origin x="-576" y="-104"/>
      </p:cViewPr>
      <p:guideLst>
        <p:guide orient="horz" pos="30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651186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val="1"/>
            </a:ext>
          </a:extLst>
        </p:spPr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18227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Introduce project</a:t>
            </a:r>
          </a:p>
          <a:p>
            <a:pPr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r>
              <a:rPr lang="en-US" dirty="0" smtClean="0">
                <a:cs typeface="+mn-cs"/>
              </a:rPr>
              <a:t>Ask for ways someone could spend time, my options:</a:t>
            </a:r>
          </a:p>
          <a:p>
            <a:pPr lvl="1">
              <a:defRPr/>
            </a:pPr>
            <a:r>
              <a:rPr lang="en-US" sz="1000" dirty="0" smtClean="0"/>
              <a:t>Commuting</a:t>
            </a:r>
          </a:p>
          <a:p>
            <a:pPr lvl="1">
              <a:defRPr/>
            </a:pPr>
            <a:r>
              <a:rPr lang="en-US" sz="1000" dirty="0" smtClean="0"/>
              <a:t>Sleeping</a:t>
            </a:r>
          </a:p>
          <a:p>
            <a:pPr lvl="1">
              <a:defRPr/>
            </a:pPr>
            <a:r>
              <a:rPr lang="en-US" sz="1000" dirty="0" smtClean="0"/>
              <a:t>Number of credits of classes</a:t>
            </a:r>
          </a:p>
          <a:p>
            <a:pPr lvl="1">
              <a:defRPr/>
            </a:pPr>
            <a:r>
              <a:rPr lang="en-US" sz="1000" dirty="0" smtClean="0"/>
              <a:t>Hours worked at outside job</a:t>
            </a:r>
          </a:p>
          <a:p>
            <a:pPr lvl="1">
              <a:defRPr/>
            </a:pPr>
            <a:r>
              <a:rPr lang="en-US" sz="1000" dirty="0" smtClean="0"/>
              <a:t>Hours spent attending class</a:t>
            </a:r>
          </a:p>
          <a:p>
            <a:pPr lvl="1">
              <a:defRPr/>
            </a:pPr>
            <a:r>
              <a:rPr lang="en-US" sz="1000" dirty="0" smtClean="0"/>
              <a:t>Percentage of class spent not listening</a:t>
            </a:r>
          </a:p>
          <a:p>
            <a:pPr lvl="1">
              <a:defRPr/>
            </a:pPr>
            <a:r>
              <a:rPr lang="en-US" sz="1000" dirty="0" smtClean="0"/>
              <a:t>Hours spent studying</a:t>
            </a:r>
          </a:p>
          <a:p>
            <a:pPr lvl="1">
              <a:defRPr/>
            </a:pPr>
            <a:r>
              <a:rPr lang="en-US" sz="1000" dirty="0" smtClean="0"/>
              <a:t>Participation in study groups</a:t>
            </a:r>
          </a:p>
          <a:p>
            <a:pPr lvl="1">
              <a:defRPr/>
            </a:pPr>
            <a:r>
              <a:rPr lang="en-US" sz="1000" dirty="0" smtClean="0"/>
              <a:t>Visits to academic resources</a:t>
            </a:r>
          </a:p>
          <a:p>
            <a:pPr lvl="1">
              <a:defRPr/>
            </a:pPr>
            <a:r>
              <a:rPr lang="en-US" sz="1000" dirty="0" smtClean="0"/>
              <a:t>Hours spent taking care of self</a:t>
            </a:r>
          </a:p>
          <a:p>
            <a:pPr lvl="1">
              <a:defRPr/>
            </a:pPr>
            <a:r>
              <a:rPr lang="en-US" sz="1000" dirty="0" smtClean="0"/>
              <a:t>Hours spent on solitary leisure</a:t>
            </a:r>
          </a:p>
          <a:p>
            <a:pPr lvl="1">
              <a:defRPr/>
            </a:pPr>
            <a:r>
              <a:rPr lang="en-US" sz="1000" dirty="0" smtClean="0"/>
              <a:t>Hours spent on community activities/leisure</a:t>
            </a: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ln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Data: Programming </a:t>
            </a:r>
            <a:br>
              <a:rPr lang="en-US" dirty="0" smtClean="0"/>
            </a:br>
            <a:r>
              <a:rPr lang="en-US" dirty="0" smtClean="0"/>
              <a:t>Design and Modularization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Tuesday, September 24,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Marie desJardins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Semester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</a:p>
          <a:p>
            <a:pPr lvl="1"/>
            <a:r>
              <a:rPr lang="en-US" dirty="0" smtClean="0"/>
              <a:t>Implement the Semester Game in Processing</a:t>
            </a:r>
          </a:p>
          <a:p>
            <a:pPr lvl="1"/>
            <a:r>
              <a:rPr lang="en-US" dirty="0" smtClean="0"/>
              <a:t>Five deliverables</a:t>
            </a:r>
          </a:p>
          <a:p>
            <a:pPr lvl="1"/>
            <a:r>
              <a:rPr lang="en-US" dirty="0" smtClean="0"/>
              <a:t>To be completed with your project team</a:t>
            </a:r>
          </a:p>
          <a:p>
            <a:pPr lvl="1"/>
            <a:r>
              <a:rPr lang="en-US" dirty="0" smtClean="0"/>
              <a:t>Individual contributions and grading</a:t>
            </a:r>
          </a:p>
          <a:p>
            <a:r>
              <a:rPr lang="en-US" dirty="0" smtClean="0"/>
              <a:t>We’ll be working on some pieces of the project in class</a:t>
            </a:r>
          </a:p>
          <a:p>
            <a:pPr lvl="1"/>
            <a:r>
              <a:rPr lang="en-US" dirty="0" smtClean="0"/>
              <a:t>We started today</a:t>
            </a:r>
          </a:p>
          <a:p>
            <a:pPr lvl="1"/>
            <a:r>
              <a:rPr lang="en-US" dirty="0" smtClean="0"/>
              <a:t>I’ll post the final version of the game rules on the online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042276" cy="1336956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Semester Game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1534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>
                <a:cs typeface="+mn-cs"/>
              </a:rPr>
              <a:t>Basic scenario</a:t>
            </a:r>
          </a:p>
          <a:p>
            <a:pPr lvl="1">
              <a:defRPr/>
            </a:pPr>
            <a:r>
              <a:rPr lang="en-US" sz="2000" dirty="0" smtClean="0"/>
              <a:t>Player makes choices about how to allocate time in each of 15 weeks</a:t>
            </a:r>
          </a:p>
          <a:p>
            <a:pPr lvl="1">
              <a:defRPr/>
            </a:pPr>
            <a:r>
              <a:rPr lang="en-US" sz="2000" dirty="0" smtClean="0"/>
              <a:t>Game simulates outcomes</a:t>
            </a:r>
          </a:p>
          <a:p>
            <a:pPr>
              <a:defRPr/>
            </a:pPr>
            <a:r>
              <a:rPr lang="en-US" sz="2400" dirty="0" smtClean="0">
                <a:cs typeface="+mn-cs"/>
              </a:rPr>
              <a:t>Possible choices for outcomes</a:t>
            </a:r>
          </a:p>
          <a:p>
            <a:pPr lvl="1">
              <a:defRPr/>
            </a:pPr>
            <a:r>
              <a:rPr lang="en-US" sz="2200" dirty="0" smtClean="0"/>
              <a:t>Happiness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Grades</a:t>
            </a:r>
          </a:p>
          <a:p>
            <a:pPr lvl="1">
              <a:defRPr/>
            </a:pPr>
            <a:r>
              <a:rPr lang="en-US" sz="2200" dirty="0" smtClean="0"/>
              <a:t>Wealth</a:t>
            </a:r>
            <a:endParaRPr lang="en-US" sz="2400" dirty="0" smtClean="0">
              <a:cs typeface="+mn-cs"/>
            </a:endParaRPr>
          </a:p>
          <a:p>
            <a:pPr>
              <a:defRPr/>
            </a:pPr>
            <a:r>
              <a:rPr lang="en-US" sz="2400" dirty="0" smtClean="0">
                <a:cs typeface="+mn-cs"/>
              </a:rPr>
              <a:t>Possible choices for time (for 168 total hrs/wk)</a:t>
            </a:r>
          </a:p>
          <a:p>
            <a:pPr lvl="1">
              <a:defRPr/>
            </a:pPr>
            <a:r>
              <a:rPr lang="en-US" sz="2200" dirty="0" smtClean="0">
                <a:cs typeface="+mn-cs"/>
              </a:rPr>
              <a:t>???</a:t>
            </a:r>
          </a:p>
          <a:p>
            <a:pPr>
              <a:defRPr/>
            </a:pPr>
            <a:endParaRPr lang="en-US" sz="24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Choices: How Time is Spent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Eating/drinking, sleeping/zoning out, exercise, showering, laundry</a:t>
            </a:r>
          </a:p>
          <a:p>
            <a:r>
              <a:rPr lang="en-US" dirty="0" smtClean="0"/>
              <a:t>Z</a:t>
            </a:r>
            <a:r>
              <a:rPr lang="en-US" dirty="0" smtClean="0"/>
              <a:t>ombie apocalypse, socializing (real or online), participating in clubs, video games, surfing the web, partying, music</a:t>
            </a:r>
          </a:p>
          <a:p>
            <a:r>
              <a:rPr lang="en-US" dirty="0" smtClean="0"/>
              <a:t>Studying alone, homework</a:t>
            </a:r>
          </a:p>
          <a:p>
            <a:r>
              <a:rPr lang="en-US" dirty="0" smtClean="0"/>
              <a:t>Study group</a:t>
            </a:r>
          </a:p>
          <a:p>
            <a:r>
              <a:rPr lang="en-US" dirty="0" smtClean="0"/>
              <a:t>Office hours / tutoring</a:t>
            </a:r>
          </a:p>
          <a:p>
            <a:r>
              <a:rPr lang="en-US" dirty="0" smtClean="0"/>
              <a:t>Going to class – listening actively/learning, texting/</a:t>
            </a:r>
            <a:r>
              <a:rPr lang="en-US" dirty="0" smtClean="0"/>
              <a:t>sleeping/</a:t>
            </a:r>
            <a:r>
              <a:rPr lang="en-US" dirty="0" err="1" smtClean="0"/>
              <a:t>facebooking</a:t>
            </a:r>
            <a:endParaRPr lang="en-US" dirty="0" smtClean="0"/>
          </a:p>
          <a:p>
            <a:r>
              <a:rPr lang="en-US" dirty="0" smtClean="0"/>
              <a:t>Working (for $)</a:t>
            </a:r>
          </a:p>
          <a:p>
            <a:r>
              <a:rPr lang="en-US" dirty="0" smtClean="0"/>
              <a:t>Commuting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Made once:</a:t>
            </a:r>
          </a:p>
          <a:p>
            <a:pPr lvl="1"/>
            <a:r>
              <a:rPr lang="en-US" dirty="0" smtClean="0"/>
              <a:t>number of credits of classes </a:t>
            </a:r>
          </a:p>
          <a:p>
            <a:pPr lvl="1"/>
            <a:r>
              <a:rPr lang="en-US" dirty="0" smtClean="0"/>
              <a:t>number of hours worked at a job</a:t>
            </a:r>
          </a:p>
          <a:p>
            <a:r>
              <a:rPr lang="en-US" dirty="0" smtClean="0"/>
              <a:t>Made weekly:</a:t>
            </a:r>
          </a:p>
          <a:p>
            <a:pPr lvl="1"/>
            <a:r>
              <a:rPr lang="en-US" dirty="0" smtClean="0"/>
              <a:t>hours spent attending class</a:t>
            </a:r>
          </a:p>
          <a:p>
            <a:pPr lvl="1"/>
            <a:r>
              <a:rPr lang="en-US" dirty="0" smtClean="0"/>
              <a:t>percentage of class spent actively participating</a:t>
            </a:r>
          </a:p>
          <a:p>
            <a:pPr lvl="1"/>
            <a:r>
              <a:rPr lang="en-US" dirty="0" smtClean="0"/>
              <a:t>hours spent studying and working on assignments</a:t>
            </a:r>
          </a:p>
          <a:p>
            <a:pPr lvl="1"/>
            <a:r>
              <a:rPr lang="en-US" dirty="0" smtClean="0"/>
              <a:t>hours spent participating in study groups</a:t>
            </a:r>
          </a:p>
          <a:p>
            <a:pPr lvl="1"/>
            <a:r>
              <a:rPr lang="en-US" dirty="0" smtClean="0"/>
              <a:t>hours spent on visits to academic resources</a:t>
            </a:r>
          </a:p>
          <a:p>
            <a:pPr lvl="1"/>
            <a:r>
              <a:rPr lang="en-US" dirty="0" smtClean="0"/>
              <a:t>hours spent on taking care of yourself (sleep, food, exercise...)</a:t>
            </a:r>
          </a:p>
          <a:p>
            <a:pPr lvl="1"/>
            <a:r>
              <a:rPr lang="en-US" dirty="0" smtClean="0"/>
              <a:t>hours spent on solitary leisure activities</a:t>
            </a:r>
          </a:p>
          <a:p>
            <a:pPr lvl="1"/>
            <a:r>
              <a:rPr lang="en-US" dirty="0" smtClean="0"/>
              <a:t>hours spent on nonacademic activities with other people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Modeling Exercise 1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>
                <a:cs typeface="+mn-cs"/>
              </a:rPr>
              <a:t>In your group, discuss the following choice:</a:t>
            </a:r>
          </a:p>
          <a:p>
            <a:pPr lvl="1">
              <a:defRPr/>
            </a:pPr>
            <a:r>
              <a:rPr lang="en-US" dirty="0" smtClean="0"/>
              <a:t>Hours spent studying and working on assignments by yourself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For this choice, </a:t>
            </a:r>
          </a:p>
          <a:p>
            <a:pPr lvl="1">
              <a:defRPr/>
            </a:pPr>
            <a:r>
              <a:rPr lang="en-US" dirty="0" smtClean="0"/>
              <a:t>Specify a reasonable range (might depend on number of credits taken this semester)</a:t>
            </a:r>
          </a:p>
          <a:p>
            <a:pPr lvl="1">
              <a:defRPr/>
            </a:pPr>
            <a:r>
              <a:rPr lang="en-US" dirty="0" smtClean="0"/>
              <a:t>Model the effect on each outcome with a mathematical rule</a:t>
            </a:r>
          </a:p>
          <a:p>
            <a:pPr lvl="2">
              <a:defRPr/>
            </a:pPr>
            <a:r>
              <a:rPr lang="en-US" dirty="0" smtClean="0"/>
              <a:t>E.g. “for each hour spent over 100, happiness goes down by 5%” or “for each hour spent, grades go up by 50%”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Be prepared to share your model and argue why it is superior to other models.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Competing Models for Hours Spent Studying…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200"/>
            <a:ext cx="8042276" cy="758732"/>
          </a:xfrm>
        </p:spPr>
        <p:txBody>
          <a:bodyPr/>
          <a:lstStyle/>
          <a:p>
            <a:r>
              <a:rPr lang="en-US" dirty="0" smtClean="0"/>
              <a:t>Initial Rules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838200"/>
          <a:ext cx="7315200" cy="6019800"/>
        </p:xfrm>
        <a:graphic>
          <a:graphicData uri="http://schemas.openxmlformats.org/drawingml/2006/table">
            <a:tbl>
              <a:tblPr/>
              <a:tblGrid>
                <a:gridCol w="1670631"/>
                <a:gridCol w="1670631"/>
                <a:gridCol w="3973938"/>
              </a:tblGrid>
              <a:tr h="2006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Choice Name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Expected range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Impact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number of credits of classes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0-21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no direct impact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number of hours worked at outside job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for each hour worked, increase total wealth by $5 (to figure in taxes and expenses)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attending class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0-#credits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if hours &lt; #credits, decrease grade potential by (100*(credits - hours)/(2*credits)); increase happiness by 1% for each hour of class missed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percentage of class spent actively engaged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if percentage &lt; 100, reduce value for “hours spent attending class” by (100 - percentage)% before using it in grades and happiness calculations described below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studying and working on assignments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if hours &lt; 3*credits, decrease grades potential by (100*(3*credits - hours)/(3*credits)); if hours &gt; 4*credits, decrease happiness by 20%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participating in study groups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for each hour (up to a max of five), increase grades potential by 2%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on visits to academic resources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for each hour (up to a max of three), increase grades potential by 5%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taking care of self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if hours &lt; 70, reduce grades and happiness potential both by (100*(70-hours)/(4*70))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on solitary leisure activities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for each hour, increase happiness potential by 2%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on activities with other people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for each hour, increase happiness potential by 3%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200"/>
            <a:ext cx="8042276" cy="758732"/>
          </a:xfrm>
        </p:spPr>
        <p:txBody>
          <a:bodyPr/>
          <a:lstStyle/>
          <a:p>
            <a:r>
              <a:rPr lang="en-US" dirty="0" smtClean="0"/>
              <a:t>Modified Rules / Notes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838200"/>
          <a:ext cx="7315200" cy="6019800"/>
        </p:xfrm>
        <a:graphic>
          <a:graphicData uri="http://schemas.openxmlformats.org/drawingml/2006/table">
            <a:tbl>
              <a:tblPr/>
              <a:tblGrid>
                <a:gridCol w="1670631"/>
                <a:gridCol w="1670631"/>
                <a:gridCol w="3973938"/>
              </a:tblGrid>
              <a:tr h="2006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Choice Name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Expected range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Impact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number of credits of classes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0-21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no direct impact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number of hours worked at outside job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for each hour worked, increase total wealth by $5 (to figure in taxes and expenses)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attending class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0-#credits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if hours &lt; #credits, decrease grade potential by (100*(credits - hours)/(2*credits)); increase happiness by 1% for each hour of class missed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percentage of class spent actively engaged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10-90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if percentage &lt; 100, reduce value for “hours spent attending class” by (100 - percentage)% before using it in grades and happiness calculations described below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studying and working on assignments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if hours &lt;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2*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credits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decrease grades potential by (100*(3*credits - hours)/(3*credits)); if hours &gt; 4*credits, decrease happiness by 20%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participating in study groups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0-5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for each hour (up to a max of five), increase grades potential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by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1.5%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and increase happiness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by 3% - can depend on size of group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on visits to academic resources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for each hour (up to a max of three), increase grades potential by 5%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taking care of self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if hours &lt; 70, reduce grades and happiness potential both by (100*(70-hours)/(4*70))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on solitary leisure activities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for each hour, increase happiness potential by 2%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hours spent on activities with other people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0-168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for each hour, increase happiness potential by 3%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Modeling Exercise 2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cs typeface="+mn-cs"/>
              </a:rPr>
              <a:t>With your group, discuss the two choices in the game that are assigned to your group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For these choices, </a:t>
            </a:r>
          </a:p>
          <a:p>
            <a:pPr lvl="1">
              <a:defRPr/>
            </a:pPr>
            <a:r>
              <a:rPr lang="en-US" dirty="0" smtClean="0"/>
              <a:t>Specify a reasonable range (might depend on other variables)</a:t>
            </a:r>
          </a:p>
          <a:p>
            <a:pPr lvl="1">
              <a:defRPr/>
            </a:pPr>
            <a:r>
              <a:rPr lang="en-US" dirty="0" smtClean="0"/>
              <a:t>Model the effect on each outcome with an equation</a:t>
            </a:r>
          </a:p>
          <a:p>
            <a:pPr lvl="1">
              <a:defRPr/>
            </a:pPr>
            <a:r>
              <a:rPr lang="en-US" dirty="0" smtClean="0"/>
              <a:t>Look at the initial rule for inspiration, but don’t be bound by it 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Be prepared to report out your model and argue why it is superior to the </a:t>
            </a:r>
            <a:r>
              <a:rPr lang="en-US" smtClean="0">
                <a:cs typeface="+mn-cs"/>
              </a:rPr>
              <a:t>initial rule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10547404</TotalTime>
  <Pages>26</Pages>
  <Words>1167</Words>
  <Application>Microsoft Macintosh PowerPoint</Application>
  <PresentationFormat>Letter Paper (8.5x11 in)</PresentationFormat>
  <Paragraphs>141</Paragraphs>
  <Slides>10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Data: Programming  Design and Modularization  IS 101Y/CMSC 101 Computational Thinking and Design Tuesday, September 24, 2013  Marie desJardins University of Maryland, Baltimore County</vt:lpstr>
      <vt:lpstr>Semester Game</vt:lpstr>
      <vt:lpstr>Choices: How Time is Spent</vt:lpstr>
      <vt:lpstr>Project Choices</vt:lpstr>
      <vt:lpstr>Modeling Exercise 1</vt:lpstr>
      <vt:lpstr>Competing Models for Hours Spent Studying…</vt:lpstr>
      <vt:lpstr>Initial Rules</vt:lpstr>
      <vt:lpstr>Modified Rules / Notes</vt:lpstr>
      <vt:lpstr>Modeling Exercise 2</vt:lpstr>
      <vt:lpstr>Semester Project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</dc:title>
  <dc:creator>UNIVERSITY OF MISSISSIPPI LIBRARIES</dc:creator>
  <cp:lastModifiedBy>Marie desJardins</cp:lastModifiedBy>
  <cp:revision>231</cp:revision>
  <cp:lastPrinted>2013-05-23T11:18:58Z</cp:lastPrinted>
  <dcterms:created xsi:type="dcterms:W3CDTF">2013-09-24T14:06:28Z</dcterms:created>
  <dcterms:modified xsi:type="dcterms:W3CDTF">2013-09-24T16:39:43Z</dcterms:modified>
</cp:coreProperties>
</file>