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Default Extension="wmf" ContentType="image/x-wmf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436" r:id="rId2"/>
    <p:sldId id="444" r:id="rId3"/>
    <p:sldId id="443" r:id="rId4"/>
    <p:sldId id="468" r:id="rId5"/>
    <p:sldId id="437" r:id="rId6"/>
    <p:sldId id="464" r:id="rId7"/>
    <p:sldId id="438" r:id="rId8"/>
    <p:sldId id="441" r:id="rId9"/>
    <p:sldId id="439" r:id="rId10"/>
    <p:sldId id="445" r:id="rId11"/>
    <p:sldId id="446" r:id="rId12"/>
    <p:sldId id="447" r:id="rId13"/>
    <p:sldId id="448" r:id="rId14"/>
    <p:sldId id="456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7" r:id="rId23"/>
    <p:sldId id="458" r:id="rId24"/>
    <p:sldId id="459" r:id="rId25"/>
    <p:sldId id="460" r:id="rId26"/>
    <p:sldId id="461" r:id="rId27"/>
    <p:sldId id="462" r:id="rId28"/>
    <p:sldId id="463" r:id="rId29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B2B2B2"/>
    <a:srgbClr val="DDDDD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70" autoAdjust="0"/>
    <p:restoredTop sz="86364" autoAdjust="0"/>
  </p:normalViewPr>
  <p:slideViewPr>
    <p:cSldViewPr>
      <p:cViewPr varScale="1">
        <p:scale>
          <a:sx n="91" d="100"/>
          <a:sy n="91" d="100"/>
        </p:scale>
        <p:origin x="-65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Installation includes</a:t>
            </a:r>
            <a:r>
              <a:rPr lang="en-US" baseline="0" dirty="0" smtClean="0"/>
              <a:t> training and change management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99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Everyone’s involved in fixing, enhancing, updating, and basically keeping the system running for as long as it’s needed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827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About 12-13 minutes total of video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0357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Some other videos I considered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Using this just to bring back some ideas I went over briefly before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These next slides are not meant as 100% always</a:t>
            </a:r>
            <a:r>
              <a:rPr lang="en-US" baseline="0" dirty="0" smtClean="0"/>
              <a:t> apply, black and white sort of statement, but broad brush stroke looks at the general differences between the kinds of tasks/jobs the different majors are geared towards.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01459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Problem identification includes IT strategy in organizations, feasibility analysis, etc.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2189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Analysis includes business</a:t>
            </a:r>
            <a:r>
              <a:rPr lang="en-US" baseline="0" dirty="0" smtClean="0"/>
              <a:t> analysis, systems analysis, and requirements analysis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6878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IS folks do more higher-level design (e.g. existing technology</a:t>
            </a:r>
            <a:r>
              <a:rPr lang="en-US" baseline="0" dirty="0" smtClean="0"/>
              <a:t> to be integrated, preliminary interface design, etc.) while CMSC and CMPE do software and hardware design, respectively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2914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IS does testing</a:t>
            </a:r>
            <a:r>
              <a:rPr lang="en-US" baseline="0" dirty="0" smtClean="0"/>
              <a:t> with users, while CMSC and CMPE folks generally do lots of testing before it gets to users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250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fU___GMMJw" TargetMode="External"/><Relationship Id="rId4" Type="http://schemas.openxmlformats.org/officeDocument/2006/relationships/hyperlink" Target="http://vimeo.com/24993772" TargetMode="External"/><Relationship Id="rId5" Type="http://schemas.openxmlformats.org/officeDocument/2006/relationships/hyperlink" Target="http://www.youtube.com/watch?v=yUTgCACDuUA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areers.umbc.edu/profiles/" TargetMode="External"/><Relationship Id="rId3" Type="http://schemas.openxmlformats.org/officeDocument/2006/relationships/hyperlink" Target="http://www.careers.umbc.edu/news_events/calendar.ph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IPn5Gk_OiM" TargetMode="External"/><Relationship Id="rId4" Type="http://schemas.openxmlformats.org/officeDocument/2006/relationships/hyperlink" Target="http://www.youtube.com/watch?v=EP9aURVOq7M" TargetMode="External"/><Relationship Id="rId5" Type="http://schemas.openxmlformats.org/officeDocument/2006/relationships/hyperlink" Target="http://www.youtube.com/watch?v=yUTgCACDuUA" TargetMode="External"/><Relationship Id="rId6" Type="http://schemas.openxmlformats.org/officeDocument/2006/relationships/hyperlink" Target="http://www.youtube.com/watch?v=-rNlycmQ480" TargetMode="External"/><Relationship Id="rId7" Type="http://schemas.openxmlformats.org/officeDocument/2006/relationships/hyperlink" Target="http://www.youtube.com/watch?v=jq_EcstLlfE" TargetMode="External"/><Relationship Id="rId8" Type="http://schemas.openxmlformats.org/officeDocument/2006/relationships/hyperlink" Target="http://www.youtube.com/watch?v=A9qBcdoEx0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Big Ideas:</a:t>
            </a:r>
            <a:br>
              <a:rPr lang="en-US" dirty="0" smtClean="0"/>
            </a:br>
            <a:r>
              <a:rPr lang="en-US" dirty="0" smtClean="0"/>
              <a:t>Computer Architecture</a:t>
            </a:r>
            <a:br>
              <a:rPr lang="en-US" dirty="0" smtClean="0"/>
            </a:br>
            <a:r>
              <a:rPr lang="en-US" dirty="0" smtClean="0"/>
              <a:t>Computing History</a:t>
            </a:r>
            <a:br>
              <a:rPr lang="en-US" dirty="0" smtClean="0"/>
            </a:br>
            <a:r>
              <a:rPr lang="en-US" dirty="0" smtClean="0"/>
              <a:t>Computing Careers</a:t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Thursday, September 19,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smtClean="0">
                <a:solidFill>
                  <a:schemeClr val="tx2"/>
                </a:solidFill>
              </a:rPr>
              <a:t>Marie desJardins</a:t>
            </a:r>
            <a:r>
              <a:rPr lang="en-US" smtClean="0">
                <a:solidFill>
                  <a:schemeClr val="tx2"/>
                </a:solidFill>
              </a:rPr>
              <a:t/>
            </a:r>
            <a:br>
              <a:rPr lang="en-US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systems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can you do with a system?</a:t>
            </a:r>
          </a:p>
          <a:p>
            <a:pPr lvl="1"/>
            <a:r>
              <a:rPr lang="en-US" dirty="0" smtClean="0"/>
              <a:t>Envision it</a:t>
            </a:r>
          </a:p>
          <a:p>
            <a:pPr lvl="1"/>
            <a:r>
              <a:rPr lang="en-US" dirty="0" smtClean="0"/>
              <a:t>Decide what it will do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Teach it</a:t>
            </a:r>
          </a:p>
          <a:p>
            <a:pPr lvl="1"/>
            <a:r>
              <a:rPr lang="en-US" dirty="0" smtClean="0"/>
              <a:t>Design it</a:t>
            </a:r>
          </a:p>
          <a:p>
            <a:pPr lvl="1"/>
            <a:r>
              <a:rPr lang="en-US" dirty="0" smtClean="0"/>
              <a:t>Build it</a:t>
            </a:r>
          </a:p>
          <a:p>
            <a:pPr lvl="1"/>
            <a:r>
              <a:rPr lang="en-US" dirty="0" smtClean="0"/>
              <a:t>Build parts of it</a:t>
            </a:r>
          </a:p>
          <a:p>
            <a:pPr lvl="1"/>
            <a:r>
              <a:rPr lang="en-US" dirty="0" smtClean="0"/>
              <a:t>Test it</a:t>
            </a:r>
          </a:p>
          <a:p>
            <a:pPr lvl="1"/>
            <a:r>
              <a:rPr lang="en-US" dirty="0" smtClean="0"/>
              <a:t>Make it better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Configure and tailor it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Use it</a:t>
            </a:r>
          </a:p>
          <a:p>
            <a:pPr lvl="1"/>
            <a:r>
              <a:rPr lang="en-US" dirty="0" smtClean="0"/>
              <a:t>Keep it going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2427187"/>
            <a:ext cx="3478837" cy="20036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3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BTA</a:t>
            </a:r>
            <a:endParaRPr lang="en-US" sz="13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3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systems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can you do with a system?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Envision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Decide what it will do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Teach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Design it</a:t>
            </a:r>
          </a:p>
          <a:p>
            <a:pPr lvl="1"/>
            <a:r>
              <a:rPr lang="en-US" dirty="0" smtClean="0"/>
              <a:t>Build it</a:t>
            </a:r>
          </a:p>
          <a:p>
            <a:pPr lvl="1"/>
            <a:r>
              <a:rPr lang="en-US" dirty="0" smtClean="0"/>
              <a:t>Build parts of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Test it</a:t>
            </a:r>
          </a:p>
          <a:p>
            <a:pPr lvl="1"/>
            <a:r>
              <a:rPr lang="en-US" dirty="0" smtClean="0"/>
              <a:t>Make it better</a:t>
            </a:r>
          </a:p>
          <a:p>
            <a:pPr lvl="1"/>
            <a:r>
              <a:rPr lang="en-US" dirty="0" smtClean="0"/>
              <a:t>Configure and tailor it</a:t>
            </a:r>
          </a:p>
          <a:p>
            <a:pPr lvl="1"/>
            <a:r>
              <a:rPr lang="en-US" dirty="0"/>
              <a:t>Use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Keep it going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2427187"/>
            <a:ext cx="1444626" cy="20036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3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IS</a:t>
            </a:r>
            <a:endParaRPr lang="en-US" sz="13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3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systems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can you do with a system?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Envision 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Decide what it will do</a:t>
            </a:r>
          </a:p>
          <a:p>
            <a:pPr lvl="1"/>
            <a:r>
              <a:rPr lang="en-US" dirty="0" smtClean="0"/>
              <a:t>Teach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Design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Build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Build parts of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Test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Make it better</a:t>
            </a:r>
          </a:p>
          <a:p>
            <a:pPr lvl="1"/>
            <a:r>
              <a:rPr lang="en-US" dirty="0" smtClean="0"/>
              <a:t>Configure and tailor it</a:t>
            </a:r>
          </a:p>
          <a:p>
            <a:pPr lvl="1"/>
            <a:r>
              <a:rPr lang="en-US" dirty="0"/>
              <a:t>Use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Keep it going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2427187"/>
            <a:ext cx="4572085" cy="20036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3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CMSC</a:t>
            </a:r>
            <a:endParaRPr lang="en-US" sz="13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3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systems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can you do with a system?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Envision 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Decide what it will do</a:t>
            </a:r>
          </a:p>
          <a:p>
            <a:pPr lvl="1"/>
            <a:r>
              <a:rPr lang="en-US" dirty="0" smtClean="0"/>
              <a:t>Teach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Design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Build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Build parts of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Test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Make it better</a:t>
            </a:r>
          </a:p>
          <a:p>
            <a:pPr lvl="1"/>
            <a:r>
              <a:rPr lang="en-US" dirty="0" smtClean="0"/>
              <a:t>Configure and tailor it</a:t>
            </a:r>
          </a:p>
          <a:p>
            <a:pPr lvl="1"/>
            <a:r>
              <a:rPr lang="en-US" dirty="0"/>
              <a:t>Use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Keep it going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0" y="2427187"/>
            <a:ext cx="4891083" cy="20036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3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CMPE</a:t>
            </a:r>
            <a:endParaRPr lang="en-US" sz="13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3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20987" y="1828800"/>
            <a:ext cx="3160673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Problem Identification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52208" y="1960674"/>
            <a:ext cx="445734" cy="10314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905926" y="2274926"/>
            <a:ext cx="473434" cy="591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4572000" y="1676400"/>
            <a:ext cx="4117533" cy="1434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IS, BTA,</a:t>
            </a:r>
            <a:b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CMSC, CMPE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404852" y="2514600"/>
            <a:ext cx="1481496" cy="4801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703833" y="2053647"/>
            <a:ext cx="556534" cy="84550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70166" y="3070165"/>
            <a:ext cx="434269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644154" y="2996860"/>
            <a:ext cx="489668" cy="52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0" y="1752600"/>
            <a:ext cx="766557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80722" y="3244334"/>
            <a:ext cx="1221809" cy="4801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Design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2912927" y="3116605"/>
            <a:ext cx="600468" cy="1351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830013" y="3786078"/>
            <a:ext cx="498801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591152" y="3395779"/>
            <a:ext cx="554200" cy="73144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1" y="1752600"/>
            <a:ext cx="32004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IS, CMSC, CMPE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913738" y="4038600"/>
            <a:ext cx="2640467" cy="4801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Implementation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570182" y="3935110"/>
            <a:ext cx="665000" cy="2211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93619" y="4359084"/>
            <a:ext cx="390335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5400000" flipH="1" flipV="1">
            <a:off x="6269099" y="4439294"/>
            <a:ext cx="445734" cy="124478"/>
          </a:xfrm>
          <a:prstGeom prst="bentConnector4">
            <a:avLst>
              <a:gd name="adj1" fmla="val 23071"/>
              <a:gd name="adj2" fmla="val 28364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00600" y="1828800"/>
            <a:ext cx="411683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CMSC, CMPE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785609" y="4724400"/>
            <a:ext cx="1288238" cy="4801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Testing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231523" y="4410380"/>
            <a:ext cx="556534" cy="55163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72497" y="5261762"/>
            <a:ext cx="314135" cy="1996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152718" y="5897517"/>
            <a:ext cx="577334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9" y="4359340"/>
            <a:ext cx="501134" cy="22898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7025609" y="5012704"/>
            <a:ext cx="369534" cy="27305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913504" y="5669570"/>
            <a:ext cx="577334" cy="2755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00601" y="1828800"/>
            <a:ext cx="39624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CMSC, CMPE, IS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quiz:  </a:t>
            </a:r>
            <a:r>
              <a:rPr lang="en-US" b="1" dirty="0" smtClean="0">
                <a:solidFill>
                  <a:srgbClr val="FF0000"/>
                </a:solidFill>
              </a:rPr>
              <a:t>5 minutes</a:t>
            </a:r>
          </a:p>
          <a:p>
            <a:r>
              <a:rPr lang="en-US" dirty="0" smtClean="0"/>
              <a:t>Team quiz:  </a:t>
            </a:r>
            <a:r>
              <a:rPr lang="en-US" b="1" dirty="0" smtClean="0">
                <a:solidFill>
                  <a:srgbClr val="FF0000"/>
                </a:solidFill>
              </a:rPr>
              <a:t>5 minutes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35867" y="6096000"/>
            <a:ext cx="160813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376125" y="5334000"/>
            <a:ext cx="1941558" cy="4801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Installation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5400000">
            <a:off x="6162759" y="5307098"/>
            <a:ext cx="480334" cy="53602"/>
          </a:xfrm>
          <a:prstGeom prst="bentConnector4">
            <a:avLst>
              <a:gd name="adj1" fmla="val 25011"/>
              <a:gd name="adj2" fmla="val 52647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16200000" flipH="1">
            <a:off x="7208118" y="5952916"/>
            <a:ext cx="466535" cy="1889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8067842" y="5823907"/>
            <a:ext cx="521934" cy="222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5000" y="2133600"/>
            <a:ext cx="232865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IS, BTA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view of careers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149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Problem Identification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10959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Analysis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29000" y="3244334"/>
            <a:ext cx="92525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Design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4038600"/>
            <a:ext cx="193354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Implementation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97225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Testing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39000" y="6096000"/>
            <a:ext cx="1893467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Maintenance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4038600"/>
            <a:ext cx="2590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SDLC:</a:t>
            </a:r>
          </a:p>
          <a:p>
            <a:r>
              <a:rPr lang="en-US" sz="2400" dirty="0" smtClean="0"/>
              <a:t>Systems Development Lifecycle</a:t>
            </a:r>
          </a:p>
          <a:p>
            <a:endParaRPr lang="en-US" sz="2800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629400" y="5334000"/>
            <a:ext cx="143500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Installation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38" name="Shape 37"/>
          <p:cNvCxnSpPr>
            <a:stCxn id="4" idx="2"/>
            <a:endCxn id="6" idx="1"/>
          </p:cNvCxnSpPr>
          <p:nvPr/>
        </p:nvCxnSpPr>
        <p:spPr>
          <a:xfrm rot="16200000" flipH="1">
            <a:off x="1824507" y="1932973"/>
            <a:ext cx="501134" cy="1031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2"/>
            <a:endCxn id="7" idx="1"/>
          </p:cNvCxnSpPr>
          <p:nvPr/>
        </p:nvCxnSpPr>
        <p:spPr>
          <a:xfrm rot="16200000" flipH="1">
            <a:off x="3014766" y="3014766"/>
            <a:ext cx="545068" cy="283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2"/>
            <a:endCxn id="8" idx="1"/>
          </p:cNvCxnSpPr>
          <p:nvPr/>
        </p:nvCxnSpPr>
        <p:spPr>
          <a:xfrm rot="16200000" flipH="1">
            <a:off x="3774613" y="3730679"/>
            <a:ext cx="609600" cy="3755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8" idx="2"/>
            <a:endCxn id="9" idx="1"/>
          </p:cNvCxnSpPr>
          <p:nvPr/>
        </p:nvCxnSpPr>
        <p:spPr>
          <a:xfrm rot="16200000" flipH="1">
            <a:off x="5338219" y="4303685"/>
            <a:ext cx="501134" cy="709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9" idx="2"/>
            <a:endCxn id="36" idx="1"/>
          </p:cNvCxnSpPr>
          <p:nvPr/>
        </p:nvCxnSpPr>
        <p:spPr>
          <a:xfrm rot="16200000" flipH="1">
            <a:off x="6317096" y="5206362"/>
            <a:ext cx="424934" cy="199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36" idx="2"/>
            <a:endCxn id="10" idx="1"/>
          </p:cNvCxnSpPr>
          <p:nvPr/>
        </p:nvCxnSpPr>
        <p:spPr>
          <a:xfrm rot="5400000">
            <a:off x="6990435" y="5951897"/>
            <a:ext cx="605034" cy="107904"/>
          </a:xfrm>
          <a:prstGeom prst="bentConnector4">
            <a:avLst>
              <a:gd name="adj1" fmla="val 32450"/>
              <a:gd name="adj2" fmla="val 31185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stCxn id="6" idx="0"/>
            <a:endCxn id="4" idx="3"/>
          </p:cNvCxnSpPr>
          <p:nvPr/>
        </p:nvCxnSpPr>
        <p:spPr>
          <a:xfrm rot="16200000" flipV="1">
            <a:off x="2767282" y="2136282"/>
            <a:ext cx="501134" cy="255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4"/>
          <p:cNvCxnSpPr>
            <a:stCxn id="7" idx="0"/>
            <a:endCxn id="6" idx="3"/>
          </p:cNvCxnSpPr>
          <p:nvPr/>
        </p:nvCxnSpPr>
        <p:spPr>
          <a:xfrm rot="16200000" flipV="1">
            <a:off x="3523479" y="2876186"/>
            <a:ext cx="545068" cy="1912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hape 64"/>
          <p:cNvCxnSpPr>
            <a:stCxn id="8" idx="0"/>
            <a:endCxn id="7" idx="3"/>
          </p:cNvCxnSpPr>
          <p:nvPr/>
        </p:nvCxnSpPr>
        <p:spPr>
          <a:xfrm rot="16200000" flipV="1">
            <a:off x="4489313" y="3293940"/>
            <a:ext cx="609600" cy="879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hape 64"/>
          <p:cNvCxnSpPr>
            <a:stCxn id="9" idx="0"/>
            <a:endCxn id="8" idx="3"/>
          </p:cNvCxnSpPr>
          <p:nvPr/>
        </p:nvCxnSpPr>
        <p:spPr>
          <a:xfrm rot="16200000" flipV="1">
            <a:off x="6064668" y="4359341"/>
            <a:ext cx="501134" cy="2289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hape 64"/>
          <p:cNvCxnSpPr>
            <a:stCxn id="36" idx="0"/>
            <a:endCxn id="9" idx="3"/>
          </p:cNvCxnSpPr>
          <p:nvPr/>
        </p:nvCxnSpPr>
        <p:spPr>
          <a:xfrm rot="16200000" flipV="1">
            <a:off x="6918912" y="4906008"/>
            <a:ext cx="424934" cy="4310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hape 64"/>
          <p:cNvCxnSpPr>
            <a:stCxn id="10" idx="0"/>
            <a:endCxn id="36" idx="3"/>
          </p:cNvCxnSpPr>
          <p:nvPr/>
        </p:nvCxnSpPr>
        <p:spPr>
          <a:xfrm rot="16200000" flipV="1">
            <a:off x="7836404" y="5746670"/>
            <a:ext cx="577334" cy="1213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00601" y="1828800"/>
            <a:ext cx="39624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CMSC, CMPE, IS, BTA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component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838199"/>
          </a:xfrm>
        </p:spPr>
        <p:txBody>
          <a:bodyPr/>
          <a:lstStyle/>
          <a:p>
            <a:r>
              <a:rPr lang="en-US" dirty="0" smtClean="0"/>
              <a:t>Systems are comprised of:</a:t>
            </a:r>
            <a:endParaRPr lang="en-US" dirty="0"/>
          </a:p>
        </p:txBody>
      </p:sp>
      <p:pic>
        <p:nvPicPr>
          <p:cNvPr id="1027" name="Picture 3" descr="C:\Users\cseaman\AppData\Local\Microsoft\Windows\Temporary Internet Files\Content.IE5\RFSYN3V8\MC9002908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7125"/>
            <a:ext cx="2172832" cy="187105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seaman\AppData\Local\Microsoft\Windows\Temporary Internet Files\Content.IE5\LG7BZD91\MC90031075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55" y="4495800"/>
            <a:ext cx="1677010" cy="182788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005384">
            <a:off x="953693" y="5103430"/>
            <a:ext cx="3558988" cy="14293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200" dirty="0"/>
              <a:t>void setup () {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size (500, 500);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smooth ();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//Array of Squares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for 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=0; </a:t>
            </a:r>
            <a:r>
              <a:rPr lang="en-US" sz="1200" dirty="0" err="1"/>
              <a:t>i</a:t>
            </a:r>
            <a:r>
              <a:rPr lang="en-US" sz="1200" dirty="0"/>
              <a:t>&lt;</a:t>
            </a:r>
            <a:r>
              <a:rPr lang="en-US" sz="1200" dirty="0" err="1"/>
              <a:t>button.length</a:t>
            </a:r>
            <a:r>
              <a:rPr lang="en-US" sz="1200" dirty="0"/>
              <a:t>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  button[</a:t>
            </a:r>
            <a:r>
              <a:rPr lang="en-US" sz="1200" dirty="0" err="1"/>
              <a:t>i</a:t>
            </a:r>
            <a:r>
              <a:rPr lang="en-US" sz="1200" dirty="0"/>
              <a:t>] = new </a:t>
            </a:r>
            <a:r>
              <a:rPr lang="en-US" sz="1200" dirty="0" err="1"/>
              <a:t>SquaresArray</a:t>
            </a:r>
            <a:r>
              <a:rPr lang="en-US" sz="1200" dirty="0"/>
              <a:t> (200, 200, 20);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}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7374" y="4191000"/>
            <a:ext cx="9412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People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15" y="3810000"/>
            <a:ext cx="123623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Hardware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9115" y="5999836"/>
            <a:ext cx="12234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Networks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6341468"/>
            <a:ext cx="115929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component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838199"/>
          </a:xfrm>
        </p:spPr>
        <p:txBody>
          <a:bodyPr/>
          <a:lstStyle/>
          <a:p>
            <a:r>
              <a:rPr lang="en-US" dirty="0" smtClean="0"/>
              <a:t>Systems are comprised of:</a:t>
            </a:r>
            <a:endParaRPr lang="en-US" dirty="0"/>
          </a:p>
        </p:txBody>
      </p:sp>
      <p:pic>
        <p:nvPicPr>
          <p:cNvPr id="1027" name="Picture 3" descr="C:\Users\cseaman\AppData\Local\Microsoft\Windows\Temporary Internet Files\Content.IE5\RFSYN3V8\MC9002908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7125"/>
            <a:ext cx="2172832" cy="187105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seaman\AppData\Local\Microsoft\Windows\Temporary Internet Files\Content.IE5\LG7BZD91\MC90031075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55" y="4495800"/>
            <a:ext cx="1677010" cy="182788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005384">
            <a:off x="953693" y="5103430"/>
            <a:ext cx="3558988" cy="14293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200" dirty="0"/>
              <a:t>void setup () {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size (500, 500);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smooth ();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//Array of Squares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for 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=0; </a:t>
            </a:r>
            <a:r>
              <a:rPr lang="en-US" sz="1200" dirty="0" err="1"/>
              <a:t>i</a:t>
            </a:r>
            <a:r>
              <a:rPr lang="en-US" sz="1200" dirty="0"/>
              <a:t>&lt;</a:t>
            </a:r>
            <a:r>
              <a:rPr lang="en-US" sz="1200" dirty="0" err="1"/>
              <a:t>button.length</a:t>
            </a:r>
            <a:r>
              <a:rPr lang="en-US" sz="1200" dirty="0"/>
              <a:t>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  button[</a:t>
            </a:r>
            <a:r>
              <a:rPr lang="en-US" sz="1200" dirty="0" err="1"/>
              <a:t>i</a:t>
            </a:r>
            <a:r>
              <a:rPr lang="en-US" sz="1200" dirty="0"/>
              <a:t>] = new </a:t>
            </a:r>
            <a:r>
              <a:rPr lang="en-US" sz="1200" dirty="0" err="1"/>
              <a:t>SquaresArray</a:t>
            </a:r>
            <a:r>
              <a:rPr lang="en-US" sz="1200" dirty="0"/>
              <a:t> (200, 200, 20);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}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7374" y="4191000"/>
            <a:ext cx="9412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People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15" y="3810000"/>
            <a:ext cx="123623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Hardware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9115" y="5999836"/>
            <a:ext cx="12234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Networks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6341468"/>
            <a:ext cx="115929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3421" y="2461593"/>
            <a:ext cx="4006225" cy="142192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BTA, IS</a:t>
            </a:r>
            <a:endParaRPr lang="en-US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68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component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838199"/>
          </a:xfrm>
        </p:spPr>
        <p:txBody>
          <a:bodyPr/>
          <a:lstStyle/>
          <a:p>
            <a:r>
              <a:rPr lang="en-US" dirty="0" smtClean="0"/>
              <a:t>Systems are comprised of:</a:t>
            </a:r>
            <a:endParaRPr lang="en-US" dirty="0"/>
          </a:p>
        </p:txBody>
      </p:sp>
      <p:pic>
        <p:nvPicPr>
          <p:cNvPr id="1027" name="Picture 3" descr="C:\Users\cseaman\AppData\Local\Microsoft\Windows\Temporary Internet Files\Content.IE5\RFSYN3V8\MC9002908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7125"/>
            <a:ext cx="2172832" cy="187105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seaman\AppData\Local\Microsoft\Windows\Temporary Internet Files\Content.IE5\LG7BZD91\MC90031075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55" y="4495800"/>
            <a:ext cx="1677010" cy="182788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005384">
            <a:off x="953693" y="5103430"/>
            <a:ext cx="3558988" cy="14293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200" dirty="0"/>
              <a:t>void setup () {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size (500, 500);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smooth ();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//Array of Squares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for 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=0; </a:t>
            </a:r>
            <a:r>
              <a:rPr lang="en-US" sz="1200" dirty="0" err="1"/>
              <a:t>i</a:t>
            </a:r>
            <a:r>
              <a:rPr lang="en-US" sz="1200" dirty="0"/>
              <a:t>&lt;</a:t>
            </a:r>
            <a:r>
              <a:rPr lang="en-US" sz="1200" dirty="0" err="1"/>
              <a:t>button.length</a:t>
            </a:r>
            <a:r>
              <a:rPr lang="en-US" sz="1200" dirty="0"/>
              <a:t>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  button[</a:t>
            </a:r>
            <a:r>
              <a:rPr lang="en-US" sz="1200" dirty="0" err="1"/>
              <a:t>i</a:t>
            </a:r>
            <a:r>
              <a:rPr lang="en-US" sz="1200" dirty="0"/>
              <a:t>] = new </a:t>
            </a:r>
            <a:r>
              <a:rPr lang="en-US" sz="1200" dirty="0" err="1"/>
              <a:t>SquaresArray</a:t>
            </a:r>
            <a:r>
              <a:rPr lang="en-US" sz="1200" dirty="0"/>
              <a:t> (200, 200, 20);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}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7374" y="4191000"/>
            <a:ext cx="9412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People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15" y="3810000"/>
            <a:ext cx="123623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Hardware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9115" y="5999836"/>
            <a:ext cx="12234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Networks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6341468"/>
            <a:ext cx="115929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1000" y="4361816"/>
            <a:ext cx="4769254" cy="142192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IS, CMSC</a:t>
            </a:r>
            <a:endParaRPr lang="en-US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68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component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838199"/>
          </a:xfrm>
        </p:spPr>
        <p:txBody>
          <a:bodyPr/>
          <a:lstStyle/>
          <a:p>
            <a:r>
              <a:rPr lang="en-US" dirty="0" smtClean="0"/>
              <a:t>Systems are comprised of:</a:t>
            </a:r>
            <a:endParaRPr lang="en-US" dirty="0"/>
          </a:p>
        </p:txBody>
      </p:sp>
      <p:pic>
        <p:nvPicPr>
          <p:cNvPr id="1027" name="Picture 3" descr="C:\Users\cseaman\AppData\Local\Microsoft\Windows\Temporary Internet Files\Content.IE5\RFSYN3V8\MC9002908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7125"/>
            <a:ext cx="2172832" cy="187105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seaman\AppData\Local\Microsoft\Windows\Temporary Internet Files\Content.IE5\LG7BZD91\MC90031075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55" y="4495800"/>
            <a:ext cx="1677010" cy="182788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005384">
            <a:off x="953693" y="5103430"/>
            <a:ext cx="3558988" cy="14293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200" dirty="0"/>
              <a:t>void setup () {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size (500, 500);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smooth ();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//Array of Squares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for 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=0; </a:t>
            </a:r>
            <a:r>
              <a:rPr lang="en-US" sz="1200" dirty="0" err="1"/>
              <a:t>i</a:t>
            </a:r>
            <a:r>
              <a:rPr lang="en-US" sz="1200" dirty="0"/>
              <a:t>&lt;</a:t>
            </a:r>
            <a:r>
              <a:rPr lang="en-US" sz="1200" dirty="0" err="1"/>
              <a:t>button.length</a:t>
            </a:r>
            <a:r>
              <a:rPr lang="en-US" sz="1200" dirty="0"/>
              <a:t>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  button[</a:t>
            </a:r>
            <a:r>
              <a:rPr lang="en-US" sz="1200" dirty="0" err="1"/>
              <a:t>i</a:t>
            </a:r>
            <a:r>
              <a:rPr lang="en-US" sz="1200" dirty="0"/>
              <a:t>] = new </a:t>
            </a:r>
            <a:r>
              <a:rPr lang="en-US" sz="1200" dirty="0" err="1"/>
              <a:t>SquaresArray</a:t>
            </a:r>
            <a:r>
              <a:rPr lang="en-US" sz="1200" dirty="0"/>
              <a:t> (200, 200, 20);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}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7374" y="4191000"/>
            <a:ext cx="9412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People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15" y="3810000"/>
            <a:ext cx="123623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Hardware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9115" y="5999836"/>
            <a:ext cx="12234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Networks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6341468"/>
            <a:ext cx="115929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09463" y="5115314"/>
            <a:ext cx="3238387" cy="142192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CMSC</a:t>
            </a:r>
            <a:endParaRPr lang="en-US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68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component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838199"/>
          </a:xfrm>
        </p:spPr>
        <p:txBody>
          <a:bodyPr/>
          <a:lstStyle/>
          <a:p>
            <a:r>
              <a:rPr lang="en-US" dirty="0" smtClean="0"/>
              <a:t>Systems are comprised of:</a:t>
            </a:r>
            <a:endParaRPr lang="en-US" dirty="0"/>
          </a:p>
        </p:txBody>
      </p:sp>
      <p:pic>
        <p:nvPicPr>
          <p:cNvPr id="1027" name="Picture 3" descr="C:\Users\cseaman\AppData\Local\Microsoft\Windows\Temporary Internet Files\Content.IE5\RFSYN3V8\MC9002908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7125"/>
            <a:ext cx="2172832" cy="187105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seaman\AppData\Local\Microsoft\Windows\Temporary Internet Files\Content.IE5\LG7BZD91\MC90031075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55" y="4495800"/>
            <a:ext cx="1677010" cy="182788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005384">
            <a:off x="953693" y="5103430"/>
            <a:ext cx="3558988" cy="14293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200" dirty="0"/>
              <a:t>void setup () {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size (500, 500);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smooth ();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//Array of Squares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for (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=0; </a:t>
            </a:r>
            <a:r>
              <a:rPr lang="en-US" sz="1200" dirty="0" err="1"/>
              <a:t>i</a:t>
            </a:r>
            <a:r>
              <a:rPr lang="en-US" sz="1200" dirty="0"/>
              <a:t>&lt;</a:t>
            </a:r>
            <a:r>
              <a:rPr lang="en-US" sz="1200" dirty="0" err="1"/>
              <a:t>button.length</a:t>
            </a:r>
            <a:r>
              <a:rPr lang="en-US" sz="1200" dirty="0"/>
              <a:t>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pPr>
              <a:lnSpc>
                <a:spcPct val="60000"/>
              </a:lnSpc>
            </a:pPr>
            <a:endParaRPr lang="en-US" sz="1200" dirty="0"/>
          </a:p>
          <a:p>
            <a:pPr>
              <a:lnSpc>
                <a:spcPct val="60000"/>
              </a:lnSpc>
            </a:pPr>
            <a:r>
              <a:rPr lang="en-US" sz="1200" dirty="0"/>
              <a:t>    button[</a:t>
            </a:r>
            <a:r>
              <a:rPr lang="en-US" sz="1200" dirty="0" err="1"/>
              <a:t>i</a:t>
            </a:r>
            <a:r>
              <a:rPr lang="en-US" sz="1200" dirty="0"/>
              <a:t>] = new </a:t>
            </a:r>
            <a:r>
              <a:rPr lang="en-US" sz="1200" dirty="0" err="1"/>
              <a:t>SquaresArray</a:t>
            </a:r>
            <a:r>
              <a:rPr lang="en-US" sz="1200" dirty="0"/>
              <a:t> (200, 200, 20);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  }</a:t>
            </a:r>
          </a:p>
          <a:p>
            <a:pPr>
              <a:lnSpc>
                <a:spcPct val="60000"/>
              </a:lnSpc>
            </a:pPr>
            <a:r>
              <a:rPr lang="en-US" sz="12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7374" y="4191000"/>
            <a:ext cx="9412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People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115" y="3810000"/>
            <a:ext cx="123623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Hardware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9115" y="5999836"/>
            <a:ext cx="12234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Networks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6341468"/>
            <a:ext cx="115929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12092" y="2307125"/>
            <a:ext cx="3459601" cy="142192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127000"/>
          </a:effectLst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CMPE</a:t>
            </a:r>
            <a:endParaRPr lang="en-US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68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of you has declared a major of BTA, IS, CMSC, or CMPE</a:t>
            </a:r>
          </a:p>
          <a:p>
            <a:r>
              <a:rPr lang="en-US" dirty="0" smtClean="0"/>
              <a:t>You can change your major</a:t>
            </a:r>
          </a:p>
          <a:p>
            <a:r>
              <a:rPr lang="en-US" dirty="0" smtClean="0"/>
              <a:t>It’s better to change your major sooner rather than later</a:t>
            </a:r>
          </a:p>
          <a:p>
            <a:r>
              <a:rPr lang="en-US" dirty="0" smtClean="0"/>
              <a:t>We want to help you make the right choice for you</a:t>
            </a:r>
          </a:p>
          <a:p>
            <a:r>
              <a:rPr lang="en-US" dirty="0" smtClean="0"/>
              <a:t>If we do our jobs, you’ll have a much clearer idea of what major you want, what you can do with it, and why it’s right for you</a:t>
            </a:r>
            <a:endParaRPr lang="en-US" b="1" i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3771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 into your new teams and come up with answers to these 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one thing that you all have in common.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one thing that’s different for all of you (the answer “we all have different names” </a:t>
            </a:r>
            <a:r>
              <a:rPr lang="en-US" dirty="0" smtClean="0"/>
              <a:t>does not count!)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Pick a team name.  (Maybe the answers to #1 and #2 will inspire you.)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NOTE: For this and other team activities, any team member may be asked to present the answer to any question!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780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quiz answers</a:t>
            </a:r>
          </a:p>
          <a:p>
            <a:r>
              <a:rPr lang="en-US" dirty="0" smtClean="0"/>
              <a:t>Basic concepts you should know</a:t>
            </a:r>
          </a:p>
          <a:p>
            <a:pPr lvl="1"/>
            <a:r>
              <a:rPr lang="en-US" dirty="0" smtClean="0"/>
              <a:t>CPU and its two parts, the controller and the ALU</a:t>
            </a:r>
          </a:p>
          <a:p>
            <a:pPr lvl="1"/>
            <a:r>
              <a:rPr lang="en-US" dirty="0" smtClean="0"/>
              <a:t>Storage – different types and differences in terms of speed, capacity, volatility, and cost</a:t>
            </a:r>
          </a:p>
          <a:p>
            <a:pPr lvl="1"/>
            <a:r>
              <a:rPr lang="en-US" dirty="0" smtClean="0"/>
              <a:t>Input and output</a:t>
            </a:r>
          </a:p>
          <a:p>
            <a:pPr lvl="1"/>
            <a:r>
              <a:rPr lang="en-US" dirty="0" smtClean="0"/>
              <a:t>How it all works together</a:t>
            </a:r>
          </a:p>
          <a:p>
            <a:r>
              <a:rPr lang="en-US" dirty="0" smtClean="0"/>
              <a:t>Questions?</a:t>
            </a:r>
          </a:p>
          <a:p>
            <a:r>
              <a:rPr lang="en-US" dirty="0" smtClean="0"/>
              <a:t>Anything out of date in this chapter?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Deal With That Pesky For Loop??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00200"/>
            <a:ext cx="4495800" cy="121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( INIT ; TEST ; NEXT) {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BODY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3657600"/>
            <a:ext cx="2362200" cy="2340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Your for loop always, always, always must have this form – you can put different things for INIT, TEST, NEXT, and BODY, but the rest has to look </a:t>
            </a:r>
            <a:r>
              <a:rPr lang="en-US" i="1" u="sng" dirty="0" smtClean="0">
                <a:solidFill>
                  <a:srgbClr val="FF0000"/>
                </a:solidFill>
              </a:rPr>
              <a:t>just like this</a:t>
            </a:r>
            <a:r>
              <a:rPr lang="en-US" i="1" dirty="0" smtClean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048000"/>
            <a:ext cx="12954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3048000"/>
            <a:ext cx="12954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4876800"/>
            <a:ext cx="12954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990600" y="4572000"/>
            <a:ext cx="1600200" cy="1524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TEST?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>
            <a:stCxn id="5" idx="2"/>
            <a:endCxn id="9" idx="0"/>
          </p:cNvCxnSpPr>
          <p:nvPr/>
        </p:nvCxnSpPr>
        <p:spPr>
          <a:xfrm rot="16200000" flipH="1">
            <a:off x="1257300" y="4038600"/>
            <a:ext cx="6858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8" idx="1"/>
          </p:cNvCxnSpPr>
          <p:nvPr/>
        </p:nvCxnSpPr>
        <p:spPr>
          <a:xfrm flipV="1">
            <a:off x="2590800" y="5295900"/>
            <a:ext cx="6858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</p:cNvCxnSpPr>
          <p:nvPr/>
        </p:nvCxnSpPr>
        <p:spPr>
          <a:xfrm rot="16200000" flipH="1">
            <a:off x="1504950" y="6381750"/>
            <a:ext cx="6096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7" idx="2"/>
          </p:cNvCxnSpPr>
          <p:nvPr/>
        </p:nvCxnSpPr>
        <p:spPr>
          <a:xfrm rot="5400000" flipH="1" flipV="1">
            <a:off x="3429000" y="43815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1"/>
            <a:endCxn id="9" idx="0"/>
          </p:cNvCxnSpPr>
          <p:nvPr/>
        </p:nvCxnSpPr>
        <p:spPr>
          <a:xfrm rot="10800000" flipV="1">
            <a:off x="1790700" y="3467100"/>
            <a:ext cx="14859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5" idx="0"/>
          </p:cNvCxnSpPr>
          <p:nvPr/>
        </p:nvCxnSpPr>
        <p:spPr>
          <a:xfrm rot="5400000">
            <a:off x="742950" y="2343150"/>
            <a:ext cx="13716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0"/>
          </p:cNvCxnSpPr>
          <p:nvPr/>
        </p:nvCxnSpPr>
        <p:spPr>
          <a:xfrm rot="16200000" flipV="1">
            <a:off x="6610350" y="2914650"/>
            <a:ext cx="990600" cy="49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67000" y="4876800"/>
            <a:ext cx="58262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05000" y="6172200"/>
            <a:ext cx="46679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Day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hlinkClick r:id="rId3"/>
              </a:rPr>
              <a:t>Computer History in 90 Seconds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Names you should be familiar with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>
              <a:hlinkClick r:id="rId4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hlinkClick r:id="rId4"/>
              </a:rPr>
              <a:t>World War II:  ENIAC / “Top Secret </a:t>
            </a:r>
            <a:r>
              <a:rPr lang="en-US" dirty="0" err="1" smtClean="0">
                <a:hlinkClick r:id="rId4"/>
              </a:rPr>
              <a:t>Rosies</a:t>
            </a:r>
            <a:r>
              <a:rPr lang="en-US" dirty="0" smtClean="0">
                <a:hlinkClick r:id="rId4"/>
              </a:rPr>
              <a:t>”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So why aren’t programmers primarily women any more?</a:t>
            </a:r>
          </a:p>
          <a:p>
            <a:r>
              <a:rPr lang="en-US" dirty="0" smtClean="0">
                <a:hlinkClick r:id="rId5"/>
              </a:rPr>
              <a:t>Careers in computer science</a:t>
            </a:r>
            <a:endParaRPr lang="en-US" dirty="0" smtClean="0"/>
          </a:p>
          <a:p>
            <a:pPr lvl="1"/>
            <a:r>
              <a:rPr lang="en-US" dirty="0" smtClean="0"/>
              <a:t>From Columbia University</a:t>
            </a:r>
          </a:p>
          <a:p>
            <a:pPr lvl="1"/>
            <a:r>
              <a:rPr lang="en-US" dirty="0" smtClean="0"/>
              <a:t>Refers to CS, but Columbia doesn’t have Business Technology, IS, or Computer Engineering, so they’re really talking about Computing in general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694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Employers of UMBC Computing Majors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840480" cy="487679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Booz Allen Hamilton</a:t>
            </a:r>
          </a:p>
          <a:p>
            <a:r>
              <a:rPr lang="en-US" sz="2400" dirty="0" smtClean="0"/>
              <a:t>Northrop Grumman</a:t>
            </a:r>
          </a:p>
          <a:p>
            <a:r>
              <a:rPr lang="en-US" sz="2400" dirty="0" smtClean="0"/>
              <a:t>Lockheed Martin</a:t>
            </a:r>
          </a:p>
          <a:p>
            <a:r>
              <a:rPr lang="en-US" sz="2400" dirty="0" smtClean="0"/>
              <a:t>Care First Blue Cross Blue Shield</a:t>
            </a:r>
          </a:p>
          <a:p>
            <a:r>
              <a:rPr lang="en-US" sz="2400" dirty="0" smtClean="0"/>
              <a:t>NSA</a:t>
            </a:r>
          </a:p>
          <a:p>
            <a:r>
              <a:rPr lang="en-US" sz="2400" dirty="0" smtClean="0"/>
              <a:t>T Rowe Price</a:t>
            </a:r>
          </a:p>
          <a:p>
            <a:r>
              <a:rPr lang="en-US" sz="2400" dirty="0" smtClean="0"/>
              <a:t>IBM</a:t>
            </a:r>
          </a:p>
          <a:p>
            <a:r>
              <a:rPr lang="en-US" sz="2400" dirty="0" smtClean="0"/>
              <a:t>General Electric Finance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Read Student Alumni Profiles at: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http://www.careers.umbc.edu/profiles/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View Career Services &amp; Shriver Calendar at: </a:t>
            </a:r>
            <a:r>
              <a:rPr lang="en-US" dirty="0" smtClean="0">
                <a:hlinkClick r:id="rId3"/>
              </a:rPr>
              <a:t>http://www.careers.umbc.edu/news_events/calendar.php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A short history of software engineering: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www.youtube.com/watch?v=9IPn5Gk_OiM</a:t>
            </a:r>
            <a:endParaRPr lang="en-US" dirty="0" smtClean="0"/>
          </a:p>
          <a:p>
            <a:pPr lvl="1"/>
            <a:r>
              <a:rPr lang="en-US" dirty="0" smtClean="0"/>
              <a:t>Long, rambling, not that interesting; funny for people in the field</a:t>
            </a:r>
          </a:p>
          <a:p>
            <a:r>
              <a:rPr lang="en-US" dirty="0" smtClean="0"/>
              <a:t>A brief history of software: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www.youtube.com/watch?v=EP9aURVOq7M</a:t>
            </a:r>
            <a:endParaRPr lang="en-US" dirty="0" smtClean="0"/>
          </a:p>
          <a:p>
            <a:pPr lvl="1"/>
            <a:r>
              <a:rPr lang="en-US" dirty="0" smtClean="0"/>
              <a:t>Look at A glimpse and a hook – blog by </a:t>
            </a:r>
            <a:r>
              <a:rPr lang="en-US" dirty="0" err="1" smtClean="0"/>
              <a:t>Micheal</a:t>
            </a:r>
            <a:r>
              <a:rPr lang="en-US" dirty="0" smtClean="0"/>
              <a:t> </a:t>
            </a:r>
            <a:r>
              <a:rPr lang="en-US" dirty="0" err="1" smtClean="0"/>
              <a:t>Lopp</a:t>
            </a:r>
            <a:endParaRPr lang="en-US" dirty="0" smtClean="0"/>
          </a:p>
          <a:p>
            <a:pPr lvl="1"/>
            <a:r>
              <a:rPr lang="en-US" dirty="0" smtClean="0"/>
              <a:t>Managing Humans</a:t>
            </a:r>
          </a:p>
          <a:p>
            <a:pPr lvl="1"/>
            <a:r>
              <a:rPr lang="en-US" dirty="0" smtClean="0"/>
              <a:t>Being Geek</a:t>
            </a:r>
          </a:p>
          <a:p>
            <a:pPr lvl="1"/>
            <a:r>
              <a:rPr lang="en-US" dirty="0" smtClean="0"/>
              <a:t>Video is dated</a:t>
            </a:r>
          </a:p>
          <a:p>
            <a:r>
              <a:rPr lang="en-US" dirty="0" smtClean="0"/>
              <a:t>Careers in computer science: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www.youtube.com/watch?v=yUTgCACDuUA</a:t>
            </a:r>
            <a:endParaRPr lang="en-US" dirty="0" smtClean="0"/>
          </a:p>
          <a:p>
            <a:pPr lvl="1"/>
            <a:r>
              <a:rPr lang="en-US" dirty="0" smtClean="0"/>
              <a:t>Good, but very CS-centric and Columbia- centric</a:t>
            </a:r>
          </a:p>
          <a:p>
            <a:pPr lvl="1"/>
            <a:r>
              <a:rPr lang="en-US" dirty="0" smtClean="0"/>
              <a:t>Can be justified by explaining that Columbia ONLY has CS (also has EE but nothing else in IT)</a:t>
            </a:r>
          </a:p>
          <a:p>
            <a:r>
              <a:rPr lang="en-US" dirty="0" smtClean="0"/>
              <a:t>Computer Information Systems Careers: </a:t>
            </a:r>
            <a:r>
              <a:rPr lang="en-US" dirty="0">
                <a:hlinkClick r:id="rId6"/>
              </a:rPr>
              <a:t>http://www.youtube.com/watch?v=-</a:t>
            </a:r>
            <a:r>
              <a:rPr lang="en-US" dirty="0" smtClean="0">
                <a:hlinkClick r:id="rId6"/>
              </a:rPr>
              <a:t>rNlycmQ480</a:t>
            </a:r>
            <a:endParaRPr lang="en-US" dirty="0" smtClean="0"/>
          </a:p>
          <a:p>
            <a:pPr lvl="1"/>
            <a:r>
              <a:rPr lang="en-US" dirty="0" smtClean="0"/>
              <a:t>horrible</a:t>
            </a:r>
          </a:p>
          <a:p>
            <a:r>
              <a:rPr lang="en-US" dirty="0" smtClean="0"/>
              <a:t>Pathways in Computer Science: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www.youtube.com/watch?v=jq_EcstLlfE</a:t>
            </a:r>
            <a:endParaRPr lang="en-US" dirty="0" smtClean="0"/>
          </a:p>
          <a:p>
            <a:pPr lvl="1"/>
            <a:r>
              <a:rPr lang="en-US" dirty="0" smtClean="0"/>
              <a:t>U DUB</a:t>
            </a:r>
          </a:p>
          <a:p>
            <a:pPr lvl="1"/>
            <a:r>
              <a:rPr lang="en-US" dirty="0" smtClean="0"/>
              <a:t>Cool examples – alums talk about their jobs – nicely done</a:t>
            </a:r>
          </a:p>
          <a:p>
            <a:pPr lvl="1"/>
            <a:r>
              <a:rPr lang="en-US" dirty="0" smtClean="0"/>
              <a:t>CS-centric, and UW has lots of </a:t>
            </a:r>
            <a:r>
              <a:rPr lang="en-US" dirty="0" err="1" smtClean="0"/>
              <a:t>of</a:t>
            </a:r>
            <a:r>
              <a:rPr lang="en-US" dirty="0" smtClean="0"/>
              <a:t> other IT programs</a:t>
            </a:r>
          </a:p>
          <a:p>
            <a:r>
              <a:rPr lang="en-US" dirty="0" smtClean="0"/>
              <a:t>IT manager job description: </a:t>
            </a:r>
            <a:r>
              <a:rPr lang="en-US" dirty="0" smtClean="0">
                <a:hlinkClick r:id="rId8"/>
              </a:rPr>
              <a:t>http://www.youtube.com/watch?v=A9qBcdoEx00</a:t>
            </a:r>
            <a:endParaRPr lang="en-US" dirty="0" smtClean="0"/>
          </a:p>
          <a:p>
            <a:pPr lvl="1"/>
            <a:r>
              <a:rPr lang="en-US" dirty="0" smtClean="0"/>
              <a:t>Not produced greatly, but accurate description of IS professional – a little dated, not as exciting as other videos on CS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481380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“Big Chunks” of the Computing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763000" cy="4343400"/>
          </a:xfrm>
        </p:spPr>
        <p:txBody>
          <a:bodyPr numCol="2">
            <a:no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Software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How to get machines to do things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primarily Computer Science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Software Engineer, Software Architect, Programmer</a:t>
            </a:r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Hardware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How to build machines that do things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primarily Computer Engineering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Electrical Engineer, Technician, Hardware Designer</a:t>
            </a:r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Networks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How to enable people to communicate, tasks to be coordinated, and information to be shared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Computer science and Information systems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Network administrator, Network designer</a:t>
            </a:r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Systems Analysis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How people and organizations can best use IT to get stuff done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Information systems and Business Technology Administration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Systems Analyst, Business Analyst, IT consultant, IT manager, CIO</a:t>
            </a:r>
            <a:endParaRPr lang="en-US" sz="1400" dirty="0" smtClean="0"/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Quality Assurance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Make sure a new system works and is useful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Information systems and Business </a:t>
            </a:r>
            <a:r>
              <a:rPr lang="en-US" sz="1200" smtClean="0"/>
              <a:t>Technology Administration</a:t>
            </a:r>
            <a:endParaRPr lang="en-US" sz="1200" dirty="0" smtClean="0"/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QA Manager, Tester, IT manager</a:t>
            </a:r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Data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How to organize and manage data in the most efficient and useful way possible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Majors: Information Systems and Computer Science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Careers: Database Administrator, Database Designer</a:t>
            </a:r>
          </a:p>
          <a:p>
            <a:pPr>
              <a:lnSpc>
                <a:spcPct val="110000"/>
              </a:lnSpc>
              <a:spcBef>
                <a:spcPts val="100"/>
              </a:spcBef>
            </a:pPr>
            <a:r>
              <a:rPr lang="en-US" sz="1400" dirty="0" smtClean="0"/>
              <a:t>Applications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All of the above applied to specific areas of society</a:t>
            </a:r>
          </a:p>
          <a:p>
            <a:pPr lvl="1">
              <a:lnSpc>
                <a:spcPct val="110000"/>
              </a:lnSpc>
              <a:spcBef>
                <a:spcPts val="100"/>
              </a:spcBef>
            </a:pPr>
            <a:r>
              <a:rPr lang="en-US" sz="1200" dirty="0" smtClean="0"/>
              <a:t>Security, intelligence, health care, games, graphics, business, etc.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0177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systems view of careers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can you do with a system?</a:t>
            </a:r>
          </a:p>
          <a:p>
            <a:pPr lvl="1"/>
            <a:r>
              <a:rPr lang="en-US" dirty="0" smtClean="0"/>
              <a:t>Envision it</a:t>
            </a:r>
          </a:p>
          <a:p>
            <a:pPr lvl="1"/>
            <a:r>
              <a:rPr lang="en-US" dirty="0" smtClean="0"/>
              <a:t>Decide what it will do</a:t>
            </a:r>
          </a:p>
          <a:p>
            <a:pPr lvl="1"/>
            <a:r>
              <a:rPr lang="en-US" dirty="0" smtClean="0"/>
              <a:t>Teach it</a:t>
            </a:r>
          </a:p>
          <a:p>
            <a:pPr lvl="1"/>
            <a:r>
              <a:rPr lang="en-US" dirty="0" smtClean="0"/>
              <a:t>Design it</a:t>
            </a:r>
          </a:p>
          <a:p>
            <a:pPr lvl="1"/>
            <a:r>
              <a:rPr lang="en-US" dirty="0" smtClean="0"/>
              <a:t>Build it</a:t>
            </a:r>
          </a:p>
          <a:p>
            <a:pPr lvl="1"/>
            <a:r>
              <a:rPr lang="en-US" dirty="0" smtClean="0"/>
              <a:t>Build parts of it</a:t>
            </a:r>
          </a:p>
          <a:p>
            <a:pPr lvl="1"/>
            <a:r>
              <a:rPr lang="en-US" dirty="0" smtClean="0"/>
              <a:t>Test it</a:t>
            </a:r>
          </a:p>
          <a:p>
            <a:pPr lvl="1"/>
            <a:r>
              <a:rPr lang="en-US" dirty="0" smtClean="0"/>
              <a:t>Make it better</a:t>
            </a:r>
          </a:p>
          <a:p>
            <a:pPr lvl="1"/>
            <a:r>
              <a:rPr lang="en-US" dirty="0" smtClean="0"/>
              <a:t>Configure and tailor it</a:t>
            </a:r>
          </a:p>
          <a:p>
            <a:pPr lvl="1"/>
            <a:r>
              <a:rPr lang="en-US" dirty="0"/>
              <a:t>Use it</a:t>
            </a:r>
          </a:p>
          <a:p>
            <a:pPr lvl="1"/>
            <a:r>
              <a:rPr lang="en-US" dirty="0" smtClean="0"/>
              <a:t>Keep it going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3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10547188</TotalTime>
  <Pages>26</Pages>
  <Words>1843</Words>
  <Application>Microsoft Macintosh PowerPoint</Application>
  <PresentationFormat>Letter Paper (8.5x11 in)</PresentationFormat>
  <Paragraphs>367</Paragraphs>
  <Slides>28</Slides>
  <Notes>11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Breeze</vt:lpstr>
      <vt:lpstr>Big Ideas: Computer Architecture Computing History Computing Careers IS 101Y/CMSC 101 Computational Thinking and Design Thursday, September 19, 2013  Marie desJardins University of Maryland, Baltimore County</vt:lpstr>
      <vt:lpstr>Quiz</vt:lpstr>
      <vt:lpstr>Computer Architecture</vt:lpstr>
      <vt:lpstr>What’s the Deal With That Pesky For Loop??</vt:lpstr>
      <vt:lpstr>Movie Day </vt:lpstr>
      <vt:lpstr>Examples of Employers of UMBC Computing Majors</vt:lpstr>
      <vt:lpstr>Check Out</vt:lpstr>
      <vt:lpstr>“Big Chunks” of the Computing Discipline</vt:lpstr>
      <vt:lpstr>A systems view of careers</vt:lpstr>
      <vt:lpstr>A systems view of careers</vt:lpstr>
      <vt:lpstr>A systems view of careers</vt:lpstr>
      <vt:lpstr>A systems view of careers</vt:lpstr>
      <vt:lpstr>A systems view of careers</vt:lpstr>
      <vt:lpstr>A process view of careers</vt:lpstr>
      <vt:lpstr>A process view of careers</vt:lpstr>
      <vt:lpstr>A process view of careers</vt:lpstr>
      <vt:lpstr>A process view of careers</vt:lpstr>
      <vt:lpstr>A process view of careers</vt:lpstr>
      <vt:lpstr>A process view of careers</vt:lpstr>
      <vt:lpstr>A process view of careers</vt:lpstr>
      <vt:lpstr>A process view of careers</vt:lpstr>
      <vt:lpstr>A component view of careers</vt:lpstr>
      <vt:lpstr>A component view of careers</vt:lpstr>
      <vt:lpstr>A component view of careers</vt:lpstr>
      <vt:lpstr>A component view of careers</vt:lpstr>
      <vt:lpstr>A component view of careers</vt:lpstr>
      <vt:lpstr>The Point</vt:lpstr>
      <vt:lpstr>Project Teams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229</cp:revision>
  <cp:lastPrinted>2013-05-23T11:18:58Z</cp:lastPrinted>
  <dcterms:created xsi:type="dcterms:W3CDTF">2013-09-19T00:54:10Z</dcterms:created>
  <dcterms:modified xsi:type="dcterms:W3CDTF">2013-09-19T01:23:31Z</dcterms:modified>
</cp:coreProperties>
</file>