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36" r:id="rId2"/>
    <p:sldId id="448" r:id="rId3"/>
    <p:sldId id="445" r:id="rId4"/>
    <p:sldId id="446" r:id="rId5"/>
    <p:sldId id="366" r:id="rId6"/>
    <p:sldId id="447" r:id="rId7"/>
    <p:sldId id="437" r:id="rId8"/>
    <p:sldId id="393" r:id="rId9"/>
    <p:sldId id="440" r:id="rId10"/>
    <p:sldId id="441" r:id="rId11"/>
    <p:sldId id="442" r:id="rId12"/>
    <p:sldId id="443" r:id="rId13"/>
    <p:sldId id="387" r:id="rId14"/>
    <p:sldId id="394" r:id="rId15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B2B2B2"/>
    <a:srgbClr val="DDDDD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70" autoAdjust="0"/>
    <p:restoredTop sz="86364" autoAdjust="0"/>
  </p:normalViewPr>
  <p:slideViewPr>
    <p:cSldViewPr>
      <p:cViewPr varScale="1">
        <p:scale>
          <a:sx n="105" d="100"/>
          <a:sy n="105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As the</a:t>
            </a:r>
            <a:r>
              <a:rPr lang="en-US" baseline="0" dirty="0" smtClean="0"/>
              <a:t> groups get to the solution (in English) stage, pull attention back to the group and have a couple of groups share their ideas with the rest of the class.  Discuss design, efficiency, “missing pieces” that may need more thought.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Teams can all work in a single group, or split into smaller groups of 2 or 3.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r>
              <a:rPr lang="en-US" dirty="0" smtClean="0"/>
              <a:t>These are themes</a:t>
            </a:r>
            <a:r>
              <a:rPr lang="en-US" baseline="0" dirty="0" smtClean="0"/>
              <a:t> that we’ll revisit repeatedly throughout the semester!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How to modify to print only even numbers (ie count by 2)?</a:t>
            </a:r>
          </a:p>
          <a:p>
            <a:r>
              <a:rPr lang="en-US" smtClean="0"/>
              <a:t>How to modify to add a newline after each 10 numbers?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Lead</a:t>
            </a:r>
            <a:r>
              <a:rPr lang="en-US" baseline="0" dirty="0" smtClean="0"/>
              <a:t> them to the conclusion that “less than” should be “less than or equal.”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Concepts: iterations, efficiency</a:t>
            </a:r>
          </a:p>
          <a:p>
            <a:r>
              <a:rPr lang="en-US"/>
              <a:t>Example: 3X6 requires 6 iterations, 6X3 requires 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Abstraction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Tuesday, September 17,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in English:</a:t>
            </a:r>
            <a:br>
              <a:rPr lang="en-US" dirty="0" smtClean="0"/>
            </a:br>
            <a:r>
              <a:rPr lang="en-US" dirty="0" smtClean="0"/>
              <a:t>Attempt #2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Next attempt:</a:t>
            </a:r>
            <a:br>
              <a:rPr lang="en-US" dirty="0" smtClean="0">
                <a:cs typeface="Handwriting - Dakota"/>
              </a:rPr>
            </a:br>
            <a:r>
              <a:rPr lang="en-US" dirty="0" smtClean="0">
                <a:cs typeface="Handwriting - Dakota"/>
              </a:rPr>
              <a:t>	</a:t>
            </a:r>
            <a:r>
              <a:rPr lang="en-US" dirty="0" smtClean="0">
                <a:latin typeface="Handwriting - Dakota"/>
                <a:cs typeface="Handwriting - Dakota"/>
              </a:rPr>
              <a:t>Set the variable “current” to 1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Print the value of “current”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Add one to “current”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If “current” is greater than N, stop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Otherwise, go back to “print” step</a:t>
            </a:r>
          </a:p>
          <a:p>
            <a:pPr>
              <a:spcBef>
                <a:spcPts val="0"/>
              </a:spcBef>
            </a:pPr>
            <a:endParaRPr lang="en-US" dirty="0" smtClean="0">
              <a:cs typeface="Handwriting - Dakota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Turns out that “go to” statements are bad design (for reasons we’ll talk about later)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Let’s try it again, using something that looks more like a loop with a condition</a:t>
            </a:r>
          </a:p>
          <a:p>
            <a:pPr>
              <a:spcBef>
                <a:spcPts val="0"/>
              </a:spcBef>
            </a:pPr>
            <a:endParaRPr lang="en-US" dirty="0" smtClean="0">
              <a:cs typeface="Handwriting - Dakot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in English:</a:t>
            </a:r>
            <a:br>
              <a:rPr lang="en-US" dirty="0" smtClean="0"/>
            </a:br>
            <a:r>
              <a:rPr lang="en-US" dirty="0" smtClean="0"/>
              <a:t>Attempt #3 (almost right!)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cs typeface="Handwriting - Dakota"/>
              </a:rPr>
              <a:t/>
            </a:r>
            <a:br>
              <a:rPr lang="en-US" dirty="0" smtClean="0">
                <a:cs typeface="Handwriting - Dakota"/>
              </a:rPr>
            </a:br>
            <a:r>
              <a:rPr lang="en-US" dirty="0" smtClean="0">
                <a:cs typeface="Handwriting - Dakota"/>
              </a:rPr>
              <a:t>	</a:t>
            </a:r>
            <a:r>
              <a:rPr lang="en-US" dirty="0" smtClean="0">
                <a:latin typeface="Handwriting - Dakota"/>
                <a:cs typeface="Handwriting - Dakota"/>
              </a:rPr>
              <a:t>Set the variable “current” to 1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While “current” is less than N: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	Print the value of “current”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	Add one to “current”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</a:t>
            </a:r>
          </a:p>
          <a:p>
            <a:pPr>
              <a:spcBef>
                <a:spcPts val="0"/>
              </a:spcBef>
              <a:buNone/>
            </a:pPr>
            <a:endParaRPr lang="en-US" dirty="0" smtClean="0">
              <a:cs typeface="Handwriting - Dakota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Test by hand:  what if N = 3?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Boundary cases:  what if N = 0?  N = -4?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Possible error cases:  what if N = 8.73?  </a:t>
            </a:r>
            <a:br>
              <a:rPr lang="en-US" dirty="0" smtClean="0">
                <a:cs typeface="Handwriting - Dakota"/>
              </a:rPr>
            </a:br>
            <a:r>
              <a:rPr lang="en-US" dirty="0" smtClean="0">
                <a:cs typeface="Handwriting - Dakota"/>
              </a:rPr>
              <a:t>what if N = “this isn’t a number”?</a:t>
            </a:r>
          </a:p>
          <a:p>
            <a:pPr lvl="1">
              <a:spcBef>
                <a:spcPts val="0"/>
              </a:spcBef>
              <a:buNone/>
            </a:pPr>
            <a:endParaRPr lang="en-US" dirty="0" smtClean="0">
              <a:cs typeface="Handwriting - Dakot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in English:</a:t>
            </a:r>
            <a:br>
              <a:rPr lang="en-US" dirty="0" smtClean="0"/>
            </a:br>
            <a:r>
              <a:rPr lang="en-US" dirty="0" smtClean="0"/>
              <a:t>Processing Version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cs typeface="Handwriting - Dakota"/>
              </a:rPr>
              <a:t/>
            </a:r>
            <a:br>
              <a:rPr lang="en-US" dirty="0" smtClean="0">
                <a:cs typeface="Handwriting - Dakota"/>
              </a:rPr>
            </a:b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 err="1" smtClean="0">
                <a:latin typeface="Courier"/>
                <a:cs typeface="Courier"/>
              </a:rPr>
              <a:t>printNumber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N) {</a:t>
            </a:r>
            <a:r>
              <a:rPr lang="en-US" dirty="0" smtClean="0">
                <a:cs typeface="Handwriting - Dakota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"/>
                <a:cs typeface="Handwriting - Dakota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current = 1;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while (current &lt;= N) {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println</a:t>
            </a:r>
            <a:r>
              <a:rPr lang="en-US" dirty="0" smtClean="0">
                <a:latin typeface="Courier"/>
                <a:cs typeface="Courier"/>
              </a:rPr>
              <a:t> (current);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current = current + 1;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	}</a:t>
            </a:r>
            <a:endParaRPr lang="en-US" dirty="0" smtClean="0">
              <a:cs typeface="Handwriting - Dakot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#1: </a:t>
            </a:r>
            <a:r>
              <a:rPr lang="en-US" dirty="0"/>
              <a:t>Multiplication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Work in your team – OK to split into smaller groups of 2 or 3 when you’re at the implementation step</a:t>
            </a:r>
          </a:p>
          <a:p>
            <a:r>
              <a:rPr lang="en-US" dirty="0" smtClean="0"/>
              <a:t>How </a:t>
            </a:r>
            <a:r>
              <a:rPr lang="en-US" dirty="0"/>
              <a:t>would you multiply two numbers, using only the addition operator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3366FF"/>
                </a:solidFill>
              </a:rPr>
              <a:t>Understand the problem </a:t>
            </a:r>
            <a:r>
              <a:rPr lang="en-US" dirty="0" smtClean="0"/>
              <a:t>– state some examples</a:t>
            </a:r>
          </a:p>
          <a:p>
            <a:r>
              <a:rPr lang="en-US" dirty="0" smtClean="0"/>
              <a:t>Write the solution in </a:t>
            </a:r>
            <a:r>
              <a:rPr lang="en-US" b="1" dirty="0" smtClean="0">
                <a:solidFill>
                  <a:srgbClr val="3366FF"/>
                </a:solidFill>
              </a:rPr>
              <a:t>English</a:t>
            </a:r>
          </a:p>
          <a:p>
            <a:pPr lvl="1"/>
            <a:r>
              <a:rPr lang="en-US" b="1" dirty="0" smtClean="0">
                <a:solidFill>
                  <a:srgbClr val="3366FF"/>
                </a:solidFill>
              </a:rPr>
              <a:t>Test </a:t>
            </a:r>
            <a:r>
              <a:rPr lang="en-US" dirty="0" smtClean="0"/>
              <a:t>the English solution!</a:t>
            </a:r>
          </a:p>
          <a:p>
            <a:r>
              <a:rPr lang="en-US" dirty="0" smtClean="0"/>
              <a:t>Write the solution in </a:t>
            </a:r>
            <a:r>
              <a:rPr lang="en-US" b="1" dirty="0" smtClean="0">
                <a:solidFill>
                  <a:srgbClr val="3366FF"/>
                </a:solidFill>
              </a:rPr>
              <a:t>Processing</a:t>
            </a:r>
          </a:p>
          <a:p>
            <a:pPr lvl="1"/>
            <a:r>
              <a:rPr lang="en-US" b="1" dirty="0" smtClean="0">
                <a:solidFill>
                  <a:srgbClr val="3366FF"/>
                </a:solidFill>
              </a:rPr>
              <a:t>Test </a:t>
            </a:r>
            <a:r>
              <a:rPr lang="en-US" dirty="0" smtClean="0"/>
              <a:t>the program!</a:t>
            </a:r>
          </a:p>
          <a:p>
            <a:r>
              <a:rPr lang="en-US" dirty="0"/>
              <a:t>Concepts: iterations,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/>
      <p:bldP spid="3655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 #2: </a:t>
            </a:r>
            <a:r>
              <a:rPr lang="en-US" dirty="0"/>
              <a:t>Guessing 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</a:t>
            </a:r>
            <a:r>
              <a:rPr lang="en-US" dirty="0" smtClean="0"/>
              <a:t> your team</a:t>
            </a:r>
            <a:r>
              <a:rPr lang="en-US" dirty="0"/>
              <a:t>, write</a:t>
            </a:r>
            <a:r>
              <a:rPr lang="en-US" dirty="0" smtClean="0"/>
              <a:t> Processing code to guess </a:t>
            </a:r>
            <a:r>
              <a:rPr lang="en-US" dirty="0"/>
              <a:t>a number between 1 and </a:t>
            </a:r>
            <a:r>
              <a:rPr lang="en-US" dirty="0" smtClean="0"/>
              <a:t>100</a:t>
            </a:r>
          </a:p>
          <a:p>
            <a:r>
              <a:rPr lang="en-US" dirty="0" smtClean="0"/>
              <a:t>Remember the algorithmic design process:</a:t>
            </a:r>
          </a:p>
          <a:p>
            <a:pPr lvl="1"/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Understand the problem </a:t>
            </a:r>
            <a:r>
              <a:rPr lang="en-US" dirty="0" smtClean="0"/>
              <a:t>– work through some examples by hand!</a:t>
            </a:r>
          </a:p>
          <a:p>
            <a:pPr lvl="1"/>
            <a:r>
              <a:rPr lang="en-US" b="1" dirty="0" smtClean="0">
                <a:solidFill>
                  <a:srgbClr val="3F8DE2"/>
                </a:solidFill>
              </a:rPr>
              <a:t>Write a solution in English </a:t>
            </a:r>
            <a:r>
              <a:rPr lang="en-US" dirty="0" smtClean="0"/>
              <a:t>and test it – </a:t>
            </a:r>
            <a:r>
              <a:rPr lang="en-US" b="1" i="1" u="sng" dirty="0" smtClean="0">
                <a:solidFill>
                  <a:srgbClr val="FF0000"/>
                </a:solidFill>
              </a:rPr>
              <a:t>then get a TF or instructor to OK your solution before moving on!</a:t>
            </a:r>
          </a:p>
          <a:p>
            <a:pPr lvl="1"/>
            <a:r>
              <a:rPr lang="en-US" dirty="0" smtClean="0"/>
              <a:t>Translate your solution into </a:t>
            </a:r>
            <a:r>
              <a:rPr lang="en-US" b="1" dirty="0" smtClean="0">
                <a:solidFill>
                  <a:srgbClr val="3F8DE2"/>
                </a:solidFill>
              </a:rPr>
              <a:t>Processing </a:t>
            </a:r>
          </a:p>
          <a:p>
            <a:pPr lvl="2"/>
            <a:r>
              <a:rPr lang="en-US" b="1" dirty="0" smtClean="0">
                <a:solidFill>
                  <a:srgbClr val="3F8DE2"/>
                </a:solidFill>
              </a:rPr>
              <a:t>Implement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3F8DE2"/>
                </a:solidFill>
              </a:rPr>
              <a:t>test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show a TF or instructor!</a:t>
            </a:r>
          </a:p>
          <a:p>
            <a:r>
              <a:rPr lang="en-US" dirty="0" smtClean="0"/>
              <a:t>Be </a:t>
            </a:r>
            <a:r>
              <a:rPr lang="en-US" dirty="0"/>
              <a:t>prepared</a:t>
            </a:r>
            <a:r>
              <a:rPr lang="en-US" dirty="0" smtClean="0"/>
              <a:t> to explain why </a:t>
            </a:r>
            <a:r>
              <a:rPr lang="en-US" dirty="0"/>
              <a:t>your approach</a:t>
            </a:r>
            <a:r>
              <a:rPr lang="en-US" dirty="0" smtClean="0"/>
              <a:t> is a good way </a:t>
            </a:r>
            <a:r>
              <a:rPr lang="en-US" dirty="0"/>
              <a:t>to solve the </a:t>
            </a:r>
            <a:r>
              <a:rPr lang="en-US" dirty="0" smtClean="0"/>
              <a:t>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CSEE Help Center</a:t>
            </a:r>
          </a:p>
          <a:p>
            <a:pPr lvl="1"/>
            <a:r>
              <a:rPr lang="en-US" dirty="0" smtClean="0"/>
              <a:t>ITE 201E – hours TBA but usually M-F 10-5, plus evening hours on some days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www.csee.umbc.edu</a:t>
            </a:r>
            <a:r>
              <a:rPr lang="en-US" dirty="0" smtClean="0"/>
              <a:t>/resources/computer-science-help-center/</a:t>
            </a:r>
          </a:p>
          <a:p>
            <a:pPr lvl="1"/>
            <a:r>
              <a:rPr lang="en-US" dirty="0" smtClean="0"/>
              <a:t>Tutors may not know Processing, but all know Java (which is similar) and are very helpful!</a:t>
            </a:r>
          </a:p>
          <a:p>
            <a:r>
              <a:rPr lang="en-US" dirty="0" smtClean="0"/>
              <a:t>IS Java Lab (?)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/>
          <a:lstStyle/>
          <a:p>
            <a:r>
              <a:rPr lang="en-US" b="1" dirty="0" smtClean="0"/>
              <a:t>Abstraction</a:t>
            </a:r>
            <a:r>
              <a:rPr lang="en-US" dirty="0" smtClean="0"/>
              <a:t> is the process of generalizing away from the details of a problem to simplify and focus on its key aspects</a:t>
            </a:r>
          </a:p>
          <a:p>
            <a:pPr lvl="1"/>
            <a:r>
              <a:rPr lang="en-US" dirty="0" smtClean="0"/>
              <a:t>We use abstraction for problem solving, design, organization, and simplification</a:t>
            </a:r>
          </a:p>
          <a:p>
            <a:r>
              <a:rPr lang="en-US" b="1" dirty="0" smtClean="0"/>
              <a:t>Examples from everyday life:</a:t>
            </a:r>
          </a:p>
          <a:p>
            <a:pPr lvl="1"/>
            <a:r>
              <a:rPr lang="en-US" dirty="0" smtClean="0"/>
              <a:t>Smart thermostats</a:t>
            </a:r>
          </a:p>
          <a:p>
            <a:pPr lvl="1"/>
            <a:r>
              <a:rPr lang="en-US" dirty="0" smtClean="0"/>
              <a:t>Steering wheels</a:t>
            </a:r>
          </a:p>
          <a:p>
            <a:pPr lvl="1"/>
            <a:r>
              <a:rPr lang="en-US" dirty="0" smtClean="0"/>
              <a:t>Email folders and labels</a:t>
            </a:r>
          </a:p>
          <a:p>
            <a:pPr lvl="1"/>
            <a:r>
              <a:rPr lang="en-US" dirty="0" smtClean="0"/>
              <a:t>Schedules and calendars</a:t>
            </a:r>
          </a:p>
          <a:p>
            <a:pPr lvl="1"/>
            <a:r>
              <a:rPr lang="en-US" dirty="0" smtClean="0"/>
              <a:t>Language!!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99695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Abstraction in Computing</a:t>
            </a:r>
            <a:endParaRPr lang="en-US" sz="4000" b="0" dirty="0" smtClean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5130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133600"/>
            <a:ext cx="8763000" cy="472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000" b="0" dirty="0" smtClean="0">
                <a:cs typeface="+mn-cs"/>
              </a:rPr>
              <a:t>Abstraction is ubiquitous in all computing disciplines</a:t>
            </a:r>
          </a:p>
          <a:p>
            <a:pPr>
              <a:lnSpc>
                <a:spcPct val="80000"/>
              </a:lnSpc>
              <a:defRPr/>
            </a:pPr>
            <a:r>
              <a:rPr lang="en-US" sz="2000" b="0" dirty="0" smtClean="0">
                <a:cs typeface="+mn-cs"/>
              </a:rPr>
              <a:t>“It’s All Just Bits”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The i</a:t>
            </a:r>
            <a:r>
              <a:rPr lang="en-US" sz="1800" b="0" dirty="0" smtClean="0"/>
              <a:t>nterpretation (meaning) of data depends on how it is used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The same bit sequence can represent an integer, a decimal number, a sequence of characters, or anything else you might decide it means</a:t>
            </a:r>
            <a:endParaRPr lang="en-US" sz="1800" b="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L</a:t>
            </a:r>
            <a:r>
              <a:rPr lang="en-US" sz="2000" b="0" dirty="0" smtClean="0"/>
              <a:t>ayers of computing hardware, including gates, chips, and components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Programming languages are abstractions of machine language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b="0" dirty="0" smtClean="0"/>
              <a:t>Functional decomposition == layers of abstraction</a:t>
            </a:r>
          </a:p>
          <a:p>
            <a:pPr>
              <a:lnSpc>
                <a:spcPct val="80000"/>
              </a:lnSpc>
              <a:defRPr/>
            </a:pPr>
            <a:r>
              <a:rPr lang="en-US" sz="2000" b="0" dirty="0" smtClean="0">
                <a:cs typeface="+mn-cs"/>
              </a:rPr>
              <a:t>Models and simulations: abstractions of real-world phenomena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W</a:t>
            </a:r>
            <a:r>
              <a:rPr lang="en-US" sz="1800" b="0" dirty="0" smtClean="0">
                <a:cs typeface="+mn-cs"/>
              </a:rPr>
              <a:t>e can study, analyze, and experiment with models more easily than experimenting on the real world</a:t>
            </a:r>
            <a:endParaRPr lang="en-US" sz="18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6" grpId="0"/>
      <p:bldP spid="5130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6800"/>
            <a:ext cx="9144000" cy="996950"/>
          </a:xfrm>
        </p:spPr>
        <p:txBody>
          <a:bodyPr/>
          <a:lstStyle/>
          <a:p>
            <a:r>
              <a:rPr lang="en-US" sz="4000" u="sng" dirty="0"/>
              <a:t>Programming</a:t>
            </a:r>
            <a:r>
              <a:rPr lang="en-US" sz="4000" dirty="0" smtClean="0"/>
              <a:t> Enables </a:t>
            </a:r>
            <a:r>
              <a:rPr lang="en-US" sz="4000" dirty="0"/>
              <a:t>P</a:t>
            </a:r>
            <a:r>
              <a:rPr lang="en-US" sz="4000" dirty="0" smtClean="0"/>
              <a:t>roblem </a:t>
            </a:r>
            <a:r>
              <a:rPr lang="en-US" sz="4000" dirty="0"/>
              <a:t>S</a:t>
            </a:r>
            <a:r>
              <a:rPr lang="en-US" sz="4000" dirty="0" smtClean="0"/>
              <a:t>olving</a:t>
            </a:r>
            <a:r>
              <a:rPr lang="en-US" sz="4000" dirty="0"/>
              <a:t>,</a:t>
            </a:r>
            <a:r>
              <a:rPr lang="en-US" sz="4000" dirty="0" smtClean="0"/>
              <a:t> Expression</a:t>
            </a:r>
            <a:r>
              <a:rPr lang="en-US" sz="4000" dirty="0"/>
              <a:t>, and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Knowledge Creation</a:t>
            </a:r>
            <a:endParaRPr lang="en-US" sz="4000" b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229600" cy="52578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400" b="0" dirty="0"/>
              <a:t>Programs are written to execute </a:t>
            </a:r>
            <a:r>
              <a:rPr lang="en-US" sz="2400" b="1" dirty="0" smtClean="0">
                <a:solidFill>
                  <a:srgbClr val="FF0000"/>
                </a:solidFill>
              </a:rPr>
              <a:t>algorithms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Requires an understanding of how instructions are </a:t>
            </a:r>
            <a:r>
              <a:rPr lang="en-US" sz="2000" b="0" dirty="0" smtClean="0"/>
              <a:t>processed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Programs are executed to automate </a:t>
            </a:r>
            <a:r>
              <a:rPr lang="en-US" sz="2000" b="0" dirty="0" smtClean="0"/>
              <a:t>processes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A single program can be run multiple </a:t>
            </a:r>
            <a:r>
              <a:rPr lang="en-US" sz="2000" b="0" dirty="0" smtClean="0"/>
              <a:t>times</a:t>
            </a:r>
            <a:r>
              <a:rPr lang="en-US" sz="2000" dirty="0" smtClean="0"/>
              <a:t>, </a:t>
            </a:r>
            <a:r>
              <a:rPr lang="en-US" sz="2000" b="0" dirty="0" smtClean="0"/>
              <a:t>on </a:t>
            </a:r>
            <a:r>
              <a:rPr lang="en-US" sz="2000" b="0" dirty="0"/>
              <a:t>many </a:t>
            </a:r>
            <a:r>
              <a:rPr lang="en-US" sz="2000" b="0" dirty="0" smtClean="0"/>
              <a:t>machines </a:t>
            </a:r>
            <a:endParaRPr lang="en-US" sz="2000" b="0" dirty="0"/>
          </a:p>
          <a:p>
            <a:pPr lvl="1">
              <a:lnSpc>
                <a:spcPct val="80000"/>
              </a:lnSpc>
            </a:pPr>
            <a:r>
              <a:rPr lang="en-US" sz="2000" b="0" dirty="0"/>
              <a:t>Executable programs increase the scale of</a:t>
            </a:r>
            <a:r>
              <a:rPr lang="en-US" sz="2000" b="0" dirty="0" smtClean="0"/>
              <a:t> solvable problems</a:t>
            </a:r>
          </a:p>
          <a:p>
            <a:pPr>
              <a:lnSpc>
                <a:spcPct val="80000"/>
              </a:lnSpc>
            </a:pPr>
            <a:r>
              <a:rPr lang="en-US" sz="2400" b="0" dirty="0"/>
              <a:t>Programming is facilitated by appropriate </a:t>
            </a:r>
            <a:r>
              <a:rPr lang="en-US" sz="2400" b="1" dirty="0" smtClean="0">
                <a:solidFill>
                  <a:srgbClr val="FF0000"/>
                </a:solidFill>
              </a:rPr>
              <a:t>abstractions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Functions are re-usable programming </a:t>
            </a:r>
            <a:r>
              <a:rPr lang="en-US" sz="2000" b="0" dirty="0" smtClean="0"/>
              <a:t>abstractions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Parameterization can be used to generalize a specific </a:t>
            </a:r>
            <a:r>
              <a:rPr lang="en-US" sz="2000" b="0" dirty="0" smtClean="0"/>
              <a:t>solution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Data abstraction can separate behavior from </a:t>
            </a:r>
            <a:r>
              <a:rPr lang="en-US" sz="2000" b="0" dirty="0" smtClean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APIs and libraries simplify complex programming </a:t>
            </a:r>
            <a:r>
              <a:rPr lang="en-US" sz="2000" b="0" dirty="0" smtClean="0"/>
              <a:t>tasks</a:t>
            </a:r>
          </a:p>
          <a:p>
            <a:pPr>
              <a:lnSpc>
                <a:spcPct val="80000"/>
              </a:lnSpc>
            </a:pPr>
            <a:r>
              <a:rPr lang="en-US" sz="2400" b="0" dirty="0"/>
              <a:t>Programs are developed and used by </a:t>
            </a:r>
            <a:r>
              <a:rPr lang="en-US" sz="2400" b="1" dirty="0" smtClean="0">
                <a:solidFill>
                  <a:srgbClr val="FF0000"/>
                </a:solidFill>
              </a:rPr>
              <a:t>people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b="0" dirty="0"/>
              <a:t>Developing programs is an iterative </a:t>
            </a:r>
            <a:r>
              <a:rPr lang="en-US" sz="2000" b="0" dirty="0" smtClean="0"/>
              <a:t>process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Finding and eliminating errors is</a:t>
            </a:r>
            <a:r>
              <a:rPr lang="en-US" sz="2000" b="0" dirty="0" smtClean="0"/>
              <a:t> part of the process</a:t>
            </a:r>
          </a:p>
          <a:p>
            <a:pPr lvl="1">
              <a:lnSpc>
                <a:spcPct val="80000"/>
              </a:lnSpc>
            </a:pPr>
            <a:r>
              <a:rPr lang="en-US" sz="2000" b="0" dirty="0"/>
              <a:t>Documentation is</a:t>
            </a:r>
            <a:r>
              <a:rPr lang="en-US" sz="2000" b="0" dirty="0" smtClean="0"/>
              <a:t> </a:t>
            </a:r>
            <a:r>
              <a:rPr lang="en-US" sz="2000" dirty="0" smtClean="0"/>
              <a:t>needed </a:t>
            </a:r>
            <a:r>
              <a:rPr lang="en-US" sz="2000" b="0" dirty="0" smtClean="0"/>
              <a:t>for maintainable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Idea:</a:t>
            </a:r>
            <a:br>
              <a:rPr lang="en-US" dirty="0" smtClean="0"/>
            </a:b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Problem solving often produces multiple possible solutions </a:t>
            </a:r>
          </a:p>
          <a:p>
            <a:r>
              <a:rPr lang="en-US" dirty="0" smtClean="0"/>
              <a:t>Or multiple ways to implement the solution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Design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process of making those decisions and choices</a:t>
            </a:r>
          </a:p>
          <a:p>
            <a:r>
              <a:rPr lang="en-US" dirty="0" smtClean="0"/>
              <a:t>Design at a </a:t>
            </a:r>
            <a:r>
              <a:rPr lang="en-US" i="1" dirty="0" smtClean="0">
                <a:solidFill>
                  <a:srgbClr val="FF0000"/>
                </a:solidFill>
              </a:rPr>
              <a:t>high level</a:t>
            </a:r>
          </a:p>
          <a:p>
            <a:pPr lvl="1"/>
            <a:r>
              <a:rPr lang="en-US" dirty="0" smtClean="0"/>
              <a:t>Is it cost-effective to automate kidney exchange?</a:t>
            </a:r>
          </a:p>
          <a:p>
            <a:pPr lvl="1"/>
            <a:r>
              <a:rPr lang="en-US" dirty="0" smtClean="0"/>
              <a:t>Should we use a relational or object-oriented database?</a:t>
            </a:r>
          </a:p>
          <a:p>
            <a:r>
              <a:rPr lang="en-US" dirty="0" smtClean="0"/>
              <a:t>Design at a </a:t>
            </a:r>
            <a:r>
              <a:rPr lang="en-US" i="1" dirty="0" smtClean="0">
                <a:solidFill>
                  <a:srgbClr val="FF0000"/>
                </a:solidFill>
              </a:rPr>
              <a:t>low level</a:t>
            </a:r>
          </a:p>
          <a:p>
            <a:pPr lvl="1"/>
            <a:r>
              <a:rPr lang="en-US" dirty="0" smtClean="0"/>
              <a:t>How do I structure this function?</a:t>
            </a:r>
          </a:p>
          <a:p>
            <a:pPr lvl="1"/>
            <a:r>
              <a:rPr lang="en-US" dirty="0" smtClean="0"/>
              <a:t>What do I call this variable?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762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12377"/>
            <a:ext cx="8042276" cy="1336956"/>
          </a:xfrm>
        </p:spPr>
        <p:txBody>
          <a:bodyPr/>
          <a:lstStyle/>
          <a:p>
            <a:r>
              <a:rPr lang="en-US" dirty="0" smtClean="0"/>
              <a:t>Design Process</a:t>
            </a:r>
            <a:br>
              <a:rPr lang="en-US" dirty="0" smtClean="0"/>
            </a:br>
            <a:r>
              <a:rPr lang="en-US" dirty="0" smtClean="0"/>
              <a:t>for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05001"/>
            <a:ext cx="8042276" cy="4571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First, </a:t>
            </a:r>
            <a:r>
              <a:rPr lang="en-US" b="1" dirty="0" smtClean="0">
                <a:solidFill>
                  <a:srgbClr val="FF0000"/>
                </a:solidFill>
              </a:rPr>
              <a:t>understand the problem </a:t>
            </a:r>
            <a:r>
              <a:rPr lang="en-US" dirty="0" smtClean="0"/>
              <a:t>clearly</a:t>
            </a:r>
          </a:p>
          <a:p>
            <a:r>
              <a:rPr lang="en-US" dirty="0" smtClean="0"/>
              <a:t>Second, </a:t>
            </a:r>
            <a:r>
              <a:rPr lang="en-US" b="1" dirty="0" smtClean="0">
                <a:solidFill>
                  <a:srgbClr val="FF0000"/>
                </a:solidFill>
              </a:rPr>
              <a:t>write </a:t>
            </a:r>
            <a:r>
              <a:rPr lang="en-US" dirty="0" smtClean="0">
                <a:solidFill>
                  <a:schemeClr val="tx1"/>
                </a:solidFill>
              </a:rPr>
              <a:t>the solution in </a:t>
            </a:r>
            <a:r>
              <a:rPr lang="en-US" b="1" dirty="0" smtClean="0">
                <a:solidFill>
                  <a:srgbClr val="FF0000"/>
                </a:solidFill>
              </a:rPr>
              <a:t>English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its correctness by manually applying it to some simple – and then more complex -- examples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Optionally, “translate” the solution into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Advanced programmers will use this step as an abstraction to avoid the syntactic details of a particular programming language</a:t>
            </a:r>
          </a:p>
          <a:p>
            <a:r>
              <a:rPr lang="en-US" dirty="0" smtClean="0"/>
              <a:t>Next, translate the solution into a </a:t>
            </a:r>
            <a:r>
              <a:rPr lang="en-US" b="1" dirty="0" smtClean="0">
                <a:solidFill>
                  <a:srgbClr val="FF0000"/>
                </a:solidFill>
              </a:rPr>
              <a:t>programming language</a:t>
            </a:r>
          </a:p>
          <a:p>
            <a:r>
              <a:rPr lang="en-US" dirty="0" smtClean="0"/>
              <a:t>Finally, </a:t>
            </a:r>
            <a:r>
              <a:rPr lang="en-US" b="1" dirty="0" smtClean="0">
                <a:solidFill>
                  <a:srgbClr val="FF0000"/>
                </a:solidFill>
              </a:rPr>
              <a:t>implement </a:t>
            </a:r>
            <a:r>
              <a:rPr lang="en-US" dirty="0" smtClean="0"/>
              <a:t>(type) and </a:t>
            </a:r>
            <a:r>
              <a:rPr lang="en-US" b="1" dirty="0" smtClean="0">
                <a:solidFill>
                  <a:srgbClr val="FF0000"/>
                </a:solidFill>
              </a:rPr>
              <a:t>test </a:t>
            </a:r>
            <a:r>
              <a:rPr lang="en-US" dirty="0" smtClean="0"/>
              <a:t>(carefully!) your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Counting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Print the numbers from one to N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N is a variable that can change each time the program is called   [an abstraction!!]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For example, “</a:t>
            </a:r>
            <a:r>
              <a:rPr lang="en-US" sz="2400" dirty="0" err="1" smtClean="0">
                <a:latin typeface="Courier"/>
                <a:cs typeface="Courier"/>
              </a:rPr>
              <a:t>printNumbers</a:t>
            </a:r>
            <a:r>
              <a:rPr lang="en-US" sz="2400" dirty="0" smtClean="0">
                <a:latin typeface="Courier"/>
                <a:cs typeface="Courier"/>
              </a:rPr>
              <a:t> (7)</a:t>
            </a:r>
            <a:r>
              <a:rPr lang="en-US" sz="2400" dirty="0" smtClean="0"/>
              <a:t>” should print: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>
                <a:latin typeface="Courier"/>
                <a:cs typeface="Courier"/>
              </a:rPr>
              <a:t>1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2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3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4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5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6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7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in English:</a:t>
            </a:r>
            <a:br>
              <a:rPr lang="en-US" dirty="0" smtClean="0"/>
            </a:br>
            <a:r>
              <a:rPr lang="en-US" dirty="0" smtClean="0"/>
              <a:t>Attempt #1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First attempt at English:</a:t>
            </a:r>
            <a:br>
              <a:rPr lang="en-US" dirty="0" smtClean="0"/>
            </a:br>
            <a:r>
              <a:rPr lang="en-US" dirty="0" smtClean="0">
                <a:latin typeface="Handwriting - Dakota"/>
                <a:cs typeface="Handwriting - Dakota"/>
              </a:rPr>
              <a:t>	Count from one to N</a:t>
            </a:r>
            <a:br>
              <a:rPr lang="en-US" dirty="0" smtClean="0">
                <a:latin typeface="Handwriting - Dakota"/>
                <a:cs typeface="Handwriting - Dakota"/>
              </a:rPr>
            </a:br>
            <a:r>
              <a:rPr lang="en-US" dirty="0" smtClean="0">
                <a:latin typeface="Handwriting - Dakota"/>
                <a:cs typeface="Handwriting - Dakota"/>
              </a:rPr>
              <a:t>		Print out each number</a:t>
            </a:r>
          </a:p>
          <a:p>
            <a:pPr>
              <a:spcBef>
                <a:spcPts val="0"/>
              </a:spcBef>
              <a:buNone/>
            </a:pPr>
            <a:endParaRPr lang="en-US" dirty="0" smtClean="0">
              <a:latin typeface="Handwriting - Dakota"/>
              <a:cs typeface="Handwriting - Dakota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cs typeface="Handwriting - Dakota"/>
              </a:rPr>
              <a:t>Not really an algorithm – just a restatement (what is the primitive action “count”??)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10546654</TotalTime>
  <Pages>26</Pages>
  <Words>1200</Words>
  <Application>Microsoft Macintosh PowerPoint</Application>
  <PresentationFormat>Letter Paper (8.5x11 in)</PresentationFormat>
  <Paragraphs>109</Paragraphs>
  <Slides>14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Breeze</vt:lpstr>
      <vt:lpstr>Abstraction  IS 101Y/CMSC 101 Computational Thinking and Design Tuesday, September 17, 2013  Marie desJardins University of Maryland, Baltimore County</vt:lpstr>
      <vt:lpstr>Getting Help</vt:lpstr>
      <vt:lpstr>Abstraction</vt:lpstr>
      <vt:lpstr>Abstraction in Computing</vt:lpstr>
      <vt:lpstr>Programming Enables Problem Solving, Expression, and  Knowledge Creation</vt:lpstr>
      <vt:lpstr>Big Idea: Design</vt:lpstr>
      <vt:lpstr>Design Process for Programs</vt:lpstr>
      <vt:lpstr>Example: Counting</vt:lpstr>
      <vt:lpstr>Counting in English: Attempt #1</vt:lpstr>
      <vt:lpstr>Counting in English: Attempt #2</vt:lpstr>
      <vt:lpstr>Counting in English: Attempt #3 (almost right!)</vt:lpstr>
      <vt:lpstr>Counting in English: Processing Version</vt:lpstr>
      <vt:lpstr>Exercise #1: Multiplication</vt:lpstr>
      <vt:lpstr>Exercise #2: Guessing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  </dc:title>
  <dc:subject/>
  <dc:creator>UNIVERSITY OF MISSISSIPPI LIBRARIES</dc:creator>
  <cp:keywords/>
  <dc:description/>
  <cp:lastModifiedBy>Marie desJardins</cp:lastModifiedBy>
  <cp:revision>216</cp:revision>
  <cp:lastPrinted>2013-05-23T11:18:58Z</cp:lastPrinted>
  <dcterms:created xsi:type="dcterms:W3CDTF">2013-09-17T14:51:41Z</dcterms:created>
  <dcterms:modified xsi:type="dcterms:W3CDTF">2013-09-17T14:51:44Z</dcterms:modified>
</cp:coreProperties>
</file>