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436" r:id="rId2"/>
    <p:sldId id="445" r:id="rId3"/>
    <p:sldId id="448" r:id="rId4"/>
    <p:sldId id="449" r:id="rId5"/>
    <p:sldId id="446" r:id="rId6"/>
    <p:sldId id="444" r:id="rId7"/>
    <p:sldId id="447" r:id="rId8"/>
  </p:sldIdLst>
  <p:sldSz cx="9144000" cy="6858000" type="letter"/>
  <p:notesSz cx="6991350" cy="92821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gray" frameSlides="1"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clrMru>
    <a:srgbClr val="B2B2B2"/>
    <a:srgbClr val="DDDDDD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4570" autoAdjust="0"/>
    <p:restoredTop sz="86364" autoAdjust="0"/>
  </p:normalViewPr>
  <p:slideViewPr>
    <p:cSldViewPr>
      <p:cViewPr varScale="1">
        <p:scale>
          <a:sx n="105" d="100"/>
          <a:sy n="105" d="100"/>
        </p:scale>
        <p:origin x="-2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1186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588963"/>
            <a:ext cx="4643438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2270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Walk through</a:t>
            </a:r>
            <a:r>
              <a:rPr lang="en-US" dirty="0" smtClean="0"/>
              <a:t> assignment description</a:t>
            </a:r>
            <a:r>
              <a:rPr lang="en-US" dirty="0"/>
              <a:t>. </a:t>
            </a:r>
          </a:p>
          <a:p>
            <a:r>
              <a:rPr lang="en-US" dirty="0"/>
              <a:t>Talk about appropriate collaboration on this</a:t>
            </a:r>
            <a:r>
              <a:rPr lang="en-US" dirty="0" smtClean="0"/>
              <a:t> assignment</a:t>
            </a:r>
            <a:r>
              <a:rPr lang="en-US" baseline="0" dirty="0" smtClean="0"/>
              <a:t> (can discuss the problem with other students, must write and test your own code, should not show your own code to any other student, or see any other student’s code).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716712" cy="5791199"/>
          </a:xfrm>
          <a:noFill/>
          <a:ln/>
        </p:spPr>
        <p:txBody>
          <a:bodyPr wrap="none"/>
          <a:lstStyle/>
          <a:p>
            <a:r>
              <a:rPr lang="en-US" dirty="0" smtClean="0"/>
              <a:t>Algorithmic Problem Solving:</a:t>
            </a:r>
            <a:br>
              <a:rPr lang="en-US" dirty="0" smtClean="0"/>
            </a:br>
            <a:r>
              <a:rPr lang="en-US" dirty="0" smtClean="0"/>
              <a:t>Programming with Processing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tx2"/>
                </a:solidFill>
              </a:rPr>
              <a:t>IS 101Y/CMSC 101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Computational Thinking and Design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Thursday, September 12, 2013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Marie desJardins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University of Maryland, Baltimore County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quiz:  </a:t>
            </a:r>
            <a:r>
              <a:rPr lang="en-US" b="1" dirty="0" smtClean="0">
                <a:solidFill>
                  <a:srgbClr val="FF0000"/>
                </a:solidFill>
              </a:rPr>
              <a:t>10 minutes</a:t>
            </a:r>
          </a:p>
          <a:p>
            <a:r>
              <a:rPr lang="en-US" dirty="0" smtClean="0"/>
              <a:t>Team quiz:  </a:t>
            </a:r>
            <a:r>
              <a:rPr lang="en-US" b="1" dirty="0" smtClean="0">
                <a:solidFill>
                  <a:srgbClr val="FF0000"/>
                </a:solidFill>
              </a:rPr>
              <a:t>10 minutes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Interlude: Marie’s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0"/>
            <a:ext cx="8366125" cy="5257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Learner </a:t>
            </a:r>
            <a:r>
              <a:rPr lang="en-US" dirty="0" smtClean="0"/>
              <a:t>(“</a:t>
            </a:r>
            <a:r>
              <a:rPr lang="en-US" dirty="0" smtClean="0"/>
              <a:t>great desire to learn and want </a:t>
            </a:r>
            <a:r>
              <a:rPr lang="en-US" dirty="0" smtClean="0"/>
              <a:t>to continuously improve”)</a:t>
            </a:r>
          </a:p>
          <a:p>
            <a:r>
              <a:rPr lang="en-US" b="1" dirty="0" smtClean="0"/>
              <a:t>Achiever </a:t>
            </a:r>
            <a:r>
              <a:rPr lang="en-US" dirty="0" smtClean="0"/>
              <a:t>(“take great satisfaction from being busy and productive”)</a:t>
            </a:r>
          </a:p>
          <a:p>
            <a:r>
              <a:rPr lang="en-US" b="1" dirty="0" err="1" smtClean="0"/>
              <a:t>Relator</a:t>
            </a:r>
            <a:r>
              <a:rPr lang="en-US" b="1" dirty="0" smtClean="0"/>
              <a:t> </a:t>
            </a:r>
            <a:r>
              <a:rPr lang="en-US" dirty="0" smtClean="0"/>
              <a:t>(“</a:t>
            </a:r>
            <a:r>
              <a:rPr lang="en-US" dirty="0" smtClean="0"/>
              <a:t>find deep satisfaction in working hard with friends to achieve a </a:t>
            </a:r>
            <a:r>
              <a:rPr lang="en-US" dirty="0" smtClean="0"/>
              <a:t>goal”)</a:t>
            </a:r>
          </a:p>
          <a:p>
            <a:r>
              <a:rPr lang="en-US" b="1" dirty="0" smtClean="0"/>
              <a:t>Input </a:t>
            </a:r>
            <a:r>
              <a:rPr lang="en-US" dirty="0" smtClean="0"/>
              <a:t>(“</a:t>
            </a:r>
            <a:r>
              <a:rPr lang="en-US" dirty="0" smtClean="0"/>
              <a:t>have a craving to know </a:t>
            </a:r>
            <a:r>
              <a:rPr lang="en-US" dirty="0" smtClean="0"/>
              <a:t>more”)</a:t>
            </a:r>
          </a:p>
          <a:p>
            <a:r>
              <a:rPr lang="en-US" b="1" dirty="0" smtClean="0"/>
              <a:t>Responsibility </a:t>
            </a:r>
            <a:r>
              <a:rPr lang="en-US" dirty="0" smtClean="0"/>
              <a:t>(“</a:t>
            </a:r>
            <a:r>
              <a:rPr lang="en-US" dirty="0" smtClean="0"/>
              <a:t>committed to stable values such as honesty and </a:t>
            </a:r>
            <a:r>
              <a:rPr lang="en-US" dirty="0" smtClean="0"/>
              <a:t>loyalty”)</a:t>
            </a:r>
          </a:p>
          <a:p>
            <a:pPr lvl="1"/>
            <a:r>
              <a:rPr lang="en-US" dirty="0" smtClean="0"/>
              <a:t>http://mariedj.blogspot.com/2011/05/on-honesty-truthfulness-and-</a:t>
            </a:r>
            <a:r>
              <a:rPr lang="en-US" dirty="0" smtClean="0"/>
              <a:t>friendship.html</a:t>
            </a:r>
          </a:p>
          <a:p>
            <a:r>
              <a:rPr lang="en-US" dirty="0" smtClean="0"/>
              <a:t>Other strengths (self-perceived): Activator, Analytical, Arranger, Command, Communication, Consistency, Discipline, Focus, Ideation</a:t>
            </a:r>
          </a:p>
          <a:p>
            <a:r>
              <a:rPr lang="en-US" dirty="0" smtClean="0"/>
              <a:t>Interestingly, I have zero overlap with Dr. Martin’s core strengths (which is one of the reasons we make a good teaching team!)</a:t>
            </a:r>
          </a:p>
          <a:p>
            <a:pPr lvl="1"/>
            <a:r>
              <a:rPr lang="en-US" dirty="0" smtClean="0"/>
              <a:t>How much overlap do I have with yours??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457200"/>
            <a:ext cx="8042276" cy="1336956"/>
          </a:xfrm>
        </p:spPr>
        <p:txBody>
          <a:bodyPr/>
          <a:lstStyle/>
          <a:p>
            <a:r>
              <a:rPr lang="en-US" dirty="0" smtClean="0"/>
              <a:t>My Favorite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5424"/>
            <a:ext cx="8534400" cy="559397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You are energized by the steady and deliberate journey from ignorance to competence.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Your </a:t>
            </a:r>
            <a:r>
              <a:rPr lang="en-US" dirty="0" smtClean="0"/>
              <a:t>excitement leads you to engage in adult learning experiences—yoga or piano lessons or graduate classes. It enables you to thrive in dynamic work environments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You </a:t>
            </a:r>
            <a:r>
              <a:rPr lang="en-US" dirty="0" smtClean="0"/>
              <a:t>have an internal fire burning inside you. It pushes you to do more, to achieve more.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As </a:t>
            </a:r>
            <a:r>
              <a:rPr lang="en-US" dirty="0" smtClean="0"/>
              <a:t>an Achiever you must learn to live with this whisper of discontent.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You </a:t>
            </a:r>
            <a:r>
              <a:rPr lang="en-US" dirty="0" smtClean="0"/>
              <a:t>want to understand their feelings, their goals, their fears, and their </a:t>
            </a:r>
            <a:br>
              <a:rPr lang="en-US" dirty="0" smtClean="0"/>
            </a:br>
            <a:r>
              <a:rPr lang="en-US" dirty="0" smtClean="0"/>
              <a:t>dreams; and you want them to understand yours. You know that this kind of closeness implies a certain amount of risk—you might be taken advantage of—but you are willing to accept that risk.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And </a:t>
            </a:r>
            <a:r>
              <a:rPr lang="en-US" dirty="0" smtClean="0"/>
              <a:t>yours is the kind of mind that finds so many things interesting.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This </a:t>
            </a:r>
            <a:r>
              <a:rPr lang="en-US" dirty="0" smtClean="0"/>
              <a:t>conscientiousness, this near obsession for doing things right, and your impeccable ethics, combine to create your reputation: utterly dependable. When assigning new responsibilities, people will look to you first because they know it will get done.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Your </a:t>
            </a:r>
            <a:r>
              <a:rPr lang="en-US" dirty="0" smtClean="0"/>
              <a:t>willingness to volunteer may sometimes lead you to take on more </a:t>
            </a:r>
            <a:br>
              <a:rPr lang="en-US" dirty="0" smtClean="0"/>
            </a:br>
            <a:r>
              <a:rPr lang="en-US" dirty="0" smtClean="0"/>
              <a:t>than you should.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quiz answers</a:t>
            </a:r>
          </a:p>
          <a:p>
            <a:r>
              <a:rPr lang="en-US" dirty="0" smtClean="0"/>
              <a:t>Processing commands handout, style guide</a:t>
            </a:r>
          </a:p>
          <a:p>
            <a:r>
              <a:rPr lang="en-US" dirty="0" smtClean="0"/>
              <a:t>Processing tutorial handout</a:t>
            </a:r>
          </a:p>
          <a:p>
            <a:pPr lvl="1"/>
            <a:r>
              <a:rPr lang="en-US" dirty="0" smtClean="0"/>
              <a:t>Revisit “for loop” from last class – ask questions now!!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</a:t>
            </a:r>
            <a:r>
              <a:rPr lang="en-US" dirty="0" smtClean="0"/>
              <a:t> Lab</a:t>
            </a:r>
            <a:endParaRPr lang="en-US" dirty="0"/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Break </a:t>
            </a:r>
            <a:r>
              <a:rPr lang="en-US" dirty="0"/>
              <a:t>into groups of</a:t>
            </a:r>
            <a:r>
              <a:rPr lang="en-US" dirty="0" smtClean="0"/>
              <a:t> two or three within your team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Complete tutorial 1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Swap roles (scribe, advisors)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When complete, demonstrate to course staff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Complete </a:t>
            </a:r>
            <a:r>
              <a:rPr lang="en-US" dirty="0"/>
              <a:t>tutorial 2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Swap roles </a:t>
            </a:r>
            <a:r>
              <a:rPr lang="en-US" dirty="0" smtClean="0"/>
              <a:t>(scribe</a:t>
            </a:r>
            <a:r>
              <a:rPr lang="en-US" dirty="0"/>
              <a:t>, advisors)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When complete, demonstrate to course staff</a:t>
            </a:r>
          </a:p>
          <a:p>
            <a:pPr>
              <a:lnSpc>
                <a:spcPct val="80000"/>
              </a:lnSpc>
            </a:pPr>
            <a:r>
              <a:rPr lang="en-US" dirty="0"/>
              <a:t>Complete tutorial 3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Swap roles </a:t>
            </a:r>
            <a:r>
              <a:rPr lang="en-US" dirty="0" smtClean="0"/>
              <a:t>(scribe</a:t>
            </a:r>
            <a:r>
              <a:rPr lang="en-US" dirty="0"/>
              <a:t>, advisors)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When complete, demonstrate to course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042276" cy="1336956"/>
          </a:xfrm>
        </p:spPr>
        <p:txBody>
          <a:bodyPr/>
          <a:lstStyle/>
          <a:p>
            <a:r>
              <a:rPr lang="en-US" dirty="0" smtClean="0"/>
              <a:t>Processing Assignment 2</a:t>
            </a:r>
            <a:endParaRPr lang="en-US" dirty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Implement a program to help a user plan a garden, </a:t>
            </a:r>
            <a:r>
              <a:rPr lang="en-US" dirty="0" smtClean="0"/>
              <a:t>given:</a:t>
            </a:r>
          </a:p>
          <a:p>
            <a:pPr lvl="1"/>
            <a:r>
              <a:rPr lang="en-US" dirty="0"/>
              <a:t>Layout shape</a:t>
            </a:r>
          </a:p>
          <a:p>
            <a:pPr lvl="1"/>
            <a:r>
              <a:rPr lang="en-US" dirty="0"/>
              <a:t>Plant type</a:t>
            </a:r>
          </a:p>
          <a:p>
            <a:pPr lvl="1"/>
            <a:r>
              <a:rPr lang="en-US" dirty="0"/>
              <a:t>Number of plants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r>
              <a:rPr lang="en-US" dirty="0"/>
              <a:t>Appropriate collaboration: discuss, but write your own code</a:t>
            </a:r>
          </a:p>
        </p:txBody>
      </p:sp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3429000" y="24844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endParaRPr lang="en-US" sz="2400" b="0">
              <a:latin typeface="Times New Roman" charset="0"/>
            </a:endParaRPr>
          </a:p>
        </p:txBody>
      </p:sp>
      <p:sp>
        <p:nvSpPr>
          <p:cNvPr id="381957" name="Rectangle 5"/>
          <p:cNvSpPr>
            <a:spLocks noChangeArrowheads="1"/>
          </p:cNvSpPr>
          <p:nvPr/>
        </p:nvSpPr>
        <p:spPr bwMode="auto">
          <a:xfrm>
            <a:off x="3429000" y="24844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endParaRPr lang="en-US" sz="2400" b="0">
              <a:latin typeface="Times New Roman" charset="0"/>
            </a:endParaRPr>
          </a:p>
        </p:txBody>
      </p:sp>
      <p:pic>
        <p:nvPicPr>
          <p:cNvPr id="8" name="Picture 7" descr="27-flowers.tif"/>
          <p:cNvPicPr>
            <a:picLocks noChangeAspect="1"/>
          </p:cNvPicPr>
          <p:nvPr/>
        </p:nvPicPr>
        <p:blipFill>
          <a:blip r:embed="rId3"/>
          <a:srcRect r="41143" b="41143"/>
          <a:stretch>
            <a:fillRect/>
          </a:stretch>
        </p:blipFill>
        <p:spPr>
          <a:xfrm>
            <a:off x="4343400" y="1979003"/>
            <a:ext cx="3810000" cy="3810020"/>
          </a:xfrm>
          <a:prstGeom prst="rect">
            <a:avLst/>
          </a:prstGeom>
        </p:spPr>
      </p:pic>
      <p:pic>
        <p:nvPicPr>
          <p:cNvPr id="9" name="Picture 8" descr="16-carrots.tif"/>
          <p:cNvPicPr>
            <a:picLocks noChangeAspect="1"/>
          </p:cNvPicPr>
          <p:nvPr/>
        </p:nvPicPr>
        <p:blipFill>
          <a:blip r:embed="rId4"/>
          <a:srcRect r="51429" b="46286"/>
          <a:stretch>
            <a:fillRect/>
          </a:stretch>
        </p:blipFill>
        <p:spPr>
          <a:xfrm>
            <a:off x="1600200" y="3124200"/>
            <a:ext cx="2209800" cy="2443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10546596</TotalTime>
  <Pages>26</Pages>
  <Words>585</Words>
  <Application>Microsoft Macintosh PowerPoint</Application>
  <PresentationFormat>Letter Paper (8.5x11 in)</PresentationFormat>
  <Paragraphs>52</Paragraphs>
  <Slides>7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Breeze</vt:lpstr>
      <vt:lpstr>Algorithmic Problem Solving: Programming with Processing  IS 101Y/CMSC 101 Computational Thinking and Design Thursday, September 12, 2013  Marie desJardins University of Maryland, Baltimore County</vt:lpstr>
      <vt:lpstr>Quiz</vt:lpstr>
      <vt:lpstr>Interlude: Marie’s Strengths</vt:lpstr>
      <vt:lpstr>My Favorite Sentences</vt:lpstr>
      <vt:lpstr>Review</vt:lpstr>
      <vt:lpstr>Processing Lab</vt:lpstr>
      <vt:lpstr>Processing Assignment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Perception and Applications  Visualization Ô96 Course: From Perceptual Psychophysics to Graphic Design   Penny Rheingans University of Mississippi  </dc:title>
  <dc:subject/>
  <dc:creator>UNIVERSITY OF MISSISSIPPI LIBRARIES</dc:creator>
  <cp:keywords/>
  <dc:description/>
  <cp:lastModifiedBy>Marie desJardins</cp:lastModifiedBy>
  <cp:revision>213</cp:revision>
  <cp:lastPrinted>2013-05-23T11:18:58Z</cp:lastPrinted>
  <dcterms:created xsi:type="dcterms:W3CDTF">2013-09-05T19:10:57Z</dcterms:created>
  <dcterms:modified xsi:type="dcterms:W3CDTF">2013-09-05T19:29:37Z</dcterms:modified>
</cp:coreProperties>
</file>