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433" r:id="rId2"/>
    <p:sldId id="454" r:id="rId3"/>
    <p:sldId id="396" r:id="rId4"/>
    <p:sldId id="383" r:id="rId5"/>
    <p:sldId id="435" r:id="rId6"/>
    <p:sldId id="384" r:id="rId7"/>
    <p:sldId id="404" r:id="rId8"/>
    <p:sldId id="403" r:id="rId9"/>
    <p:sldId id="385" r:id="rId10"/>
    <p:sldId id="406" r:id="rId11"/>
    <p:sldId id="405" r:id="rId12"/>
    <p:sldId id="407" r:id="rId13"/>
    <p:sldId id="408" r:id="rId14"/>
    <p:sldId id="389" r:id="rId15"/>
    <p:sldId id="434" r:id="rId16"/>
    <p:sldId id="386" r:id="rId17"/>
    <p:sldId id="409" r:id="rId18"/>
    <p:sldId id="416" r:id="rId19"/>
    <p:sldId id="444" r:id="rId20"/>
    <p:sldId id="448" r:id="rId21"/>
    <p:sldId id="445" r:id="rId22"/>
    <p:sldId id="449" r:id="rId23"/>
    <p:sldId id="451" r:id="rId24"/>
    <p:sldId id="446" r:id="rId25"/>
    <p:sldId id="447" r:id="rId26"/>
    <p:sldId id="450" r:id="rId27"/>
    <p:sldId id="452" r:id="rId28"/>
    <p:sldId id="453" r:id="rId29"/>
  </p:sldIdLst>
  <p:sldSz cx="9144000" cy="6858000" type="letter"/>
  <p:notesSz cx="6991350" cy="92821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B2B2B2"/>
    <a:srgbClr val="DDDDD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70" autoAdjust="0"/>
    <p:restoredTop sz="86364" autoAdjust="0"/>
  </p:normalViewPr>
  <p:slideViewPr>
    <p:cSldViewPr>
      <p:cViewPr varScale="1">
        <p:scale>
          <a:sx n="83" d="100"/>
          <a:sy n="83" d="100"/>
        </p:scale>
        <p:origin x="-1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1186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588963"/>
            <a:ext cx="4643438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2270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(test of piazza real-time quiz/clicker question)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Maybe these are parallel algorithms?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BBT Friendship algorithm: http://</a:t>
            </a:r>
            <a:r>
              <a:rPr lang="en-US" dirty="0" err="1"/>
              <a:t>www.youtube.com/watch?v</a:t>
            </a:r>
            <a:r>
              <a:rPr lang="en-US" dirty="0"/>
              <a:t>=k0xgjUhEG3U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Identify loops. </a:t>
            </a:r>
          </a:p>
          <a:p>
            <a:r>
              <a:rPr lang="en-US" dirty="0"/>
              <a:t>Identify control flow (what actions proceed in what order and what manner). For instance, </a:t>
            </a:r>
            <a:r>
              <a:rPr lang="en-US" dirty="0" smtClean="0"/>
              <a:t>logically, </a:t>
            </a:r>
            <a:r>
              <a:rPr lang="en-US" dirty="0"/>
              <a:t>stirring of the milk mixture won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 err="1"/>
              <a:t>t</a:t>
            </a:r>
            <a:r>
              <a:rPr lang="en-US" dirty="0"/>
              <a:t> happen until after the milk mixture is finished thickening (which would be wrong).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Bring a loaf</a:t>
            </a:r>
            <a:r>
              <a:rPr lang="en-US" baseline="0" dirty="0" smtClean="0"/>
              <a:t> of bread, an unopened jar of peanut butter, an unopened jar of jelly, a knife, and a roll of paper towels.</a:t>
            </a:r>
          </a:p>
          <a:p>
            <a:r>
              <a:rPr lang="en-US" baseline="0" dirty="0" smtClean="0"/>
              <a:t>Pick a group and have them read their steps.</a:t>
            </a:r>
          </a:p>
          <a:p>
            <a:r>
              <a:rPr lang="en-US" baseline="0" dirty="0" smtClean="0"/>
              <a:t>Follow the student’s instructions LITERALLY, in the most un-useful way possible.</a:t>
            </a:r>
          </a:p>
          <a:p>
            <a:r>
              <a:rPr lang="en-US" baseline="0" dirty="0" smtClean="0"/>
              <a:t>Revisit the idea of “primitive actions” and “conditions”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Run the </a:t>
            </a:r>
            <a:r>
              <a:rPr lang="en-US" dirty="0" err="1" smtClean="0"/>
              <a:t>CrazySquares.pde</a:t>
            </a:r>
            <a:r>
              <a:rPr lang="en-US" baseline="0" dirty="0" smtClean="0"/>
              <a:t> program</a:t>
            </a:r>
          </a:p>
          <a:p>
            <a:r>
              <a:rPr lang="en-US" baseline="0" dirty="0" smtClean="0"/>
              <a:t>Explain what it’s doing</a:t>
            </a:r>
          </a:p>
          <a:p>
            <a:r>
              <a:rPr lang="en-US" baseline="0" dirty="0" smtClean="0"/>
              <a:t>Show the code and make a few simple changes:  fewer squares, moving slower, different colors before and after clicked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Start</a:t>
            </a:r>
            <a:r>
              <a:rPr lang="en-US" baseline="0" dirty="0" smtClean="0"/>
              <a:t> a new Processing window and demonstrate these examples.  Try different grayscale and non-grayscale colors in “background”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Show examples!!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Set</a:t>
            </a:r>
            <a:r>
              <a:rPr lang="en-US" baseline="0" dirty="0" smtClean="0"/>
              <a:t> up “brightness” and “</a:t>
            </a:r>
            <a:r>
              <a:rPr lang="en-US" baseline="0" dirty="0" err="1" smtClean="0"/>
              <a:t>makeBrighter</a:t>
            </a:r>
            <a:r>
              <a:rPr lang="en-US" baseline="0" dirty="0" smtClean="0"/>
              <a:t>” variables in Processing.</a:t>
            </a:r>
          </a:p>
          <a:p>
            <a:r>
              <a:rPr lang="en-US" baseline="0" dirty="0" smtClean="0"/>
              <a:t>Add this conditional to “draw”.</a:t>
            </a:r>
          </a:p>
          <a:p>
            <a:r>
              <a:rPr lang="en-US" dirty="0" smtClean="0"/>
              <a:t>Coach them through the process of two if statements – one that will switch the direction of </a:t>
            </a:r>
            <a:r>
              <a:rPr lang="en-US" dirty="0" err="1" smtClean="0"/>
              <a:t>makeBrighter</a:t>
            </a:r>
            <a:r>
              <a:rPr lang="en-US" baseline="0" dirty="0" smtClean="0"/>
              <a:t> when “brightness” reaches 0 or 255, and one this one that increments/decrements </a:t>
            </a:r>
            <a:r>
              <a:rPr lang="en-US" baseline="0" dirty="0" err="1" smtClean="0"/>
              <a:t>makeBrighter</a:t>
            </a:r>
            <a:r>
              <a:rPr lang="en-US" baseline="0" dirty="0" smtClean="0"/>
              <a:t>.  Show the resulting program – screen glows/darkens.</a:t>
            </a:r>
          </a:p>
          <a:p>
            <a:r>
              <a:rPr lang="en-US" baseline="0" dirty="0" err="1" smtClean="0"/>
              <a:t>Glow.pde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Coach them through modifying the for loop on the previous slide to use a </a:t>
            </a:r>
            <a:r>
              <a:rPr lang="en-US" dirty="0" err="1" smtClean="0"/>
              <a:t>NumSquare</a:t>
            </a:r>
            <a:r>
              <a:rPr lang="en-US" dirty="0" smtClean="0"/>
              <a:t> parameter that’s defined as a variable</a:t>
            </a:r>
          </a:p>
          <a:p>
            <a:r>
              <a:rPr lang="en-US" dirty="0" smtClean="0"/>
              <a:t>Show that the squares will go off the edge of the screen if you make too many of them</a:t>
            </a:r>
          </a:p>
          <a:p>
            <a:r>
              <a:rPr lang="en-US" dirty="0" smtClean="0"/>
              <a:t>That code</a:t>
            </a:r>
            <a:r>
              <a:rPr lang="en-US" baseline="0" dirty="0" smtClean="0"/>
              <a:t> will be a starting point for the tutorial exercises they’ll do in their groups in the next class, which will lead into the Garden assignment (PA2)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Ask students to suggest examples of algorithms. </a:t>
            </a:r>
          </a:p>
          <a:p>
            <a:r>
              <a:rPr lang="en-US"/>
              <a:t>Some possibilities: recipe, assembly instructions, origami, driving directions, musical score, line/square/contra dance steps, diagrammed basketball/football/soccer plays,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k0xgjUhEG3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16712" cy="5791199"/>
          </a:xfrm>
          <a:noFill/>
          <a:ln/>
        </p:spPr>
        <p:txBody>
          <a:bodyPr wrap="none"/>
          <a:lstStyle/>
          <a:p>
            <a:r>
              <a:rPr lang="en-US" dirty="0" smtClean="0"/>
              <a:t>Algorithmic Problem Solving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IS 101Y/CMSC 101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Computational Thinking and Design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Tuesday, </a:t>
            </a:r>
            <a:r>
              <a:rPr lang="en-US" sz="2400" smtClean="0">
                <a:solidFill>
                  <a:schemeClr val="tx2"/>
                </a:solidFill>
              </a:rPr>
              <a:t>September 10, </a:t>
            </a:r>
            <a:r>
              <a:rPr lang="en-US" sz="2400" dirty="0" smtClean="0">
                <a:solidFill>
                  <a:schemeClr val="tx2"/>
                </a:solidFill>
              </a:rPr>
              <a:t>2013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Marie desJardins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University of Maryland, Baltimore County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8580" name="Picture 4" descr="correct-google-maps-driving-dir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12200" cy="54689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Picture 4" descr="ElizaFirs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522788" cy="6400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8" name="Picture 4" descr="rogers_buchler_fig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33888" y="228600"/>
            <a:ext cx="4446587" cy="6400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Inspired_By__Time_Warp-vduzby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6" name="Picture 4" descr="b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29050" cy="39449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2677" name="Picture 5" descr="f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625"/>
            <a:ext cx="2743200" cy="23495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2678" name="Picture 6" descr="b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24138"/>
            <a:ext cx="5029200" cy="390683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Friendship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2057399"/>
            <a:ext cx="8042276" cy="3886201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Sheldon’s Friendship 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=k0xgjUhEG3U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</a:t>
            </a:r>
            <a:br>
              <a:rPr lang="en-US" dirty="0" smtClean="0"/>
            </a:br>
            <a:r>
              <a:rPr lang="en-US" dirty="0" smtClean="0"/>
              <a:t>Syntax and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Before you can write an algorithm, you have to have a language in which to express it</a:t>
            </a:r>
          </a:p>
          <a:p>
            <a:r>
              <a:rPr lang="en-US" dirty="0" smtClean="0"/>
              <a:t>Basic components of every algorithmic language:</a:t>
            </a:r>
          </a:p>
          <a:p>
            <a:pPr lvl="1"/>
            <a:r>
              <a:rPr lang="en-US" b="1" dirty="0" smtClean="0"/>
              <a:t>“Primitive” actions</a:t>
            </a:r>
          </a:p>
          <a:p>
            <a:pPr lvl="1"/>
            <a:r>
              <a:rPr lang="en-US" b="1" dirty="0" smtClean="0"/>
              <a:t>Conditionals</a:t>
            </a:r>
            <a:r>
              <a:rPr lang="en-US" dirty="0" smtClean="0"/>
              <a:t>:  if &lt;condition&gt; then &lt;actions&gt;</a:t>
            </a:r>
          </a:p>
          <a:p>
            <a:pPr lvl="1"/>
            <a:r>
              <a:rPr lang="en-US" b="1" dirty="0" smtClean="0"/>
              <a:t>Loops</a:t>
            </a:r>
            <a:r>
              <a:rPr lang="en-US" dirty="0" smtClean="0"/>
              <a:t>:  repeat &lt;actions&gt; until &lt;condition&gt;</a:t>
            </a:r>
          </a:p>
          <a:p>
            <a:pPr lvl="1"/>
            <a:r>
              <a:rPr lang="en-US" b="1" dirty="0" smtClean="0"/>
              <a:t>Variables</a:t>
            </a:r>
            <a:r>
              <a:rPr lang="en-US" dirty="0" smtClean="0"/>
              <a:t>:  places to store information</a:t>
            </a:r>
          </a:p>
          <a:p>
            <a:pPr lvl="1"/>
            <a:r>
              <a:rPr lang="en-US" b="1" dirty="0" smtClean="0"/>
              <a:t>Input and output</a:t>
            </a:r>
            <a:r>
              <a:rPr lang="en-US" dirty="0" smtClean="0"/>
              <a:t>:  ways to get information into the algorithm and to return information to the invoker</a:t>
            </a:r>
          </a:p>
          <a:p>
            <a:pPr lvl="1"/>
            <a:r>
              <a:rPr lang="en-US" b="1" dirty="0" smtClean="0"/>
              <a:t>Functions</a:t>
            </a:r>
            <a:r>
              <a:rPr lang="en-US" dirty="0" smtClean="0"/>
              <a:t>:  ways to group instructions into a “macro-action” or “</a:t>
            </a:r>
            <a:r>
              <a:rPr lang="en-US" dirty="0" err="1" smtClean="0"/>
              <a:t>subgoal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4953000"/>
            <a:ext cx="2590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4419600"/>
            <a:ext cx="1905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886200"/>
            <a:ext cx="2514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600" y="3886200"/>
            <a:ext cx="1752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Whipped Butter Frosting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600200"/>
            <a:ext cx="8042276" cy="46481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/>
              <a:t>7 1/2 T all purpose flour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/>
              <a:t>1 1/2 C milk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/>
              <a:t>1 1/2 C butter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/>
              <a:t>1 1/2 C granulated sugar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/>
              <a:t>3/8 </a:t>
            </a:r>
            <a:r>
              <a:rPr lang="en-US" sz="2000" dirty="0" err="1"/>
              <a:t>t</a:t>
            </a:r>
            <a:r>
              <a:rPr lang="en-US" sz="2000" dirty="0"/>
              <a:t> salt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/>
              <a:t>3 </a:t>
            </a:r>
            <a:r>
              <a:rPr lang="en-US" sz="2000" dirty="0" err="1"/>
              <a:t>t</a:t>
            </a:r>
            <a:r>
              <a:rPr lang="en-US" sz="2000" dirty="0"/>
              <a:t> </a:t>
            </a:r>
            <a:r>
              <a:rPr lang="en-US" sz="2000" dirty="0" smtClean="0"/>
              <a:t>vanilla</a:t>
            </a:r>
          </a:p>
          <a:p>
            <a:pPr marL="0" indent="0">
              <a:lnSpc>
                <a:spcPct val="170000"/>
              </a:lnSpc>
              <a:buFontTx/>
              <a:buNone/>
            </a:pPr>
            <a:r>
              <a:rPr lang="en-US" sz="2000" dirty="0"/>
              <a:t>Blend flour and </a:t>
            </a:r>
            <a:r>
              <a:rPr lang="en-US" sz="2000" dirty="0" smtClean="0"/>
              <a:t>milk   until </a:t>
            </a:r>
            <a:r>
              <a:rPr lang="en-US" sz="2000" dirty="0"/>
              <a:t>smooth. Cook over medium heat until very thick. Stir constantly. Cool. </a:t>
            </a:r>
            <a:r>
              <a:rPr lang="en-US" sz="2000" dirty="0" smtClean="0"/>
              <a:t>Cream </a:t>
            </a:r>
            <a:r>
              <a:rPr lang="en-US" sz="2000" dirty="0"/>
              <a:t>butter at medium speed. Add sugar gradually, 1/4 C at a time. Add milk mixture. Beat until smooth and fluffy. Add salt and vanilla. Beat well.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981200"/>
            <a:ext cx="6059283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this a reasonable primitive action? (for Julia Child?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for a 5-year-old</a:t>
            </a:r>
            <a:r>
              <a:rPr lang="en-US" dirty="0" smtClean="0">
                <a:solidFill>
                  <a:srgbClr val="FF0000"/>
                </a:solidFill>
              </a:rPr>
              <a:t>?)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895600"/>
            <a:ext cx="424170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Here’s a loop termination condition...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867400"/>
            <a:ext cx="404874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termination condition??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248400"/>
            <a:ext cx="4340213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this a reasonable primitive action?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Maybe it should be written as a loop...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590800" y="2514600"/>
            <a:ext cx="17526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067300" y="32385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695700" y="4914900"/>
            <a:ext cx="11430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485900" y="5753100"/>
            <a:ext cx="838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 Butter and Jelly</a:t>
            </a:r>
            <a:endParaRPr lang="en-US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981199"/>
            <a:ext cx="8042276" cy="3962401"/>
          </a:xfrm>
        </p:spPr>
        <p:txBody>
          <a:bodyPr>
            <a:normAutofit/>
          </a:bodyPr>
          <a:lstStyle/>
          <a:p>
            <a:r>
              <a:rPr lang="en-US" dirty="0"/>
              <a:t>In your group,</a:t>
            </a:r>
            <a:r>
              <a:rPr lang="en-US" dirty="0" smtClean="0"/>
              <a:t> write an algorithm to make a peanut butter and jelly sandwich. </a:t>
            </a:r>
          </a:p>
          <a:p>
            <a:r>
              <a:rPr lang="en-US" dirty="0" smtClean="0"/>
              <a:t>What could possibly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Language for programming graphical and interactive computations</a:t>
            </a:r>
          </a:p>
          <a:p>
            <a:endParaRPr lang="en-US"/>
          </a:p>
        </p:txBody>
      </p:sp>
      <p:pic>
        <p:nvPicPr>
          <p:cNvPr id="449540" name="Picture 6" descr="processing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321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1" name="Picture 6" descr="processing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61" t="722" r="63002" b="84856"/>
          <a:stretch>
            <a:fillRect/>
          </a:stretch>
        </p:blipFill>
        <p:spPr bwMode="auto">
          <a:xfrm>
            <a:off x="4724400" y="2514600"/>
            <a:ext cx="320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“My Crazy Squares” by Marcella </a:t>
            </a:r>
            <a:r>
              <a:rPr lang="en-US" dirty="0" err="1" smtClean="0"/>
              <a:t>Todaro</a:t>
            </a:r>
            <a:endParaRPr lang="en-US" dirty="0" smtClean="0"/>
          </a:p>
          <a:p>
            <a:pPr lvl="1"/>
            <a:r>
              <a:rPr lang="en-US" dirty="0" smtClean="0"/>
              <a:t>http://www.openprocessing.org/sketch/49183</a:t>
            </a:r>
          </a:p>
          <a:p>
            <a:pPr lvl="1"/>
            <a:r>
              <a:rPr lang="en-US" dirty="0" err="1" smtClean="0"/>
              <a:t>CrazySquares.pde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68044"/>
            <a:ext cx="8042276" cy="1336956"/>
          </a:xfrm>
        </p:spPr>
        <p:txBody>
          <a:bodyPr/>
          <a:lstStyle/>
          <a:p>
            <a:r>
              <a:rPr lang="en-US" dirty="0" smtClean="0"/>
              <a:t>Meta-Piazza</a:t>
            </a:r>
            <a:br>
              <a:rPr lang="en-US" dirty="0" smtClean="0"/>
            </a:br>
            <a:r>
              <a:rPr lang="en-US" dirty="0" smtClean="0"/>
              <a:t>Mini-Quiz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62199"/>
            <a:ext cx="8042276" cy="3581401"/>
          </a:xfrm>
        </p:spPr>
        <p:txBody>
          <a:bodyPr/>
          <a:lstStyle/>
          <a:p>
            <a:r>
              <a:rPr lang="en-US" dirty="0" smtClean="0"/>
              <a:t>Say </a:t>
            </a:r>
            <a:r>
              <a:rPr lang="en-US" dirty="0" err="1" smtClean="0"/>
              <a:t>wha</a:t>
            </a:r>
            <a:r>
              <a:rPr lang="en-US" dirty="0" smtClean="0"/>
              <a:t>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Processing: Program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setup: initialize the display</a:t>
            </a:r>
            <a:br>
              <a:rPr lang="en-US" dirty="0" smtClean="0"/>
            </a:br>
            <a:r>
              <a:rPr lang="en-US" dirty="0" smtClean="0">
                <a:latin typeface="Courier"/>
                <a:cs typeface="Courier"/>
              </a:rPr>
              <a:t>void setup() 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size (500, 500);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r>
              <a:rPr lang="en-US" dirty="0" smtClean="0"/>
              <a:t>draw: invoked each time step to update the display.  Example:</a:t>
            </a:r>
            <a:br>
              <a:rPr lang="en-US" dirty="0" smtClean="0"/>
            </a:br>
            <a:r>
              <a:rPr lang="en-US" dirty="0" smtClean="0">
                <a:latin typeface="Courier"/>
                <a:cs typeface="Courier"/>
              </a:rPr>
              <a:t>void draw() 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if (</a:t>
            </a:r>
            <a:r>
              <a:rPr lang="en-US" dirty="0" err="1" smtClean="0">
                <a:latin typeface="Courier"/>
                <a:cs typeface="Courier"/>
              </a:rPr>
              <a:t>mousePressed</a:t>
            </a:r>
            <a:r>
              <a:rPr lang="en-US" dirty="0" smtClean="0">
                <a:latin typeface="Courier"/>
                <a:cs typeface="Courier"/>
              </a:rPr>
              <a:t>) 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	background(0);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} else 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	background(255);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3429000"/>
            <a:ext cx="2776233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; character is needed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after every statement 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Processing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447800"/>
            <a:ext cx="3494316" cy="134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size() is a function that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changes the size of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display window.  </a:t>
            </a:r>
            <a:r>
              <a:rPr lang="en-US" dirty="0" err="1" smtClean="0">
                <a:solidFill>
                  <a:srgbClr val="FF0000"/>
                </a:solidFill>
              </a:rPr>
              <a:t>size(w,h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sets the display to be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pixels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wide and </a:t>
            </a: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 pixels high.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8956" y="4939757"/>
            <a:ext cx="4430244" cy="1842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background() changes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color of the display background.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 is black; 255 is white; numbers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between are shades of gray.  If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give three values to background(),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uses them as RGB (red/green/blue)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color components.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Processing: </a:t>
            </a:r>
            <a:br>
              <a:rPr lang="en-US" dirty="0" smtClean="0"/>
            </a:br>
            <a:r>
              <a:rPr lang="en-US" dirty="0" smtClean="0"/>
              <a:t>Defining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52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variable stores a piece of information (i.e., a value)</a:t>
            </a:r>
          </a:p>
          <a:p>
            <a:r>
              <a:rPr lang="en-US" dirty="0" smtClean="0"/>
              <a:t>Variable types: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(integer)</a:t>
            </a:r>
          </a:p>
          <a:p>
            <a:pPr lvl="1"/>
            <a:r>
              <a:rPr lang="en-US" dirty="0" smtClean="0"/>
              <a:t>float (real-valued)</a:t>
            </a:r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(“true” or “false”)</a:t>
            </a:r>
          </a:p>
          <a:p>
            <a:pPr lvl="1"/>
            <a:r>
              <a:rPr lang="en-US" dirty="0" smtClean="0"/>
              <a:t>char (character, such as ‘</a:t>
            </a:r>
            <a:r>
              <a:rPr lang="en-US" dirty="0" err="1" smtClean="0"/>
              <a:t>x</a:t>
            </a:r>
            <a:r>
              <a:rPr lang="en-US" dirty="0" smtClean="0"/>
              <a:t>’ or ‘+’)</a:t>
            </a:r>
          </a:p>
          <a:p>
            <a:r>
              <a:rPr lang="en-US" dirty="0" smtClean="0"/>
              <a:t>Variable definition:</a:t>
            </a:r>
          </a:p>
          <a:p>
            <a:pPr lvl="1"/>
            <a:r>
              <a:rPr lang="en-US" dirty="0" smtClean="0"/>
              <a:t>&lt;type&gt; &lt;name&gt; [&lt;value&gt;]</a:t>
            </a:r>
          </a:p>
          <a:p>
            <a:pPr lvl="1"/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brightness 0;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float </a:t>
            </a:r>
            <a:r>
              <a:rPr lang="en-US" dirty="0" err="1" smtClean="0">
                <a:latin typeface="Courier"/>
                <a:cs typeface="Courier"/>
              </a:rPr>
              <a:t>xPosition</a:t>
            </a:r>
            <a:r>
              <a:rPr lang="en-US" dirty="0" smtClean="0">
                <a:latin typeface="Courier"/>
                <a:cs typeface="Courier"/>
              </a:rPr>
              <a:t>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boolean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makeBrighter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/>
              <a:t>Variable definitions should always go at the top of your program or at the beginning of a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962400"/>
            <a:ext cx="4029443" cy="1094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Variables should have meaningful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names.  We’ll generally use “camel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case” as shown here to separate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words in a variable name.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Processing:</a:t>
            </a:r>
            <a:br>
              <a:rPr lang="en-US" dirty="0" smtClean="0"/>
            </a:br>
            <a:r>
              <a:rPr lang="en-US" dirty="0" smtClean="0"/>
              <a:t>Manipulating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the value of a variable:</a:t>
            </a:r>
            <a:br>
              <a:rPr lang="en-US" dirty="0" smtClean="0"/>
            </a:br>
            <a:r>
              <a:rPr lang="en-US" dirty="0" smtClean="0"/>
              <a:t>	&lt;name&gt; = &lt;expression&gt;</a:t>
            </a:r>
          </a:p>
          <a:p>
            <a:pPr lvl="1"/>
            <a:r>
              <a:rPr lang="en-US" dirty="0" smtClean="0"/>
              <a:t>&lt;expression&gt; must be an </a:t>
            </a:r>
            <a:br>
              <a:rPr lang="en-US" dirty="0" smtClean="0"/>
            </a:br>
            <a:r>
              <a:rPr lang="en-US" dirty="0" smtClean="0"/>
              <a:t>expression that evaluates to a </a:t>
            </a:r>
            <a:br>
              <a:rPr lang="en-US" dirty="0" smtClean="0"/>
            </a:br>
            <a:r>
              <a:rPr lang="en-US" dirty="0" smtClean="0"/>
              <a:t>value of the correct type</a:t>
            </a:r>
          </a:p>
          <a:p>
            <a:pPr lvl="1"/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latin typeface="Courier"/>
                <a:cs typeface="Courier"/>
              </a:rPr>
              <a:t>brightness = 255;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brightness = brightness + 1;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brightness++;     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xPosition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xPosition</a:t>
            </a:r>
            <a:r>
              <a:rPr lang="en-US" dirty="0" smtClean="0">
                <a:latin typeface="Courier"/>
                <a:cs typeface="Courier"/>
              </a:rPr>
              <a:t> – 3.0;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makeBrighter</a:t>
            </a:r>
            <a:r>
              <a:rPr lang="en-US" dirty="0" smtClean="0">
                <a:latin typeface="Courier"/>
                <a:cs typeface="Courier"/>
              </a:rPr>
              <a:t> = ! </a:t>
            </a:r>
            <a:r>
              <a:rPr lang="en-US" dirty="0" err="1" smtClean="0">
                <a:latin typeface="Courier"/>
                <a:cs typeface="Courier"/>
              </a:rPr>
              <a:t>makeBrighter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8800" y="2209800"/>
            <a:ext cx="29718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White space (spaces, tabs, carriage returns) are ignored by Processing – white space is primarily used to make code more readable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5763854"/>
            <a:ext cx="5029200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“!” operator means “not” – it changes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“true” to “false” and “false” to “true”.  Other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boolean</a:t>
            </a:r>
            <a:r>
              <a:rPr lang="en-US" dirty="0" smtClean="0">
                <a:solidFill>
                  <a:srgbClr val="FF0000"/>
                </a:solidFill>
              </a:rPr>
              <a:t> operators include &amp;&amp; (and)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|| (or)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3962400"/>
            <a:ext cx="21336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do the same thing!  What do you think “</a:t>
            </a:r>
            <a:r>
              <a:rPr lang="en-US" dirty="0" smtClean="0">
                <a:solidFill>
                  <a:srgbClr val="660066"/>
                </a:solidFill>
                <a:latin typeface="Courier"/>
                <a:cs typeface="Courier"/>
              </a:rPr>
              <a:t>brightness--</a:t>
            </a:r>
            <a:r>
              <a:rPr lang="en-US" dirty="0" smtClean="0">
                <a:solidFill>
                  <a:srgbClr val="FF0000"/>
                </a:solidFill>
              </a:rPr>
              <a:t>” does?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6324600" y="4495800"/>
            <a:ext cx="609600" cy="2629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>
            <a:off x="4876800" y="4724400"/>
            <a:ext cx="2057400" cy="34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Processing: </a:t>
            </a:r>
            <a:br>
              <a:rPr lang="en-US" dirty="0" smtClean="0"/>
            </a:br>
            <a:r>
              <a:rPr lang="en-US" dirty="0" smtClean="0"/>
              <a:t>Drawing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Lines:</a:t>
            </a:r>
            <a:br>
              <a:rPr lang="en-US" dirty="0" smtClean="0"/>
            </a:br>
            <a:r>
              <a:rPr lang="en-US" dirty="0" smtClean="0"/>
              <a:t>	line(x1, y1, x2, y2);</a:t>
            </a:r>
          </a:p>
          <a:p>
            <a:r>
              <a:rPr lang="en-US" dirty="0" smtClean="0"/>
              <a:t>Basic shapes: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rect(x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dirty="0" smtClean="0"/>
              <a:t>, width, height);    // </a:t>
            </a:r>
            <a:r>
              <a:rPr lang="en-US" dirty="0" err="1" smtClean="0"/>
              <a:t>x,y</a:t>
            </a:r>
            <a:r>
              <a:rPr lang="en-US" dirty="0" smtClean="0"/>
              <a:t> = upper left</a:t>
            </a:r>
            <a:br>
              <a:rPr lang="en-US" dirty="0" smtClean="0"/>
            </a:br>
            <a:r>
              <a:rPr lang="en-US" dirty="0" smtClean="0"/>
              <a:t>	ellipse (</a:t>
            </a:r>
            <a:r>
              <a:rPr lang="en-US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dirty="0" smtClean="0"/>
              <a:t>, width, height);</a:t>
            </a:r>
            <a:br>
              <a:rPr lang="en-US" dirty="0" smtClean="0"/>
            </a:br>
            <a:r>
              <a:rPr lang="en-US" dirty="0" smtClean="0"/>
              <a:t>	triangle(x1, y1, x2, y2, x3 y3);</a:t>
            </a:r>
          </a:p>
          <a:p>
            <a:r>
              <a:rPr lang="en-US" dirty="0" smtClean="0"/>
              <a:t>General polygon: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beginShape</a:t>
            </a:r>
            <a:r>
              <a:rPr lang="en-US" dirty="0" smtClean="0"/>
              <a:t>(); </a:t>
            </a:r>
            <a:r>
              <a:rPr lang="en-US" dirty="0" err="1" smtClean="0"/>
              <a:t>vertex(x,y</a:t>
            </a:r>
            <a:r>
              <a:rPr lang="en-US" dirty="0" smtClean="0"/>
              <a:t>); ...; </a:t>
            </a:r>
            <a:r>
              <a:rPr lang="en-US" dirty="0" err="1" smtClean="0"/>
              <a:t>endShape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Line attributes: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strokeWeight(thickness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fill(grayscale</a:t>
            </a:r>
            <a:r>
              <a:rPr lang="en-US" dirty="0" smtClean="0"/>
              <a:t>)    OR    </a:t>
            </a:r>
            <a:r>
              <a:rPr lang="en-US" dirty="0" err="1" smtClean="0"/>
              <a:t>fill(R</a:t>
            </a:r>
            <a:r>
              <a:rPr lang="en-US" dirty="0" smtClean="0"/>
              <a:t>, G, B);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67200" y="1371600"/>
            <a:ext cx="426720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locations on the screen are specified by two values: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(distance from left edge) and 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(distance from top edge).  The upper left corner is (0, 0).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Processing: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&lt;if&gt; &lt;</a:t>
            </a:r>
            <a:r>
              <a:rPr lang="en-US" dirty="0" err="1" smtClean="0"/>
              <a:t>boolean</a:t>
            </a:r>
            <a:r>
              <a:rPr lang="en-US" dirty="0" smtClean="0"/>
              <a:t> expression&gt; { &lt;commands&gt; }</a:t>
            </a:r>
          </a:p>
          <a:p>
            <a:r>
              <a:rPr lang="en-US" dirty="0" smtClean="0"/>
              <a:t>&lt;if&gt; &lt;</a:t>
            </a:r>
            <a:r>
              <a:rPr lang="en-US" dirty="0" err="1" smtClean="0"/>
              <a:t>boolean</a:t>
            </a:r>
            <a:r>
              <a:rPr lang="en-US" dirty="0" smtClean="0"/>
              <a:t> expression&gt; </a:t>
            </a:r>
            <a:br>
              <a:rPr lang="en-US" dirty="0" smtClean="0"/>
            </a:br>
            <a:r>
              <a:rPr lang="en-US" dirty="0" smtClean="0"/>
              <a:t>	{ &lt;commands&gt; } </a:t>
            </a:r>
            <a:br>
              <a:rPr lang="en-US" dirty="0" smtClean="0"/>
            </a:br>
            <a:r>
              <a:rPr lang="en-US" dirty="0" smtClean="0"/>
              <a:t>else </a:t>
            </a:r>
            <a:br>
              <a:rPr lang="en-US" dirty="0" smtClean="0"/>
            </a:br>
            <a:r>
              <a:rPr lang="en-US" dirty="0" smtClean="0"/>
              <a:t>	{ &lt;commands&gt; }</a:t>
            </a:r>
          </a:p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latin typeface="Courier"/>
                <a:cs typeface="Courier"/>
              </a:rPr>
              <a:t>if ( </a:t>
            </a:r>
            <a:r>
              <a:rPr lang="en-US" dirty="0" err="1" smtClean="0">
                <a:latin typeface="Courier"/>
                <a:cs typeface="Courier"/>
              </a:rPr>
              <a:t>makeBrighter</a:t>
            </a:r>
            <a:r>
              <a:rPr lang="en-US" dirty="0" smtClean="0">
                <a:latin typeface="Courier"/>
                <a:cs typeface="Courier"/>
              </a:rPr>
              <a:t> ) 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	brightness--;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} else 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	brightness++;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Processing: for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( &lt;init&gt; ; &lt;condition&gt; ; &lt;update&gt; ) {</a:t>
            </a:r>
            <a:br>
              <a:rPr lang="en-US" dirty="0" smtClean="0"/>
            </a:br>
            <a:r>
              <a:rPr lang="en-US" dirty="0" smtClean="0"/>
              <a:t>	&lt;commands&gt;</a:t>
            </a:r>
            <a:br>
              <a:rPr lang="en-US" dirty="0" smtClean="0"/>
            </a:b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Performs the initialization step &lt;init&gt;</a:t>
            </a:r>
          </a:p>
          <a:p>
            <a:pPr lvl="1"/>
            <a:r>
              <a:rPr lang="en-US" dirty="0" smtClean="0"/>
              <a:t>Tests &lt;condition&gt; - if false, STOPS!  Else...</a:t>
            </a:r>
          </a:p>
          <a:p>
            <a:pPr lvl="1"/>
            <a:r>
              <a:rPr lang="en-US" dirty="0" smtClean="0"/>
              <a:t>Performs &lt;commands&gt;</a:t>
            </a:r>
          </a:p>
          <a:p>
            <a:pPr lvl="1"/>
            <a:r>
              <a:rPr lang="en-US" dirty="0" smtClean="0"/>
              <a:t>Performs &lt;update&gt;</a:t>
            </a:r>
          </a:p>
          <a:p>
            <a:pPr lvl="1"/>
            <a:r>
              <a:rPr lang="en-US" dirty="0" smtClean="0"/>
              <a:t>Goes back to “Tests” step</a:t>
            </a:r>
          </a:p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for (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=0 ;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&lt;3 ;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++ ) 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rect</a:t>
            </a:r>
            <a:r>
              <a:rPr lang="en-US" dirty="0" smtClean="0">
                <a:latin typeface="Courier"/>
                <a:cs typeface="Courier"/>
              </a:rPr>
              <a:t> (100*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, 50, 50, 50);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want a program that will draw any number of squares?</a:t>
            </a: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important skill is to be able to read code (whether you wrote it or someone else did!) and be able to predict what it will do</a:t>
            </a:r>
          </a:p>
          <a:p>
            <a:r>
              <a:rPr lang="en-US" dirty="0" smtClean="0"/>
              <a:t>In your groups, work through the code tracing examples in the handout</a:t>
            </a:r>
          </a:p>
          <a:p>
            <a:pPr lvl="1"/>
            <a:r>
              <a:rPr lang="en-US" dirty="0" smtClean="0"/>
              <a:t>If you don’t finish in class, you should work on these outside of class and be sure that you understand them before Thursday</a:t>
            </a:r>
          </a:p>
          <a:p>
            <a:pPr lvl="1"/>
            <a:r>
              <a:rPr lang="en-US" dirty="0" smtClean="0"/>
              <a:t>Come to office hours if you need to!!  Office hour options between now and Thursday’s class:</a:t>
            </a:r>
          </a:p>
          <a:p>
            <a:pPr lvl="2"/>
            <a:r>
              <a:rPr lang="en-US" dirty="0" smtClean="0"/>
              <a:t>Emily – Tue 5:30-6:30</a:t>
            </a:r>
          </a:p>
          <a:p>
            <a:pPr lvl="2"/>
            <a:r>
              <a:rPr lang="en-US" dirty="0" smtClean="0"/>
              <a:t>Amanda – Wed 10-11</a:t>
            </a:r>
          </a:p>
          <a:p>
            <a:pPr lvl="2"/>
            <a:r>
              <a:rPr lang="en-US" dirty="0" smtClean="0"/>
              <a:t>Alec – Wed 11-12</a:t>
            </a:r>
          </a:p>
          <a:p>
            <a:pPr lvl="2"/>
            <a:r>
              <a:rPr lang="en-US" dirty="0" smtClean="0"/>
              <a:t>Dr. </a:t>
            </a:r>
            <a:r>
              <a:rPr lang="en-US" dirty="0" err="1" smtClean="0"/>
              <a:t>dJ</a:t>
            </a:r>
            <a:r>
              <a:rPr lang="en-US" smtClean="0"/>
              <a:t> – </a:t>
            </a:r>
            <a:r>
              <a:rPr lang="en-US" dirty="0" smtClean="0"/>
              <a:t>Wed 2-3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48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Thursday, </a:t>
            </a:r>
            <a:r>
              <a:rPr lang="en-US" b="1" i="1" dirty="0" smtClean="0"/>
              <a:t>be sure</a:t>
            </a:r>
            <a:r>
              <a:rPr lang="en-US" b="1" dirty="0" smtClean="0"/>
              <a:t> </a:t>
            </a:r>
            <a:r>
              <a:rPr lang="en-US" dirty="0" smtClean="0"/>
              <a:t>you understand the meaning/behavior of these Processing commands and concepts:</a:t>
            </a:r>
          </a:p>
          <a:p>
            <a:pPr lvl="1"/>
            <a:r>
              <a:rPr lang="en-US" dirty="0" smtClean="0"/>
              <a:t>size ()</a:t>
            </a:r>
          </a:p>
          <a:p>
            <a:pPr lvl="1"/>
            <a:r>
              <a:rPr lang="en-US" dirty="0" smtClean="0"/>
              <a:t>variable declaration and assignment (including simple mathematical operations, &lt; &gt; comparisons, “++” and “--</a:t>
            </a:r>
            <a:r>
              <a:rPr lang="en-US" smtClean="0"/>
              <a:t>” operations)</a:t>
            </a:r>
          </a:p>
          <a:p>
            <a:pPr lvl="1"/>
            <a:r>
              <a:rPr lang="en-US" dirty="0" err="1" smtClean="0"/>
              <a:t>rect</a:t>
            </a:r>
            <a:r>
              <a:rPr lang="en-US" dirty="0" smtClean="0"/>
              <a:t>, ellipse, triangle (and what the parameters mean / what effect they have)</a:t>
            </a:r>
          </a:p>
          <a:p>
            <a:pPr lvl="1"/>
            <a:r>
              <a:rPr lang="en-US" dirty="0" smtClean="0"/>
              <a:t>fill (parameters and effects), </a:t>
            </a:r>
            <a:r>
              <a:rPr lang="en-US" dirty="0" err="1" smtClean="0"/>
              <a:t>strokeWeight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for loops (what the three parts mean and how the loop will behave)</a:t>
            </a:r>
          </a:p>
          <a:p>
            <a:pPr lvl="1"/>
            <a:r>
              <a:rPr lang="en-US" dirty="0" smtClean="0"/>
              <a:t>if... then ... else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883024"/>
          </a:xfrm>
        </p:spPr>
        <p:txBody>
          <a:bodyPr/>
          <a:lstStyle/>
          <a:p>
            <a:r>
              <a:rPr lang="en-US" dirty="0"/>
              <a:t>Important Problems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Parking and traffic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Recession / collapse of the economy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Disease and obesity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Personal privacy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Cybersecurity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Getting enough sleep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Energy crisis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Environmental degradation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World hunger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Drug abuse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Syria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Losing your keys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algorithm </a:t>
            </a:r>
            <a:r>
              <a:rPr lang="en-US" sz="2400" dirty="0"/>
              <a:t>is an </a:t>
            </a:r>
            <a:r>
              <a:rPr lang="en-US" sz="2400" b="1" dirty="0"/>
              <a:t>ordered</a:t>
            </a:r>
            <a:r>
              <a:rPr lang="en-US" sz="2400" dirty="0"/>
              <a:t> set of </a:t>
            </a:r>
            <a:r>
              <a:rPr lang="en-US" sz="2400" b="1" dirty="0"/>
              <a:t>unambiguous </a:t>
            </a:r>
            <a:r>
              <a:rPr lang="en-US" sz="2400" dirty="0"/>
              <a:t>steps that describes a </a:t>
            </a:r>
            <a:r>
              <a:rPr lang="en-US" sz="2400" b="1" dirty="0" smtClean="0"/>
              <a:t>process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Examples from real </a:t>
            </a:r>
            <a:r>
              <a:rPr lang="en-US" sz="2400" dirty="0" smtClean="0"/>
              <a:t>life: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Recipes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Project </a:t>
            </a:r>
            <a:r>
              <a:rPr lang="en-US" sz="2200" dirty="0"/>
              <a:t>directions - </a:t>
            </a:r>
            <a:r>
              <a:rPr lang="en-US" sz="2200" dirty="0" smtClean="0"/>
              <a:t>chemistry </a:t>
            </a:r>
            <a:r>
              <a:rPr lang="en-US" sz="2200" dirty="0"/>
              <a:t>lab, writing prompt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Instruction manual (IKEA)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Construction/building anything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Scientific method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Deciding </a:t>
            </a:r>
            <a:r>
              <a:rPr lang="en-US" sz="2200" dirty="0"/>
              <a:t>what you want for </a:t>
            </a:r>
            <a:r>
              <a:rPr lang="en-US" sz="2200" dirty="0" smtClean="0"/>
              <a:t>lunch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Krebbs</a:t>
            </a:r>
            <a:r>
              <a:rPr lang="en-US" dirty="0" smtClean="0"/>
              <a:t> cycle (breathing/photosynthesis)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Medical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996950"/>
          </a:xfrm>
        </p:spPr>
        <p:txBody>
          <a:bodyPr/>
          <a:lstStyle/>
          <a:p>
            <a:r>
              <a:rPr lang="en-US" sz="4000" u="sng" dirty="0"/>
              <a:t>Algorithms</a:t>
            </a:r>
            <a:r>
              <a:rPr lang="en-US" sz="4000" dirty="0" smtClean="0"/>
              <a:t> Express </a:t>
            </a:r>
            <a:r>
              <a:rPr lang="en-US" sz="4000" dirty="0"/>
              <a:t>S</a:t>
            </a:r>
            <a:r>
              <a:rPr lang="en-US" sz="4000" dirty="0" smtClean="0"/>
              <a:t>olutions </a:t>
            </a:r>
            <a:r>
              <a:rPr lang="en-US" sz="4000" dirty="0"/>
              <a:t>to</a:t>
            </a:r>
            <a:r>
              <a:rPr lang="en-US" sz="4000" dirty="0" smtClean="0"/>
              <a:t> Computational Problems</a:t>
            </a:r>
            <a:endParaRPr lang="en-US" sz="4000" b="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0" dirty="0" smtClean="0"/>
              <a:t>Algorithms are expressed and implemented using </a:t>
            </a:r>
            <a:r>
              <a:rPr lang="en-US" sz="2400" b="1" dirty="0" smtClean="0">
                <a:solidFill>
                  <a:srgbClr val="FF0000"/>
                </a:solidFill>
              </a:rPr>
              <a:t>languages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Possibilities: n</a:t>
            </a:r>
            <a:r>
              <a:rPr lang="en-US" sz="2000" b="0" dirty="0" smtClean="0"/>
              <a:t>atural </a:t>
            </a:r>
            <a:r>
              <a:rPr lang="en-US" sz="2000" b="0" dirty="0"/>
              <a:t>language, </a:t>
            </a:r>
            <a:r>
              <a:rPr lang="en-US" sz="2000" b="0" dirty="0" err="1" smtClean="0"/>
              <a:t>pseudocode</a:t>
            </a:r>
            <a:r>
              <a:rPr lang="en-US" sz="2000" b="0" dirty="0"/>
              <a:t>,</a:t>
            </a:r>
            <a:r>
              <a:rPr lang="en-US" sz="2000" b="0" dirty="0" smtClean="0"/>
              <a:t> visual </a:t>
            </a:r>
            <a:r>
              <a:rPr lang="en-US" sz="2000" b="0" dirty="0"/>
              <a:t>and textual</a:t>
            </a:r>
            <a:r>
              <a:rPr lang="en-US" sz="2000" b="0" dirty="0" smtClean="0"/>
              <a:t> programming languages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</a:t>
            </a:r>
            <a:r>
              <a:rPr lang="en-US" sz="2000" b="0" dirty="0" smtClean="0"/>
              <a:t>ifferent languages may be more suitable </a:t>
            </a:r>
            <a:r>
              <a:rPr lang="en-US" sz="2000" b="0" dirty="0"/>
              <a:t>for</a:t>
            </a:r>
            <a:r>
              <a:rPr lang="en-US" sz="2000" b="0" dirty="0" smtClean="0"/>
              <a:t> solving different problems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The c</a:t>
            </a:r>
            <a:r>
              <a:rPr lang="en-US" sz="2000" b="0" dirty="0" smtClean="0"/>
              <a:t>hoice of language can </a:t>
            </a:r>
            <a:r>
              <a:rPr lang="en-US" sz="2000" b="0" dirty="0"/>
              <a:t>affect clarity or readability, but not whether</a:t>
            </a:r>
            <a:r>
              <a:rPr lang="en-US" sz="2000" b="0" dirty="0" smtClean="0"/>
              <a:t> a solution exists</a:t>
            </a:r>
          </a:p>
          <a:p>
            <a:pPr>
              <a:lnSpc>
                <a:spcPct val="80000"/>
              </a:lnSpc>
            </a:pPr>
            <a:r>
              <a:rPr lang="en-US" sz="2400" b="0" dirty="0"/>
              <a:t>Algorithms can </a:t>
            </a:r>
            <a:r>
              <a:rPr lang="en-US" sz="2400" b="1" dirty="0">
                <a:solidFill>
                  <a:srgbClr val="FF0000"/>
                </a:solidFill>
              </a:rPr>
              <a:t>solve many, but not all, </a:t>
            </a:r>
            <a:r>
              <a:rPr lang="en-US" sz="2400" b="1" dirty="0" smtClean="0">
                <a:solidFill>
                  <a:srgbClr val="FF0000"/>
                </a:solidFill>
              </a:rPr>
              <a:t>problems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</a:t>
            </a:r>
            <a:r>
              <a:rPr lang="en-US" sz="2000" b="0" dirty="0" smtClean="0"/>
              <a:t>any </a:t>
            </a:r>
            <a:r>
              <a:rPr lang="en-US" sz="2000" b="0" dirty="0"/>
              <a:t>problems can be solved in a reasonable </a:t>
            </a:r>
            <a:r>
              <a:rPr lang="en-US" sz="2000" b="0" dirty="0" smtClean="0"/>
              <a:t>time</a:t>
            </a:r>
          </a:p>
          <a:p>
            <a:pPr lvl="1">
              <a:lnSpc>
                <a:spcPct val="80000"/>
              </a:lnSpc>
            </a:pPr>
            <a:r>
              <a:rPr lang="en-US" sz="2000" b="0" dirty="0"/>
              <a:t>Some</a:t>
            </a:r>
            <a:r>
              <a:rPr lang="en-US" sz="2000" b="0" dirty="0" smtClean="0"/>
              <a:t> require heuristic </a:t>
            </a:r>
            <a:r>
              <a:rPr lang="en-US" sz="2000" dirty="0" smtClean="0"/>
              <a:t>(approximate) </a:t>
            </a:r>
            <a:r>
              <a:rPr lang="en-US" sz="2000" b="0" dirty="0" smtClean="0"/>
              <a:t>approaches </a:t>
            </a:r>
            <a:r>
              <a:rPr lang="en-US" sz="2000" b="0" dirty="0"/>
              <a:t>to solve them in a reasonable </a:t>
            </a:r>
            <a:r>
              <a:rPr lang="en-US" sz="2000" b="0" dirty="0" smtClean="0"/>
              <a:t>time</a:t>
            </a:r>
          </a:p>
          <a:p>
            <a:pPr lvl="1">
              <a:lnSpc>
                <a:spcPct val="80000"/>
              </a:lnSpc>
            </a:pPr>
            <a:r>
              <a:rPr lang="en-US" sz="2000" b="0" dirty="0"/>
              <a:t>Some problems cannot be solved using any </a:t>
            </a:r>
            <a:r>
              <a:rPr lang="en-US" sz="2000" b="0" dirty="0" smtClean="0"/>
              <a:t>algorithm</a:t>
            </a:r>
          </a:p>
          <a:p>
            <a:pPr>
              <a:lnSpc>
                <a:spcPct val="80000"/>
              </a:lnSpc>
            </a:pPr>
            <a:r>
              <a:rPr lang="en-US" sz="2400" b="0" dirty="0"/>
              <a:t>Algorithms are </a:t>
            </a:r>
            <a:r>
              <a:rPr lang="en-US" sz="2400" b="1" dirty="0">
                <a:solidFill>
                  <a:srgbClr val="FF0000"/>
                </a:solidFill>
              </a:rPr>
              <a:t>evaluated analytically and </a:t>
            </a:r>
            <a:r>
              <a:rPr lang="en-US" sz="2400" b="1" dirty="0" smtClean="0">
                <a:solidFill>
                  <a:srgbClr val="FF0000"/>
                </a:solidFill>
              </a:rPr>
              <a:t>empirically</a:t>
            </a:r>
            <a:endParaRPr lang="en-US" sz="2400" b="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</a:t>
            </a:r>
            <a:r>
              <a:rPr lang="en-US" sz="2000" b="0" dirty="0" smtClean="0"/>
              <a:t>any possible criteria </a:t>
            </a:r>
            <a:r>
              <a:rPr lang="en-US" sz="2000" b="0" dirty="0"/>
              <a:t>(e.g., efficiency, correctness,</a:t>
            </a:r>
            <a:r>
              <a:rPr lang="en-US" sz="2000" b="0" dirty="0" smtClean="0"/>
              <a:t> usability, ...)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</a:t>
            </a:r>
            <a:r>
              <a:rPr lang="en-US" sz="2000" b="0" dirty="0" smtClean="0"/>
              <a:t>ifferent algorithms </a:t>
            </a:r>
            <a:r>
              <a:rPr lang="en-US" sz="2000" b="0" dirty="0"/>
              <a:t>for the same problem can</a:t>
            </a:r>
            <a:r>
              <a:rPr lang="en-US" sz="2000" b="0" dirty="0" smtClean="0"/>
              <a:t> have different measurements for these criteria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Examples</a:t>
            </a:r>
            <a:endParaRPr lang="en-US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Rubik’s code</a:t>
            </a:r>
          </a:p>
          <a:p>
            <a:r>
              <a:rPr lang="en-US" dirty="0" smtClean="0"/>
              <a:t>Life</a:t>
            </a:r>
          </a:p>
          <a:p>
            <a:r>
              <a:rPr lang="en-US" dirty="0" smtClean="0"/>
              <a:t>Sports plays (diagrams)</a:t>
            </a:r>
          </a:p>
          <a:p>
            <a:r>
              <a:rPr lang="en-US" dirty="0" smtClean="0"/>
              <a:t>How to win at chess</a:t>
            </a:r>
          </a:p>
          <a:p>
            <a:r>
              <a:rPr lang="en-US" dirty="0" smtClean="0"/>
              <a:t>Grammar and languages</a:t>
            </a:r>
          </a:p>
          <a:p>
            <a:r>
              <a:rPr lang="en-US" dirty="0" smtClean="0"/>
              <a:t>Making coffee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4" name="Picture 4" descr="gingerbread_baby_rec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741863" cy="6400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2436" name="Picture 4" descr="ikeaassemb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7663"/>
            <a:ext cx="8686800" cy="61610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4" name="Picture 4" descr="papercra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4625"/>
            <a:ext cx="6705600" cy="65055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10548165</TotalTime>
  <Pages>26</Pages>
  <Words>2012</Words>
  <Application>Microsoft Macintosh PowerPoint</Application>
  <PresentationFormat>Letter Paper (8.5x11 in)</PresentationFormat>
  <Paragraphs>181</Paragraphs>
  <Slides>28</Slides>
  <Notes>21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Breeze</vt:lpstr>
      <vt:lpstr>Algorithmic Problem Solving  IS 101Y/CMSC 101 Computational Thinking and Design Tuesday, September 10, 2013  Marie desJardins University of Maryland, Baltimore County</vt:lpstr>
      <vt:lpstr>Meta-Piazza Mini-Quiz</vt:lpstr>
      <vt:lpstr>Important Problems</vt:lpstr>
      <vt:lpstr>Algorithms</vt:lpstr>
      <vt:lpstr>Algorithms Express Solutions to Computational Problems</vt:lpstr>
      <vt:lpstr>Your Examples</vt:lpstr>
      <vt:lpstr>Slide 7</vt:lpstr>
      <vt:lpstr>Slide 8</vt:lpstr>
      <vt:lpstr>Slide 9</vt:lpstr>
      <vt:lpstr>Slide 10</vt:lpstr>
      <vt:lpstr>Slide 11</vt:lpstr>
      <vt:lpstr>Slide 12</vt:lpstr>
      <vt:lpstr>Slide 13</vt:lpstr>
      <vt:lpstr>Friendship</vt:lpstr>
      <vt:lpstr>Algorithms: Syntax and Semantics</vt:lpstr>
      <vt:lpstr>Whipped Butter Frosting</vt:lpstr>
      <vt:lpstr>Peanut Butter and Jelly</vt:lpstr>
      <vt:lpstr>Processing</vt:lpstr>
      <vt:lpstr>Processing Demonstration</vt:lpstr>
      <vt:lpstr>Processing: Program Basics</vt:lpstr>
      <vt:lpstr>Processing:  Defining Variables</vt:lpstr>
      <vt:lpstr>Processing: Manipulating Variables</vt:lpstr>
      <vt:lpstr>Processing:  Drawing Pictures</vt:lpstr>
      <vt:lpstr>Processing: Conditionals</vt:lpstr>
      <vt:lpstr>Processing: for Loops</vt:lpstr>
      <vt:lpstr>Mini-Exercises</vt:lpstr>
      <vt:lpstr>Code Tracing</vt:lpstr>
      <vt:lpstr>Parting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Perception and Applications  Visualization Ô96 Course: From Perceptual Psychophysics to Graphic Design   Penny Rheingans University of Mississippi  </dc:title>
  <dc:subject/>
  <dc:creator>UNIVERSITY OF MISSISSIPPI LIBRARIES</dc:creator>
  <cp:keywords/>
  <dc:description/>
  <cp:lastModifiedBy>Marie desJardins</cp:lastModifiedBy>
  <cp:revision>219</cp:revision>
  <cp:lastPrinted>2013-05-23T11:18:58Z</cp:lastPrinted>
  <dcterms:created xsi:type="dcterms:W3CDTF">2013-09-10T02:57:20Z</dcterms:created>
  <dcterms:modified xsi:type="dcterms:W3CDTF">2013-09-10T19:16:49Z</dcterms:modified>
</cp:coreProperties>
</file>