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60" r:id="rId1"/>
  </p:sldMasterIdLst>
  <p:notesMasterIdLst>
    <p:notesMasterId r:id="rId18"/>
  </p:notesMasterIdLst>
  <p:handoutMasterIdLst>
    <p:handoutMasterId r:id="rId19"/>
  </p:handoutMasterIdLst>
  <p:sldIdLst>
    <p:sldId id="256" r:id="rId2"/>
    <p:sldId id="360" r:id="rId3"/>
    <p:sldId id="365" r:id="rId4"/>
    <p:sldId id="380" r:id="rId5"/>
    <p:sldId id="391" r:id="rId6"/>
    <p:sldId id="392" r:id="rId7"/>
    <p:sldId id="367" r:id="rId8"/>
    <p:sldId id="389" r:id="rId9"/>
    <p:sldId id="387" r:id="rId10"/>
    <p:sldId id="374" r:id="rId11"/>
    <p:sldId id="388" r:id="rId12"/>
    <p:sldId id="382" r:id="rId13"/>
    <p:sldId id="383" r:id="rId14"/>
    <p:sldId id="384" r:id="rId15"/>
    <p:sldId id="385" r:id="rId16"/>
    <p:sldId id="390" r:id="rId17"/>
  </p:sldIdLst>
  <p:sldSz cx="9144000" cy="6858000" type="letter"/>
  <p:notesSz cx="6991350" cy="9282113"/>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sz="2400" b="1" kern="1200">
        <a:solidFill>
          <a:schemeClr val="tx1"/>
        </a:solidFill>
        <a:latin typeface="Arial" charset="0"/>
        <a:ea typeface="ＭＳ Ｐゴシック" charset="0"/>
        <a:cs typeface="ＭＳ Ｐゴシック" charset="0"/>
      </a:defRPr>
    </a:lvl1pPr>
    <a:lvl2pPr marL="457200" algn="l" rtl="0" eaLnBrk="0" fontAlgn="base" hangingPunct="0">
      <a:lnSpc>
        <a:spcPct val="90000"/>
      </a:lnSpc>
      <a:spcBef>
        <a:spcPct val="0"/>
      </a:spcBef>
      <a:spcAft>
        <a:spcPct val="0"/>
      </a:spcAft>
      <a:defRPr sz="2400" b="1" kern="1200">
        <a:solidFill>
          <a:schemeClr val="tx1"/>
        </a:solidFill>
        <a:latin typeface="Arial" charset="0"/>
        <a:ea typeface="ＭＳ Ｐゴシック" charset="0"/>
        <a:cs typeface="ＭＳ Ｐゴシック" charset="0"/>
      </a:defRPr>
    </a:lvl2pPr>
    <a:lvl3pPr marL="914400" algn="l" rtl="0" eaLnBrk="0" fontAlgn="base" hangingPunct="0">
      <a:lnSpc>
        <a:spcPct val="90000"/>
      </a:lnSpc>
      <a:spcBef>
        <a:spcPct val="0"/>
      </a:spcBef>
      <a:spcAft>
        <a:spcPct val="0"/>
      </a:spcAft>
      <a:defRPr sz="2400" b="1" kern="1200">
        <a:solidFill>
          <a:schemeClr val="tx1"/>
        </a:solidFill>
        <a:latin typeface="Arial" charset="0"/>
        <a:ea typeface="ＭＳ Ｐゴシック" charset="0"/>
        <a:cs typeface="ＭＳ Ｐゴシック" charset="0"/>
      </a:defRPr>
    </a:lvl3pPr>
    <a:lvl4pPr marL="1371600" algn="l" rtl="0" eaLnBrk="0" fontAlgn="base" hangingPunct="0">
      <a:lnSpc>
        <a:spcPct val="90000"/>
      </a:lnSpc>
      <a:spcBef>
        <a:spcPct val="0"/>
      </a:spcBef>
      <a:spcAft>
        <a:spcPct val="0"/>
      </a:spcAft>
      <a:defRPr sz="2400" b="1" kern="1200">
        <a:solidFill>
          <a:schemeClr val="tx1"/>
        </a:solidFill>
        <a:latin typeface="Arial" charset="0"/>
        <a:ea typeface="ＭＳ Ｐゴシック" charset="0"/>
        <a:cs typeface="ＭＳ Ｐゴシック" charset="0"/>
      </a:defRPr>
    </a:lvl4pPr>
    <a:lvl5pPr marL="1828800" algn="l" rtl="0" eaLnBrk="0" fontAlgn="base" hangingPunct="0">
      <a:lnSpc>
        <a:spcPct val="90000"/>
      </a:lnSpc>
      <a:spcBef>
        <a:spcPct val="0"/>
      </a:spcBef>
      <a:spcAft>
        <a:spcPct val="0"/>
      </a:spcAft>
      <a:defRPr sz="2400" b="1"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b="1"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b="1"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b="1"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b="1"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2" clrMode="gray" frameSlides="1"/>
  <p:showPr showNarration="1" useTimings="0">
    <p:present/>
    <p:sldAll/>
    <p:penClr>
      <a:schemeClr val="tx1"/>
    </p:penClr>
    <p:extLst>
      <p:ext uri="{EC167BDD-8182-4AB7-AECC-EB403E3ABB37}">
        <p14:laserClr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a:srgbClr val="FF0000"/>
        </p14:laserClr>
      </p:ext>
      <p:ext uri="{2FDB2607-1784-4EEB-B798-7EB5836EED8A}">
        <p14:showMediaCtrls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0"/>
      </p:ext>
    </p:extLst>
  </p:showPr>
  <p:clrMru>
    <a:srgbClr val="B2B2B2"/>
    <a:srgbClr val="DDDDDD"/>
  </p:clrMru>
  <p:extLst>
    <p:ext uri="{E76CE94A-603C-4142-B9EB-6D1370010A27}">
      <p14:discardImageEditData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0"/>
    </p:ext>
    <p:ext uri="{D31A062A-798A-4329-ABDD-BBA856620510}">
      <p14:defaultImageDpi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048" autoAdjust="0"/>
  </p:normalViewPr>
  <p:slideViewPr>
    <p:cSldViewPr>
      <p:cViewPr>
        <p:scale>
          <a:sx n="100" d="100"/>
          <a:sy n="100" d="100"/>
        </p:scale>
        <p:origin x="-360" y="-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2"/>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4656006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1181100" y="588963"/>
            <a:ext cx="4643438" cy="3482975"/>
          </a:xfrm>
          <a:prstGeom prst="rect">
            <a:avLst/>
          </a:prstGeom>
          <a:noFill/>
          <a:ln>
            <a:noFill/>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no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12700">
                <a:solidFill>
                  <a:srgbClr val="000000"/>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blurRad="63500" dist="38099" dir="2700000" algn="ctr" rotWithShape="0">
                    <a:srgbClr val="000000">
                      <a:alpha val="74998"/>
                    </a:srgbClr>
                  </a:outerShdw>
                </a:effectLst>
              </a14:hiddenEffects>
            </a:ext>
            <a:ext uri="{53640926-AAD7-44d8-BBD7-CCE9431645EC}">
              <a14:shadowObscured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val="1"/>
            </a:ext>
          </a:extLst>
        </p:spPr>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4136953078"/>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a:extLs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0274" name="Rectangle 2"/>
          <p:cNvSpPr>
            <a:spLocks noGrp="1" noRot="1" noChangeAspect="1" noChangeArrowheads="1" noTextEdit="1"/>
          </p:cNvSpPr>
          <p:nvPr>
            <p:ph type="sldImg"/>
          </p:nvPr>
        </p:nvSpPr>
        <p:spPr>
          <a:extLs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sp>
      <p:sp>
        <p:nvSpPr>
          <p:cNvPr id="310275"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25400">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txBody>
          <a:bodyPr/>
          <a:lstStyle/>
          <a:p>
            <a:pPr>
              <a:defRPr/>
            </a:pPr>
            <a:endParaRPr lang="en-US" smtClean="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6114" name="Rectangle 2"/>
          <p:cNvSpPr>
            <a:spLocks noGrp="1" noRot="1" noChangeAspect="1" noChangeArrowheads="1" noTextEdit="1"/>
          </p:cNvSpPr>
          <p:nvPr>
            <p:ph type="sldImg"/>
          </p:nvPr>
        </p:nvSpPr>
        <p:spPr>
          <a:extLs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sp>
      <p:sp>
        <p:nvSpPr>
          <p:cNvPr id="346115"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25400">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txBody>
          <a:bodyPr/>
          <a:lstStyle/>
          <a:p>
            <a:pPr>
              <a:defRPr/>
            </a:pPr>
            <a:endParaRPr lang="en-US" smtClean="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3106" name="Rectangle 2"/>
          <p:cNvSpPr>
            <a:spLocks noGrp="1" noRot="1" noChangeAspect="1" noChangeArrowheads="1" noTextEdit="1"/>
          </p:cNvSpPr>
          <p:nvPr>
            <p:ph type="sldImg"/>
          </p:nvPr>
        </p:nvSpPr>
        <p:spPr>
          <a:extLs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sp>
      <p:sp>
        <p:nvSpPr>
          <p:cNvPr id="303107"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25400">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txBody>
          <a:bodyPr/>
          <a:lstStyle/>
          <a:p>
            <a:pPr>
              <a:defRPr/>
            </a:pPr>
            <a:endParaRPr lang="en-US" smtClean="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4130" name="Rectangle 2"/>
          <p:cNvSpPr>
            <a:spLocks noGrp="1" noRot="1" noChangeAspect="1" noChangeArrowheads="1" noTextEdit="1"/>
          </p:cNvSpPr>
          <p:nvPr>
            <p:ph type="sldImg"/>
          </p:nvPr>
        </p:nvSpPr>
        <p:spPr>
          <a:extLs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sp>
      <p:sp>
        <p:nvSpPr>
          <p:cNvPr id="304131"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25400">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txBody>
          <a:bodyPr/>
          <a:lstStyle/>
          <a:p>
            <a:pPr>
              <a:defRPr/>
            </a:pPr>
            <a:r>
              <a:rPr lang="en-US" dirty="0" smtClean="0">
                <a:cs typeface="+mn-cs"/>
              </a:rPr>
              <a:t>Record important problems here, revisit at the end of each area unit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0994" name="Rectangle 2"/>
          <p:cNvSpPr>
            <a:spLocks noGrp="1" noRot="1" noChangeAspect="1" noChangeArrowheads="1" noTextEdit="1"/>
          </p:cNvSpPr>
          <p:nvPr>
            <p:ph type="sldImg"/>
          </p:nvPr>
        </p:nvSpPr>
        <p:spPr>
          <a:extLs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sp>
      <p:sp>
        <p:nvSpPr>
          <p:cNvPr id="340995"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25400">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txBody>
          <a:bodyPr/>
          <a:lstStyle/>
          <a:p>
            <a:pPr>
              <a:defRPr/>
            </a:pPr>
            <a:r>
              <a:rPr lang="en-US" dirty="0" smtClean="0">
                <a:cs typeface="+mn-cs"/>
              </a:rPr>
              <a:t>Record important problems here, revisit at the end of each area unit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4370" name="Rectangle 2"/>
          <p:cNvSpPr>
            <a:spLocks noGrp="1" noRot="1" noChangeAspect="1" noChangeArrowheads="1"/>
          </p:cNvSpPr>
          <p:nvPr>
            <p:ph type="sldImg"/>
          </p:nvPr>
        </p:nvSpPr>
        <p:spPr>
          <a:solidFill>
            <a:srgbClr val="FFFFFF"/>
          </a:solidFill>
          <a:ln>
            <a:solidFill>
              <a:srgbClr val="000000"/>
            </a:solidFill>
            <a:miter lim="800000"/>
            <a:headEnd/>
            <a:tailEnd/>
          </a:ln>
          <a:extLs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sp>
      <p:sp>
        <p:nvSpPr>
          <p:cNvPr id="314371"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25400">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pPr>
              <a:defRPr/>
            </a:pPr>
            <a:r>
              <a:rPr lang="en-US" dirty="0" smtClean="0">
                <a:cs typeface="+mn-cs"/>
              </a:rPr>
              <a:t>What were the main points of this article?</a:t>
            </a:r>
          </a:p>
          <a:p>
            <a:pPr>
              <a:defRPr/>
            </a:pPr>
            <a:r>
              <a:rPr lang="en-US" dirty="0" smtClean="0">
                <a:cs typeface="+mn-cs"/>
              </a:rPr>
              <a:t>Do you agree?</a:t>
            </a:r>
          </a:p>
          <a:p>
            <a:pPr>
              <a:defRPr/>
            </a:pPr>
            <a:r>
              <a:rPr lang="en-US" dirty="0" smtClean="0">
                <a:cs typeface="+mn-cs"/>
              </a:rPr>
              <a:t>Should everyone learn about CT? When?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08488"/>
            <a:ext cx="5594350" cy="4176712"/>
          </a:xfrm>
          <a:prstGeom prst="rect">
            <a:avLst/>
          </a:prstGeom>
        </p:spPr>
        <p:txBody>
          <a:bodyPr>
            <a:normAutofit/>
          </a:bodyPr>
          <a:lstStyle/>
          <a:p>
            <a:r>
              <a:rPr lang="en-US" dirty="0" smtClean="0"/>
              <a:t>Some terms from the article that may be unfamiliar - discuss</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8706" name="Rectangle 2"/>
          <p:cNvSpPr>
            <a:spLocks noGrp="1" noRot="1" noChangeAspect="1" noChangeArrowheads="1" noTextEdit="1"/>
          </p:cNvSpPr>
          <p:nvPr>
            <p:ph type="sldImg"/>
          </p:nvPr>
        </p:nvSpPr>
        <p:spPr>
          <a:extLs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sp>
      <p:sp>
        <p:nvSpPr>
          <p:cNvPr id="328707"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25400">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txBody>
          <a:bodyPr/>
          <a:lstStyle/>
          <a:p>
            <a:pPr>
              <a:defRPr/>
            </a:pPr>
            <a:endParaRPr lang="en-US" smtClean="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0754" name="Rectangle 2"/>
          <p:cNvSpPr>
            <a:spLocks noGrp="1" noRot="1" noChangeAspect="1" noChangeArrowheads="1" noTextEdit="1"/>
          </p:cNvSpPr>
          <p:nvPr>
            <p:ph type="sldImg"/>
          </p:nvPr>
        </p:nvSpPr>
        <p:spPr>
          <a:extLs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sp>
      <p:sp>
        <p:nvSpPr>
          <p:cNvPr id="330755"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25400">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txBody>
          <a:bodyPr/>
          <a:lstStyle/>
          <a:p>
            <a:pPr marL="0" marR="0" indent="0" algn="l" defTabSz="914400" rtl="0" eaLnBrk="0" fontAlgn="base" latinLnBrk="0" hangingPunct="0">
              <a:lnSpc>
                <a:spcPct val="90000"/>
              </a:lnSpc>
              <a:spcBef>
                <a:spcPct val="40000"/>
              </a:spcBef>
              <a:spcAft>
                <a:spcPct val="0"/>
              </a:spcAft>
              <a:buClrTx/>
              <a:buSzTx/>
              <a:buFontTx/>
              <a:buNone/>
              <a:tabLst/>
              <a:defRPr/>
            </a:pPr>
            <a:r>
              <a:rPr lang="en-US" sz="1200" kern="1200" dirty="0" smtClean="0">
                <a:solidFill>
                  <a:schemeClr val="tx1"/>
                </a:solidFill>
                <a:latin typeface="Arial" charset="0"/>
                <a:ea typeface="ＭＳ Ｐゴシック" charset="0"/>
                <a:cs typeface="ＭＳ Ｐゴシック" charset="0"/>
              </a:rPr>
              <a:t>Review these examples on the board to be sure they understand the idea of a chain/cycle</a:t>
            </a:r>
          </a:p>
          <a:p>
            <a:pPr>
              <a:defRPr/>
            </a:pPr>
            <a:endParaRPr lang="en-US" dirty="0" smtClean="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5090" name="Rectangle 2"/>
          <p:cNvSpPr>
            <a:spLocks noGrp="1" noRot="1" noChangeAspect="1" noChangeArrowheads="1" noTextEdit="1"/>
          </p:cNvSpPr>
          <p:nvPr>
            <p:ph type="sldImg"/>
          </p:nvPr>
        </p:nvSpPr>
        <p:spPr>
          <a:extLst>
            <a:ext uri="{FAA26D3D-D897-4be2-8F04-BA451C77F1D7}">
              <ma14:placeholderFlag xmlns:a="http://schemas.openxmlformats.org/drawingml/2006/main" xmlns:r="http://schemas.openxmlformats.org/officeDocument/2006/relationships" xmlns:p="http://schemas.openxmlformats.org/presentationml/2006/main" xmlns="" xmlns:ma14="http://schemas.microsoft.com/office/mac/drawingml/2011/main" xmlns:mv="urn:schemas-microsoft-com:mac:vml" xmlns:mc="http://schemas.openxmlformats.org/markup-compatibility/2006" val="1"/>
            </a:ext>
          </a:extLst>
        </p:spPr>
      </p:sp>
      <p:sp>
        <p:nvSpPr>
          <p:cNvPr id="345091"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25400">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lstStyle/>
          <a:p>
            <a:pPr>
              <a:defRPr/>
            </a:pPr>
            <a:r>
              <a:rPr lang="en-US" dirty="0" smtClean="0">
                <a:cs typeface="+mn-cs"/>
              </a:rPr>
              <a:t>http://</a:t>
            </a:r>
            <a:r>
              <a:rPr lang="en-US" dirty="0" err="1" smtClean="0">
                <a:cs typeface="+mn-cs"/>
              </a:rPr>
              <a:t>www.nytimes.com</a:t>
            </a:r>
            <a:r>
              <a:rPr lang="en-US" dirty="0" smtClean="0">
                <a:cs typeface="+mn-cs"/>
              </a:rPr>
              <a:t>/2012/02/19/health/lives-forever-linked-through-kidney-transplant-chain-124.html?_r=1</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9/5/13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pPr/>
              <a:t>9/5/13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9/5/13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9/5/13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9/5/13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9/5/13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9/5/13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9/5/13</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233488" y="1619250"/>
            <a:ext cx="6716712" cy="4695825"/>
          </a:xfrm>
        </p:spPr>
        <p:txBody>
          <a:bodyPr wrap="none"/>
          <a:lstStyle/>
          <a:p>
            <a:pPr>
              <a:defRPr/>
            </a:pPr>
            <a:r>
              <a:rPr lang="en-US" sz="5400" dirty="0" smtClean="0">
                <a:cs typeface="+mj-cs"/>
              </a:rPr>
              <a:t>Computational Thinking</a:t>
            </a:r>
            <a:r>
              <a:rPr lang="en-US" dirty="0" smtClean="0">
                <a:cs typeface="+mj-cs"/>
              </a:rPr>
              <a:t/>
            </a:r>
            <a:br>
              <a:rPr lang="en-US" dirty="0" smtClean="0">
                <a:cs typeface="+mj-cs"/>
              </a:rPr>
            </a:br>
            <a:r>
              <a:rPr lang="en-US" dirty="0" smtClean="0">
                <a:cs typeface="+mj-cs"/>
              </a:rPr>
              <a:t/>
            </a:r>
            <a:br>
              <a:rPr lang="en-US" dirty="0" smtClean="0">
                <a:cs typeface="+mj-cs"/>
              </a:rPr>
            </a:br>
            <a:r>
              <a:rPr lang="en-US" sz="2400" dirty="0" smtClean="0">
                <a:solidFill>
                  <a:schemeClr val="tx2"/>
                </a:solidFill>
              </a:rPr>
              <a:t> IS 101Y/CMSC 101</a:t>
            </a:r>
            <a:br>
              <a:rPr lang="en-US" sz="2400" dirty="0" smtClean="0">
                <a:solidFill>
                  <a:schemeClr val="tx2"/>
                </a:solidFill>
              </a:rPr>
            </a:br>
            <a:r>
              <a:rPr lang="en-US" sz="2400" dirty="0" smtClean="0">
                <a:solidFill>
                  <a:schemeClr val="tx2"/>
                </a:solidFill>
              </a:rPr>
              <a:t>September 5, 2013</a:t>
            </a:r>
            <a:r>
              <a:rPr lang="en-US" sz="1800" dirty="0" smtClean="0">
                <a:solidFill>
                  <a:schemeClr val="tx2"/>
                </a:solidFill>
              </a:rPr>
              <a:t/>
            </a:r>
            <a:br>
              <a:rPr lang="en-US" sz="1800" dirty="0" smtClean="0">
                <a:solidFill>
                  <a:schemeClr val="tx2"/>
                </a:solidFill>
              </a:rPr>
            </a:br>
            <a:r>
              <a:rPr lang="en-US" sz="1800" dirty="0" smtClean="0">
                <a:solidFill>
                  <a:schemeClr val="tx2"/>
                </a:solidFill>
              </a:rPr>
              <a:t/>
            </a:r>
            <a:br>
              <a:rPr lang="en-US" sz="1800" dirty="0" smtClean="0">
                <a:solidFill>
                  <a:schemeClr val="tx2"/>
                </a:solidFill>
              </a:rPr>
            </a:br>
            <a:r>
              <a:rPr lang="en-US" sz="1800" dirty="0" smtClean="0">
                <a:solidFill>
                  <a:schemeClr val="tx2"/>
                </a:solidFill>
              </a:rPr>
              <a:t/>
            </a:r>
            <a:br>
              <a:rPr lang="en-US" sz="1800" dirty="0" smtClean="0">
                <a:solidFill>
                  <a:schemeClr val="tx2"/>
                </a:solidFill>
              </a:rPr>
            </a:br>
            <a:r>
              <a:rPr lang="en-US" sz="1800" dirty="0" smtClean="0">
                <a:solidFill>
                  <a:schemeClr val="tx2"/>
                </a:solidFill>
              </a:rPr>
              <a:t/>
            </a:r>
            <a:br>
              <a:rPr lang="en-US" sz="1800" dirty="0" smtClean="0">
                <a:solidFill>
                  <a:schemeClr val="tx2"/>
                </a:solidFill>
              </a:rPr>
            </a:br>
            <a:r>
              <a:rPr lang="en-US" sz="2400" dirty="0" smtClean="0">
                <a:solidFill>
                  <a:schemeClr val="tx2"/>
                </a:solidFill>
              </a:rPr>
              <a:t> </a:t>
            </a:r>
            <a:r>
              <a:rPr lang="en-US" sz="4000" dirty="0" smtClean="0">
                <a:solidFill>
                  <a:schemeClr val="tx2"/>
                </a:solidFill>
              </a:rPr>
              <a:t>Marie desJardins</a:t>
            </a:r>
            <a:r>
              <a:rPr lang="en-US" dirty="0" smtClean="0">
                <a:solidFill>
                  <a:schemeClr val="tx2"/>
                </a:solidFill>
                <a:cs typeface="+mj-cs"/>
              </a:rPr>
              <a:t/>
            </a:r>
            <a:br>
              <a:rPr lang="en-US" dirty="0" smtClean="0">
                <a:solidFill>
                  <a:schemeClr val="tx2"/>
                </a:solidFill>
                <a:cs typeface="+mj-cs"/>
              </a:rPr>
            </a:br>
            <a:r>
              <a:rPr lang="en-US" sz="2400" dirty="0" smtClean="0">
                <a:solidFill>
                  <a:schemeClr val="tx2"/>
                </a:solidFill>
                <a:cs typeface="+mj-cs"/>
              </a:rPr>
              <a:t>University of Maryland Baltimore County</a:t>
            </a:r>
            <a:br>
              <a:rPr lang="en-US" sz="2400" dirty="0" smtClean="0">
                <a:solidFill>
                  <a:schemeClr val="tx2"/>
                </a:solidFill>
                <a:cs typeface="+mj-cs"/>
              </a:rPr>
            </a:br>
            <a:endParaRPr lang="en-US" dirty="0" smtClean="0">
              <a:solidFill>
                <a:schemeClr val="tx2"/>
              </a:solidFill>
              <a:cs typeface="+mj-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a:xfrm>
            <a:off x="549275" y="336176"/>
            <a:ext cx="8042276" cy="730624"/>
          </a:xfrm>
        </p:spPr>
        <p:txBody>
          <a:bodyPr/>
          <a:lstStyle/>
          <a:p>
            <a:pPr>
              <a:defRPr/>
            </a:pPr>
            <a:r>
              <a:rPr lang="en-US" dirty="0" smtClean="0">
                <a:cs typeface="+mj-cs"/>
              </a:rPr>
              <a:t>AP CS Principles: Big Ideas</a:t>
            </a:r>
          </a:p>
        </p:txBody>
      </p:sp>
      <p:sp>
        <p:nvSpPr>
          <p:cNvPr id="327683" name="Rectangle 3"/>
          <p:cNvSpPr>
            <a:spLocks noGrp="1" noChangeArrowheads="1"/>
          </p:cNvSpPr>
          <p:nvPr>
            <p:ph idx="1"/>
          </p:nvPr>
        </p:nvSpPr>
        <p:spPr>
          <a:xfrm>
            <a:off x="685800" y="1447800"/>
            <a:ext cx="7772400" cy="5181600"/>
          </a:xfrm>
        </p:spPr>
        <p:txBody>
          <a:bodyPr/>
          <a:lstStyle/>
          <a:p>
            <a:pPr>
              <a:lnSpc>
                <a:spcPct val="80000"/>
              </a:lnSpc>
              <a:defRPr/>
            </a:pPr>
            <a:r>
              <a:rPr lang="en-US" dirty="0" smtClean="0">
                <a:cs typeface="+mn-cs"/>
              </a:rPr>
              <a:t>Did any of you take AP CS? </a:t>
            </a:r>
          </a:p>
          <a:p>
            <a:pPr lvl="1">
              <a:lnSpc>
                <a:spcPct val="80000"/>
              </a:lnSpc>
              <a:defRPr/>
            </a:pPr>
            <a:r>
              <a:rPr lang="en-US" dirty="0" smtClean="0"/>
              <a:t>Why/why not?</a:t>
            </a:r>
          </a:p>
          <a:p>
            <a:pPr>
              <a:lnSpc>
                <a:spcPct val="80000"/>
              </a:lnSpc>
              <a:defRPr/>
            </a:pPr>
            <a:r>
              <a:rPr lang="en-US" dirty="0" smtClean="0">
                <a:cs typeface="+mn-cs"/>
              </a:rPr>
              <a:t>Joint effort between CRA and College Board to develop new AP CS Principles course</a:t>
            </a:r>
          </a:p>
          <a:p>
            <a:pPr lvl="1">
              <a:lnSpc>
                <a:spcPct val="80000"/>
              </a:lnSpc>
              <a:defRPr/>
            </a:pPr>
            <a:r>
              <a:rPr lang="en-US" dirty="0" smtClean="0"/>
              <a:t>The computing content of this course generally follow that model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CS Principles: Big Ideas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Computing is a </a:t>
            </a:r>
            <a:r>
              <a:rPr lang="en-US" b="1" u="sng" dirty="0" smtClean="0"/>
              <a:t>creative</a:t>
            </a:r>
            <a:r>
              <a:rPr lang="en-US" b="1" dirty="0" smtClean="0"/>
              <a:t> </a:t>
            </a:r>
            <a:r>
              <a:rPr lang="en-US" dirty="0" smtClean="0"/>
              <a:t>activity.</a:t>
            </a:r>
          </a:p>
          <a:p>
            <a:r>
              <a:rPr lang="en-US" b="1" u="sng" dirty="0" smtClean="0"/>
              <a:t>Abstraction</a:t>
            </a:r>
            <a:r>
              <a:rPr lang="en-US" b="1" dirty="0" smtClean="0"/>
              <a:t> </a:t>
            </a:r>
            <a:r>
              <a:rPr lang="en-US" dirty="0" smtClean="0"/>
              <a:t>reduces information to focus on relevant concepts.</a:t>
            </a:r>
          </a:p>
          <a:p>
            <a:r>
              <a:rPr lang="en-US" b="1" u="sng" dirty="0" smtClean="0"/>
              <a:t>Data</a:t>
            </a:r>
            <a:r>
              <a:rPr lang="en-US" b="1" dirty="0" smtClean="0"/>
              <a:t> </a:t>
            </a:r>
            <a:r>
              <a:rPr lang="en-US" dirty="0" smtClean="0"/>
              <a:t>and information facilitate the creation of knowledge.</a:t>
            </a:r>
          </a:p>
          <a:p>
            <a:r>
              <a:rPr lang="en-US" b="1" u="sng" dirty="0" smtClean="0"/>
              <a:t>Algorithms</a:t>
            </a:r>
            <a:r>
              <a:rPr lang="en-US" b="1" dirty="0" smtClean="0"/>
              <a:t> </a:t>
            </a:r>
            <a:r>
              <a:rPr lang="en-US" dirty="0" smtClean="0"/>
              <a:t>are used to express solutions to computational problems.</a:t>
            </a:r>
          </a:p>
          <a:p>
            <a:r>
              <a:rPr lang="en-US" b="1" u="sng" dirty="0" smtClean="0"/>
              <a:t>Programming</a:t>
            </a:r>
            <a:r>
              <a:rPr lang="en-US" b="1" dirty="0" smtClean="0"/>
              <a:t> </a:t>
            </a:r>
            <a:r>
              <a:rPr lang="en-US" dirty="0" smtClean="0"/>
              <a:t>enables problem solving, expression, and knowledge creation.</a:t>
            </a:r>
          </a:p>
          <a:p>
            <a:r>
              <a:rPr lang="en-US" dirty="0" smtClean="0"/>
              <a:t>The </a:t>
            </a:r>
            <a:r>
              <a:rPr lang="en-US" b="1" u="sng" dirty="0" smtClean="0"/>
              <a:t>Internet</a:t>
            </a:r>
            <a:r>
              <a:rPr lang="en-US" b="1" dirty="0" smtClean="0"/>
              <a:t> </a:t>
            </a:r>
            <a:r>
              <a:rPr lang="en-US" dirty="0" smtClean="0"/>
              <a:t>pervades modern computing.</a:t>
            </a:r>
          </a:p>
          <a:p>
            <a:r>
              <a:rPr lang="en-US" dirty="0" smtClean="0"/>
              <a:t>Computing has global </a:t>
            </a:r>
            <a:r>
              <a:rPr lang="en-US" b="1" u="sng" dirty="0" smtClean="0"/>
              <a:t>impacts</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49275" y="107576"/>
            <a:ext cx="8042276" cy="883024"/>
          </a:xfrm>
        </p:spPr>
        <p:txBody>
          <a:bodyPr/>
          <a:lstStyle/>
          <a:p>
            <a:pPr>
              <a:defRPr/>
            </a:pPr>
            <a:r>
              <a:rPr lang="en-US" dirty="0" smtClean="0">
                <a:cs typeface="+mj-cs"/>
              </a:rPr>
              <a:t>A Kidney Story</a:t>
            </a:r>
          </a:p>
        </p:txBody>
      </p:sp>
      <p:sp>
        <p:nvSpPr>
          <p:cNvPr id="329731" name="Rectangle 3"/>
          <p:cNvSpPr>
            <a:spLocks noGrp="1" noChangeArrowheads="1"/>
          </p:cNvSpPr>
          <p:nvPr>
            <p:ph idx="1"/>
          </p:nvPr>
        </p:nvSpPr>
        <p:spPr>
          <a:xfrm>
            <a:off x="685800" y="990600"/>
            <a:ext cx="7772400" cy="5867400"/>
          </a:xfrm>
        </p:spPr>
        <p:txBody>
          <a:bodyPr>
            <a:normAutofit fontScale="92500" lnSpcReduction="10000"/>
          </a:bodyPr>
          <a:lstStyle/>
          <a:p>
            <a:pPr>
              <a:defRPr/>
            </a:pPr>
            <a:r>
              <a:rPr lang="en-US" sz="2400" dirty="0" smtClean="0">
                <a:cs typeface="+mn-cs"/>
              </a:rPr>
              <a:t>Kidney disease affects 50,000 new Americans a year</a:t>
            </a:r>
          </a:p>
          <a:p>
            <a:pPr>
              <a:defRPr/>
            </a:pPr>
            <a:r>
              <a:rPr lang="en-US" dirty="0" smtClean="0"/>
              <a:t>A great example of computational abstraction!</a:t>
            </a:r>
            <a:endParaRPr lang="en-US" sz="2400" dirty="0" smtClean="0">
              <a:cs typeface="+mn-cs"/>
            </a:endParaRPr>
          </a:p>
          <a:p>
            <a:pPr lvl="1">
              <a:defRPr/>
            </a:pPr>
            <a:r>
              <a:rPr lang="en-US" sz="2000" dirty="0" smtClean="0"/>
              <a:t>Pairs</a:t>
            </a:r>
          </a:p>
          <a:p>
            <a:pPr lvl="1">
              <a:defRPr/>
            </a:pPr>
            <a:r>
              <a:rPr lang="en-US" sz="2000" dirty="0" smtClean="0"/>
              <a:t>Cycles</a:t>
            </a:r>
          </a:p>
          <a:p>
            <a:pPr lvl="1">
              <a:defRPr/>
            </a:pPr>
            <a:r>
              <a:rPr lang="en-US" sz="2000" dirty="0" smtClean="0"/>
              <a:t>Chains</a:t>
            </a:r>
          </a:p>
          <a:p>
            <a:pPr lvl="1">
              <a:defRPr/>
            </a:pPr>
            <a:endParaRPr lang="en-US" sz="2000" dirty="0" smtClean="0"/>
          </a:p>
          <a:p>
            <a:pPr lvl="1">
              <a:defRPr/>
            </a:pPr>
            <a:endParaRPr lang="en-US" sz="2000" dirty="0" smtClean="0"/>
          </a:p>
          <a:p>
            <a:pPr lvl="1">
              <a:defRPr/>
            </a:pPr>
            <a:endParaRPr lang="en-US" sz="2000" dirty="0" smtClean="0"/>
          </a:p>
          <a:p>
            <a:pPr lvl="1">
              <a:defRPr/>
            </a:pPr>
            <a:endParaRPr lang="en-US" sz="2000" dirty="0" smtClean="0"/>
          </a:p>
          <a:p>
            <a:pPr lvl="1">
              <a:defRPr/>
            </a:pPr>
            <a:endParaRPr lang="en-US" sz="2000" dirty="0" smtClean="0"/>
          </a:p>
          <a:p>
            <a:pPr lvl="1">
              <a:defRPr/>
            </a:pPr>
            <a:endParaRPr lang="en-US" sz="2000" dirty="0" smtClean="0"/>
          </a:p>
          <a:p>
            <a:pPr lvl="1">
              <a:defRPr/>
            </a:pPr>
            <a:endParaRPr lang="en-US" sz="2000" dirty="0" smtClean="0"/>
          </a:p>
          <a:p>
            <a:pPr lvl="1">
              <a:defRPr/>
            </a:pPr>
            <a:endParaRPr lang="en-US" sz="2000" dirty="0" smtClean="0"/>
          </a:p>
          <a:p>
            <a:pPr>
              <a:buFontTx/>
              <a:buNone/>
              <a:defRPr/>
            </a:pPr>
            <a:endParaRPr lang="en-US" sz="1800" dirty="0" smtClean="0">
              <a:cs typeface="+mn-cs"/>
            </a:endParaRPr>
          </a:p>
          <a:p>
            <a:pPr>
              <a:buFontTx/>
              <a:buNone/>
              <a:defRPr/>
            </a:pPr>
            <a:r>
              <a:rPr lang="en-US" sz="1800" dirty="0" smtClean="0">
                <a:cs typeface="+mn-cs"/>
              </a:rPr>
              <a:t>Two cycle				Three cycle</a:t>
            </a:r>
            <a:endParaRPr lang="en-US" sz="2400" dirty="0" smtClean="0">
              <a:cs typeface="+mn-cs"/>
            </a:endParaRPr>
          </a:p>
        </p:txBody>
      </p:sp>
      <p:pic>
        <p:nvPicPr>
          <p:cNvPr id="6" name="Picture 5"/>
          <p:cNvPicPr>
            <a:picLocks noChangeAspect="1"/>
          </p:cNvPicPr>
          <p:nvPr/>
        </p:nvPicPr>
        <p:blipFill>
          <a:blip r:embed="rId3"/>
          <a:stretch>
            <a:fillRect/>
          </a:stretch>
        </p:blipFill>
        <p:spPr>
          <a:xfrm>
            <a:off x="457200" y="3043452"/>
            <a:ext cx="3200400" cy="3133526"/>
          </a:xfrm>
          <a:prstGeom prst="rect">
            <a:avLst/>
          </a:prstGeom>
        </p:spPr>
      </p:pic>
      <p:pic>
        <p:nvPicPr>
          <p:cNvPr id="7" name="Picture 6"/>
          <p:cNvPicPr>
            <a:picLocks noChangeAspect="1"/>
          </p:cNvPicPr>
          <p:nvPr/>
        </p:nvPicPr>
        <p:blipFill>
          <a:blip r:embed="rId4"/>
          <a:stretch>
            <a:fillRect/>
          </a:stretch>
        </p:blipFill>
        <p:spPr>
          <a:xfrm>
            <a:off x="4800600" y="3200400"/>
            <a:ext cx="4084800" cy="28194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a:xfrm>
            <a:off x="549275" y="107576"/>
            <a:ext cx="8042276" cy="806824"/>
          </a:xfrm>
        </p:spPr>
        <p:txBody>
          <a:bodyPr/>
          <a:lstStyle/>
          <a:p>
            <a:pPr>
              <a:defRPr/>
            </a:pPr>
            <a:r>
              <a:rPr lang="en-US" dirty="0" smtClean="0">
                <a:cs typeface="+mj-cs"/>
              </a:rPr>
              <a:t>A Big Kidney Story</a:t>
            </a:r>
          </a:p>
        </p:txBody>
      </p:sp>
      <p:sp>
        <p:nvSpPr>
          <p:cNvPr id="344067" name="Rectangle 3"/>
          <p:cNvSpPr>
            <a:spLocks noGrp="1" noChangeArrowheads="1"/>
          </p:cNvSpPr>
          <p:nvPr>
            <p:ph idx="1"/>
          </p:nvPr>
        </p:nvSpPr>
        <p:spPr>
          <a:xfrm>
            <a:off x="609600" y="1371600"/>
            <a:ext cx="2667000" cy="4191000"/>
          </a:xfrm>
        </p:spPr>
        <p:txBody>
          <a:bodyPr>
            <a:normAutofit/>
          </a:bodyPr>
          <a:lstStyle/>
          <a:p>
            <a:pPr marL="0" indent="0">
              <a:buFontTx/>
              <a:buNone/>
              <a:defRPr/>
            </a:pPr>
            <a:r>
              <a:rPr lang="en-US" dirty="0" smtClean="0">
                <a:cs typeface="+mn-cs"/>
              </a:rPr>
              <a:t>What about really big chains?</a:t>
            </a:r>
          </a:p>
          <a:p>
            <a:pPr marL="0" indent="0">
              <a:buFontTx/>
              <a:buNone/>
              <a:defRPr/>
            </a:pPr>
            <a:endParaRPr lang="en-US" dirty="0" smtClean="0">
              <a:cs typeface="+mn-cs"/>
            </a:endParaRPr>
          </a:p>
          <a:p>
            <a:pPr marL="0" indent="0">
              <a:buFontTx/>
              <a:buNone/>
              <a:defRPr/>
            </a:pPr>
            <a:r>
              <a:rPr lang="en-US" dirty="0" smtClean="0">
                <a:cs typeface="+mn-cs"/>
              </a:rPr>
              <a:t>How do you come up with an optimal series of swaps?</a:t>
            </a:r>
          </a:p>
        </p:txBody>
      </p:sp>
      <p:pic>
        <p:nvPicPr>
          <p:cNvPr id="40963" name="Picture 8" descr="Lives Forever Linked Through Ksplant Chain 124 - NYTimes"/>
          <p:cNvPicPr>
            <a:picLocks noChangeAspect="1" noChangeArrowheads="1"/>
          </p:cNvPicPr>
          <p:nvPr/>
        </p:nvPicPr>
        <p:blipFill>
          <a:blip r:embed="rId3">
            <a:extLst>
              <a:ext uri="{28A0092B-C50C-407E-A947-70E740481C1C}">
                <a14:useLocalDpi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val="0"/>
              </a:ext>
            </a:extLst>
          </a:blip>
          <a:srcRect l="8824" t="27277" r="38240" b="36368"/>
          <a:stretch>
            <a:fillRect/>
          </a:stretch>
        </p:blipFill>
        <p:spPr bwMode="auto">
          <a:xfrm>
            <a:off x="3276600" y="973138"/>
            <a:ext cx="5562600" cy="4948237"/>
          </a:xfrm>
          <a:prstGeom prst="rect">
            <a:avLst/>
          </a:prstGeom>
          <a:noFill/>
          <a:ln>
            <a:noFill/>
          </a:ln>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344074" name="Text Box 10"/>
          <p:cNvSpPr txBox="1">
            <a:spLocks noChangeArrowheads="1"/>
          </p:cNvSpPr>
          <p:nvPr/>
        </p:nvSpPr>
        <p:spPr bwMode="auto">
          <a:xfrm>
            <a:off x="609600" y="6002381"/>
            <a:ext cx="7924800" cy="855619"/>
          </a:xfrm>
          <a:prstGeom prst="rect">
            <a:avLst/>
          </a:prstGeom>
          <a:noFill/>
          <a:ln>
            <a:noFill/>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25400">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wrap="square">
            <a:spAutoFit/>
          </a:bodyPr>
          <a:lstStyle/>
          <a:p>
            <a:pPr>
              <a:lnSpc>
                <a:spcPct val="80000"/>
              </a:lnSpc>
              <a:spcBef>
                <a:spcPct val="30000"/>
              </a:spcBef>
              <a:buSzPct val="100000"/>
              <a:defRPr/>
            </a:pPr>
            <a:r>
              <a:rPr lang="en-US" sz="2800" dirty="0" smtClean="0">
                <a:solidFill>
                  <a:schemeClr val="tx2"/>
                </a:solidFill>
                <a:latin typeface="Times New Roman" charset="0"/>
                <a:cs typeface="+mn-cs"/>
              </a:rPr>
              <a:t>Exercise taken from:</a:t>
            </a:r>
          </a:p>
          <a:p>
            <a:pPr>
              <a:lnSpc>
                <a:spcPct val="80000"/>
              </a:lnSpc>
              <a:spcBef>
                <a:spcPct val="30000"/>
              </a:spcBef>
              <a:buSzPct val="100000"/>
              <a:defRPr/>
            </a:pPr>
            <a:r>
              <a:rPr lang="en-US" dirty="0" smtClean="0">
                <a:solidFill>
                  <a:schemeClr val="tx2"/>
                </a:solidFill>
                <a:latin typeface="Times New Roman" charset="0"/>
                <a:cs typeface="+mn-cs"/>
              </a:rPr>
              <a:t>http://www.nsf.gov/cise/csbytes/newsletter/vol1/vol1i6.html</a:t>
            </a:r>
            <a:endParaRPr lang="en-US" sz="1800" dirty="0">
              <a:cs typeface="+mn-cs"/>
            </a:endParaRPr>
          </a:p>
        </p:txBody>
      </p:sp>
      <p:sp>
        <p:nvSpPr>
          <p:cNvPr id="344075" name="Text Box 11"/>
          <p:cNvSpPr txBox="1">
            <a:spLocks noChangeArrowheads="1"/>
          </p:cNvSpPr>
          <p:nvPr/>
        </p:nvSpPr>
        <p:spPr bwMode="auto">
          <a:xfrm>
            <a:off x="5638800" y="6172200"/>
            <a:ext cx="3276600" cy="339725"/>
          </a:xfrm>
          <a:prstGeom prst="rect">
            <a:avLst/>
          </a:prstGeom>
          <a:noFill/>
          <a:ln>
            <a:noFill/>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25400">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endParaRPr lang="en-US" sz="1800">
              <a:cs typeface="+mn-cs"/>
            </a:endParaRPr>
          </a:p>
        </p:txBody>
      </p:sp>
      <p:sp>
        <p:nvSpPr>
          <p:cNvPr id="344076" name="Text Box 12"/>
          <p:cNvSpPr txBox="1">
            <a:spLocks noChangeArrowheads="1"/>
          </p:cNvSpPr>
          <p:nvPr/>
        </p:nvSpPr>
        <p:spPr bwMode="auto">
          <a:xfrm>
            <a:off x="6477000" y="5943600"/>
            <a:ext cx="2667000" cy="346249"/>
          </a:xfrm>
          <a:prstGeom prst="rect">
            <a:avLst/>
          </a:prstGeom>
          <a:noFill/>
          <a:ln>
            <a:noFill/>
          </a:ln>
          <a:effectLst/>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chemeClr val="accent1"/>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25400">
                <a:solidFill>
                  <a:schemeClr val="tx1"/>
                </a:solidFill>
                <a:miter lim="800000"/>
                <a:headEnd/>
                <a:tailEnd/>
              </a14:hiddenLine>
            </a:ext>
            <a:ext uri="{AF507438-7753-43e0-B8FC-AC1667EBCBE1}">
              <a14:hiddenEffects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en-US" sz="1800" dirty="0">
                <a:solidFill>
                  <a:schemeClr val="tx2"/>
                </a:solidFill>
                <a:latin typeface="Times New Roman" charset="0"/>
                <a:cs typeface="+mn-cs"/>
              </a:rPr>
              <a:t>NY Times, Feb</a:t>
            </a:r>
            <a:r>
              <a:rPr lang="en-US" sz="1800" dirty="0" smtClean="0">
                <a:solidFill>
                  <a:schemeClr val="tx2"/>
                </a:solidFill>
                <a:latin typeface="Times New Roman" charset="0"/>
                <a:cs typeface="+mn-cs"/>
              </a:rPr>
              <a:t> 19</a:t>
            </a:r>
            <a:r>
              <a:rPr lang="en-US" sz="1800" dirty="0">
                <a:solidFill>
                  <a:schemeClr val="tx2"/>
                </a:solidFill>
                <a:latin typeface="Times New Roman" charset="0"/>
                <a:cs typeface="+mn-cs"/>
              </a:rPr>
              <a:t>, 2012</a:t>
            </a:r>
            <a:endParaRPr lang="en-US" sz="1800" dirty="0">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a:xfrm>
            <a:off x="549275" y="107576"/>
            <a:ext cx="8042276" cy="806824"/>
          </a:xfrm>
        </p:spPr>
        <p:txBody>
          <a:bodyPr/>
          <a:lstStyle/>
          <a:p>
            <a:pPr>
              <a:defRPr/>
            </a:pPr>
            <a:r>
              <a:rPr lang="en-US" dirty="0" smtClean="0">
                <a:cs typeface="+mj-cs"/>
              </a:rPr>
              <a:t>Kidney Exchange</a:t>
            </a:r>
          </a:p>
        </p:txBody>
      </p:sp>
      <p:sp>
        <p:nvSpPr>
          <p:cNvPr id="297987" name="Rectangle 3"/>
          <p:cNvSpPr>
            <a:spLocks noGrp="1" noChangeArrowheads="1"/>
          </p:cNvSpPr>
          <p:nvPr>
            <p:ph idx="1"/>
          </p:nvPr>
        </p:nvSpPr>
        <p:spPr>
          <a:xfrm>
            <a:off x="685800" y="990600"/>
            <a:ext cx="8153400" cy="5638800"/>
          </a:xfrm>
        </p:spPr>
        <p:txBody>
          <a:bodyPr>
            <a:normAutofit fontScale="85000" lnSpcReduction="20000"/>
          </a:bodyPr>
          <a:lstStyle/>
          <a:p>
            <a:pPr>
              <a:defRPr/>
            </a:pPr>
            <a:r>
              <a:rPr lang="en-US" sz="2400" dirty="0" smtClean="0">
                <a:cs typeface="+mn-cs"/>
              </a:rPr>
              <a:t>Consider the exchange below. A patient is connected to a donor if they are biologically compatible. A donor will only donate a kidney if his or her friend also receives a kidney. What is the optimal exchange for this situation? Why?</a:t>
            </a:r>
          </a:p>
          <a:p>
            <a:pPr>
              <a:defRPr/>
            </a:pPr>
            <a:endParaRPr lang="en-US" sz="2400" dirty="0" smtClean="0">
              <a:cs typeface="+mn-cs"/>
            </a:endParaRPr>
          </a:p>
          <a:p>
            <a:pPr>
              <a:defRPr/>
            </a:pPr>
            <a:endParaRPr lang="en-US" sz="2400" dirty="0" smtClean="0">
              <a:cs typeface="+mn-cs"/>
            </a:endParaRPr>
          </a:p>
          <a:p>
            <a:pPr>
              <a:defRPr/>
            </a:pPr>
            <a:endParaRPr lang="en-US" sz="2400" dirty="0" smtClean="0">
              <a:cs typeface="+mn-cs"/>
            </a:endParaRPr>
          </a:p>
          <a:p>
            <a:pPr>
              <a:defRPr/>
            </a:pPr>
            <a:endParaRPr lang="en-US" sz="2400" dirty="0" smtClean="0">
              <a:cs typeface="+mn-cs"/>
            </a:endParaRPr>
          </a:p>
          <a:p>
            <a:pPr>
              <a:defRPr/>
            </a:pPr>
            <a:endParaRPr lang="en-US" sz="2400" dirty="0" smtClean="0">
              <a:cs typeface="+mn-cs"/>
            </a:endParaRPr>
          </a:p>
          <a:p>
            <a:pPr>
              <a:defRPr/>
            </a:pPr>
            <a:endParaRPr lang="en-US" sz="2400" dirty="0" smtClean="0">
              <a:cs typeface="+mn-cs"/>
            </a:endParaRPr>
          </a:p>
          <a:p>
            <a:pPr>
              <a:defRPr/>
            </a:pPr>
            <a:endParaRPr lang="en-US" sz="2400" dirty="0" smtClean="0">
              <a:cs typeface="+mn-cs"/>
            </a:endParaRPr>
          </a:p>
          <a:p>
            <a:pPr>
              <a:defRPr/>
            </a:pPr>
            <a:r>
              <a:rPr lang="en-US" sz="2400" dirty="0" smtClean="0">
                <a:cs typeface="+mn-cs"/>
              </a:rPr>
              <a:t>What technique did you use to solve this problem? How would your technique scale if there were ten donors and patients? 100? Thousands?</a:t>
            </a:r>
            <a:endParaRPr lang="en-US" dirty="0" smtClean="0">
              <a:cs typeface="+mn-cs"/>
            </a:endParaRPr>
          </a:p>
        </p:txBody>
      </p:sp>
      <p:pic>
        <p:nvPicPr>
          <p:cNvPr id="5" name="Picture 4"/>
          <p:cNvPicPr>
            <a:picLocks noChangeAspect="1"/>
          </p:cNvPicPr>
          <p:nvPr/>
        </p:nvPicPr>
        <p:blipFill>
          <a:blip r:embed="rId3"/>
          <a:stretch>
            <a:fillRect/>
          </a:stretch>
        </p:blipFill>
        <p:spPr>
          <a:xfrm>
            <a:off x="2133600" y="2209800"/>
            <a:ext cx="4114800" cy="322027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979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7987">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798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6" grpId="0"/>
      <p:bldP spid="297987"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a:xfrm>
            <a:off x="549275" y="107576"/>
            <a:ext cx="8042276" cy="730624"/>
          </a:xfrm>
        </p:spPr>
        <p:txBody>
          <a:bodyPr/>
          <a:lstStyle/>
          <a:p>
            <a:pPr>
              <a:defRPr/>
            </a:pPr>
            <a:r>
              <a:rPr lang="en-US" dirty="0" smtClean="0">
                <a:cs typeface="+mj-cs"/>
              </a:rPr>
              <a:t>Alternative Representation</a:t>
            </a:r>
          </a:p>
        </p:txBody>
      </p:sp>
      <p:sp>
        <p:nvSpPr>
          <p:cNvPr id="337923" name="Rectangle 3"/>
          <p:cNvSpPr>
            <a:spLocks noGrp="1" noChangeArrowheads="1"/>
          </p:cNvSpPr>
          <p:nvPr>
            <p:ph idx="1"/>
          </p:nvPr>
        </p:nvSpPr>
        <p:spPr>
          <a:xfrm>
            <a:off x="685800" y="990600"/>
            <a:ext cx="7772400" cy="5638800"/>
          </a:xfrm>
        </p:spPr>
        <p:txBody>
          <a:bodyPr>
            <a:noAutofit/>
          </a:bodyPr>
          <a:lstStyle/>
          <a:p>
            <a:pPr>
              <a:lnSpc>
                <a:spcPct val="120000"/>
              </a:lnSpc>
              <a:defRPr/>
            </a:pPr>
            <a:r>
              <a:rPr lang="en-US" sz="1800" dirty="0" smtClean="0">
                <a:cs typeface="+mn-cs"/>
              </a:rPr>
              <a:t>A graph data structure can capture the important relationships among patients and donors </a:t>
            </a:r>
          </a:p>
          <a:p>
            <a:pPr>
              <a:lnSpc>
                <a:spcPct val="120000"/>
              </a:lnSpc>
              <a:defRPr/>
            </a:pPr>
            <a:r>
              <a:rPr lang="en-US" sz="1800" dirty="0" smtClean="0">
                <a:cs typeface="+mn-cs"/>
              </a:rPr>
              <a:t>This representation is an </a:t>
            </a:r>
            <a:r>
              <a:rPr lang="en-US" sz="1800" b="1" dirty="0" smtClean="0">
                <a:cs typeface="+mn-cs"/>
              </a:rPr>
              <a:t>abstraction</a:t>
            </a:r>
            <a:r>
              <a:rPr lang="en-US" sz="1800" dirty="0" smtClean="0">
                <a:cs typeface="+mn-cs"/>
              </a:rPr>
              <a:t> </a:t>
            </a:r>
            <a:br>
              <a:rPr lang="en-US" sz="1800" dirty="0" smtClean="0">
                <a:cs typeface="+mn-cs"/>
              </a:rPr>
            </a:br>
            <a:r>
              <a:rPr lang="en-US" sz="1800" dirty="0" smtClean="0">
                <a:cs typeface="+mn-cs"/>
              </a:rPr>
              <a:t>of the </a:t>
            </a:r>
            <a:r>
              <a:rPr lang="en-US" sz="1800" dirty="0" smtClean="0"/>
              <a:t>matching problem</a:t>
            </a:r>
          </a:p>
          <a:p>
            <a:pPr lvl="1">
              <a:lnSpc>
                <a:spcPct val="120000"/>
              </a:lnSpc>
              <a:defRPr/>
            </a:pPr>
            <a:r>
              <a:rPr lang="en-US" sz="1600" dirty="0" smtClean="0">
                <a:cs typeface="+mn-cs"/>
              </a:rPr>
              <a:t>In reality, the </a:t>
            </a:r>
            <a:r>
              <a:rPr lang="en-US" sz="1600" dirty="0" smtClean="0"/>
              <a:t>problem is more </a:t>
            </a:r>
            <a:br>
              <a:rPr lang="en-US" sz="1600" dirty="0" smtClean="0"/>
            </a:br>
            <a:r>
              <a:rPr lang="en-US" sz="1600" dirty="0" smtClean="0"/>
              <a:t>complex – edges are labeled with </a:t>
            </a:r>
            <a:br>
              <a:rPr lang="en-US" sz="1600" dirty="0" smtClean="0"/>
            </a:br>
            <a:r>
              <a:rPr lang="en-US" sz="1600" dirty="0" smtClean="0"/>
              <a:t>weights that represent the </a:t>
            </a:r>
            <a:br>
              <a:rPr lang="en-US" sz="1600" dirty="0" smtClean="0"/>
            </a:br>
            <a:r>
              <a:rPr lang="en-US" sz="1600" dirty="0" smtClean="0"/>
              <a:t>degree/quality of the match</a:t>
            </a:r>
            <a:endParaRPr lang="en-US" sz="1600" dirty="0" smtClean="0">
              <a:cs typeface="+mn-cs"/>
            </a:endParaRPr>
          </a:p>
          <a:p>
            <a:pPr>
              <a:lnSpc>
                <a:spcPct val="120000"/>
              </a:lnSpc>
              <a:defRPr/>
            </a:pPr>
            <a:r>
              <a:rPr lang="en-US" sz="1800" dirty="0" smtClean="0">
                <a:cs typeface="+mn-cs"/>
              </a:rPr>
              <a:t>A </a:t>
            </a:r>
            <a:r>
              <a:rPr lang="en-US" sz="1800" b="1" dirty="0" smtClean="0">
                <a:cs typeface="+mn-cs"/>
              </a:rPr>
              <a:t>legal </a:t>
            </a:r>
            <a:r>
              <a:rPr lang="en-US" sz="1800" dirty="0" smtClean="0">
                <a:cs typeface="+mn-cs"/>
              </a:rPr>
              <a:t>exchange is a path that never visits any vertex twice</a:t>
            </a:r>
          </a:p>
          <a:p>
            <a:pPr lvl="1">
              <a:lnSpc>
                <a:spcPct val="120000"/>
              </a:lnSpc>
              <a:defRPr/>
            </a:pPr>
            <a:r>
              <a:rPr lang="en-US" sz="1600" dirty="0" smtClean="0"/>
              <a:t>A </a:t>
            </a:r>
            <a:r>
              <a:rPr lang="en-US" sz="1600" b="1" dirty="0" smtClean="0"/>
              <a:t>cycle </a:t>
            </a:r>
            <a:r>
              <a:rPr lang="en-US" sz="1600" dirty="0" smtClean="0">
                <a:cs typeface="+mn-cs"/>
              </a:rPr>
              <a:t>returns to the starting vertex; a </a:t>
            </a:r>
            <a:r>
              <a:rPr lang="en-US" sz="1600" b="1" dirty="0" smtClean="0">
                <a:cs typeface="+mn-cs"/>
              </a:rPr>
              <a:t>chain</a:t>
            </a:r>
            <a:r>
              <a:rPr lang="en-US" sz="1600" dirty="0" smtClean="0">
                <a:cs typeface="+mn-cs"/>
              </a:rPr>
              <a:t> does not</a:t>
            </a:r>
          </a:p>
          <a:p>
            <a:pPr lvl="1">
              <a:lnSpc>
                <a:spcPct val="120000"/>
              </a:lnSpc>
              <a:defRPr/>
            </a:pPr>
            <a:r>
              <a:rPr lang="en-US" sz="1600" dirty="0" smtClean="0"/>
              <a:t>I</a:t>
            </a:r>
            <a:r>
              <a:rPr lang="en-US" sz="1600" dirty="0" smtClean="0">
                <a:cs typeface="+mn-cs"/>
              </a:rPr>
              <a:t>f every node was visited (every patient received a kidney and every donor donated one), this would be called a </a:t>
            </a:r>
            <a:r>
              <a:rPr lang="en-US" sz="1600" b="1" dirty="0" smtClean="0">
                <a:cs typeface="+mn-cs"/>
              </a:rPr>
              <a:t>Hamiltonian cycle</a:t>
            </a:r>
          </a:p>
          <a:p>
            <a:pPr lvl="1">
              <a:lnSpc>
                <a:spcPct val="120000"/>
              </a:lnSpc>
              <a:defRPr/>
            </a:pPr>
            <a:r>
              <a:rPr lang="en-US" sz="1600" dirty="0" smtClean="0"/>
              <a:t>Discovering a Hamiltonian cycle is a famous NP-complete (i.e., computationally hard) problem</a:t>
            </a:r>
          </a:p>
          <a:p>
            <a:pPr lvl="1">
              <a:lnSpc>
                <a:spcPct val="120000"/>
              </a:lnSpc>
              <a:defRPr/>
            </a:pPr>
            <a:r>
              <a:rPr lang="en-US" sz="1600" dirty="0" smtClean="0">
                <a:cs typeface="+mn-cs"/>
              </a:rPr>
              <a:t>What is the longest legal </a:t>
            </a:r>
            <a:r>
              <a:rPr lang="en-US" sz="1600" dirty="0" smtClean="0"/>
              <a:t>chain </a:t>
            </a:r>
            <a:r>
              <a:rPr lang="en-US" sz="1600" dirty="0" smtClean="0">
                <a:cs typeface="+mn-cs"/>
              </a:rPr>
              <a:t>in this graph?  Longest legal cycle?</a:t>
            </a:r>
          </a:p>
        </p:txBody>
      </p:sp>
      <p:pic>
        <p:nvPicPr>
          <p:cNvPr id="6" name="Picture 5"/>
          <p:cNvPicPr>
            <a:picLocks noChangeAspect="1"/>
          </p:cNvPicPr>
          <p:nvPr/>
        </p:nvPicPr>
        <p:blipFill>
          <a:blip r:embed="rId3"/>
          <a:stretch>
            <a:fillRect/>
          </a:stretch>
        </p:blipFill>
        <p:spPr>
          <a:xfrm>
            <a:off x="5334000" y="1524000"/>
            <a:ext cx="2286000" cy="2554255"/>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Reminders</a:t>
            </a:r>
            <a:endParaRPr lang="en-US" dirty="0"/>
          </a:p>
        </p:txBody>
      </p:sp>
      <p:sp>
        <p:nvSpPr>
          <p:cNvPr id="3" name="Content Placeholder 2"/>
          <p:cNvSpPr>
            <a:spLocks noGrp="1"/>
          </p:cNvSpPr>
          <p:nvPr>
            <p:ph idx="1"/>
          </p:nvPr>
        </p:nvSpPr>
        <p:spPr>
          <a:xfrm>
            <a:off x="549275" y="1600201"/>
            <a:ext cx="7375525" cy="4343400"/>
          </a:xfrm>
        </p:spPr>
        <p:txBody>
          <a:bodyPr/>
          <a:lstStyle/>
          <a:p>
            <a:r>
              <a:rPr lang="en-US" dirty="0" smtClean="0"/>
              <a:t>Processing Assignment 1 is due next </a:t>
            </a:r>
            <a:br>
              <a:rPr lang="en-US" dirty="0" smtClean="0"/>
            </a:br>
            <a:r>
              <a:rPr lang="en-US" dirty="0" smtClean="0"/>
              <a:t>Tuesday, 9/10</a:t>
            </a:r>
          </a:p>
          <a:p>
            <a:pPr lvl="1"/>
            <a:r>
              <a:rPr lang="en-US" b="1" dirty="0" smtClean="0"/>
              <a:t>Very important</a:t>
            </a:r>
            <a:r>
              <a:rPr lang="en-US" dirty="0" smtClean="0"/>
              <a:t> to complete this before class</a:t>
            </a:r>
          </a:p>
          <a:p>
            <a:pPr lvl="1"/>
            <a:r>
              <a:rPr lang="en-US" dirty="0" smtClean="0"/>
              <a:t>We will</a:t>
            </a:r>
            <a:r>
              <a:rPr lang="en-US" dirty="0" smtClean="0"/>
              <a:t> be starting to learn </a:t>
            </a:r>
            <a:r>
              <a:rPr lang="en-US" dirty="0" smtClean="0"/>
              <a:t>Processing, including in-class labs</a:t>
            </a:r>
          </a:p>
          <a:p>
            <a:r>
              <a:rPr lang="en-US" dirty="0" smtClean="0"/>
              <a:t>Start early with the reading for next week!</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pPr>
              <a:defRPr/>
            </a:pPr>
            <a:r>
              <a:rPr lang="en-US" dirty="0" smtClean="0">
                <a:cs typeface="+mj-cs"/>
              </a:rPr>
              <a:t>What are</a:t>
            </a:r>
            <a:r>
              <a:rPr lang="en-US" dirty="0" smtClean="0">
                <a:cs typeface="+mj-cs"/>
              </a:rPr>
              <a:t> </a:t>
            </a:r>
            <a:r>
              <a:rPr lang="en-US" dirty="0" smtClean="0"/>
              <a:t>I</a:t>
            </a:r>
            <a:r>
              <a:rPr lang="en-US" dirty="0" smtClean="0">
                <a:cs typeface="+mj-cs"/>
              </a:rPr>
              <a:t>mportant</a:t>
            </a:r>
            <a:r>
              <a:rPr lang="en-US" dirty="0" smtClean="0"/>
              <a:t> </a:t>
            </a:r>
            <a:r>
              <a:rPr lang="en-US" dirty="0" smtClean="0"/>
              <a:t>P</a:t>
            </a:r>
            <a:r>
              <a:rPr lang="en-US" dirty="0" smtClean="0">
                <a:cs typeface="+mj-cs"/>
              </a:rPr>
              <a:t>roblems</a:t>
            </a:r>
            <a:r>
              <a:rPr lang="en-US" dirty="0" smtClean="0">
                <a:cs typeface="+mj-cs"/>
              </a:rPr>
              <a:t>?</a:t>
            </a:r>
          </a:p>
        </p:txBody>
      </p:sp>
      <p:sp>
        <p:nvSpPr>
          <p:cNvPr id="293891" name="Rectangle 3"/>
          <p:cNvSpPr>
            <a:spLocks noGrp="1" noChangeArrowheads="1"/>
          </p:cNvSpPr>
          <p:nvPr>
            <p:ph idx="1"/>
          </p:nvPr>
        </p:nvSpPr>
        <p:spPr/>
        <p:txBody>
          <a:bodyPr/>
          <a:lstStyle/>
          <a:p>
            <a:pPr>
              <a:defRPr/>
            </a:pPr>
            <a:r>
              <a:rPr lang="en-US" dirty="0" smtClean="0">
                <a:cs typeface="+mn-cs"/>
              </a:rPr>
              <a:t>Break into your groups</a:t>
            </a:r>
          </a:p>
          <a:p>
            <a:pPr>
              <a:defRPr/>
            </a:pPr>
            <a:endParaRPr lang="en-US" dirty="0" smtClean="0">
              <a:cs typeface="+mn-cs"/>
            </a:endParaRPr>
          </a:p>
          <a:p>
            <a:pPr>
              <a:defRPr/>
            </a:pPr>
            <a:r>
              <a:rPr lang="en-US" dirty="0" smtClean="0">
                <a:cs typeface="+mn-cs"/>
              </a:rPr>
              <a:t>Each group should come up with five problems/goals in world/life</a:t>
            </a:r>
          </a:p>
          <a:p>
            <a:pPr lvl="1">
              <a:defRPr/>
            </a:pPr>
            <a:r>
              <a:rPr lang="en-US" dirty="0" smtClean="0"/>
              <a:t>Could be important societal challenges</a:t>
            </a:r>
          </a:p>
          <a:p>
            <a:pPr lvl="1">
              <a:defRPr/>
            </a:pPr>
            <a:r>
              <a:rPr lang="en-US" dirty="0" smtClean="0"/>
              <a:t>Could be something important to you</a:t>
            </a:r>
          </a:p>
          <a:p>
            <a:pPr lvl="1">
              <a:defRPr/>
            </a:pPr>
            <a:r>
              <a:rPr lang="en-US" dirty="0" smtClean="0"/>
              <a:t>Could be something you enjoy</a:t>
            </a:r>
          </a:p>
          <a:p>
            <a:pPr lvl="1">
              <a:defRPr/>
            </a:pPr>
            <a:endParaRPr lang="en-US" dirty="0" smtClean="0"/>
          </a:p>
          <a:p>
            <a:pPr>
              <a:defRPr/>
            </a:pPr>
            <a:r>
              <a:rPr lang="en-US" dirty="0" smtClean="0">
                <a:cs typeface="+mn-cs"/>
              </a:rPr>
              <a:t>Report out by random group member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pPr>
              <a:defRPr/>
            </a:pPr>
            <a:r>
              <a:rPr lang="en-US" dirty="0" smtClean="0">
                <a:cs typeface="+mj-cs"/>
              </a:rPr>
              <a:t>Important</a:t>
            </a:r>
            <a:r>
              <a:rPr lang="en-US" dirty="0" smtClean="0">
                <a:cs typeface="+mj-cs"/>
              </a:rPr>
              <a:t> Problems</a:t>
            </a:r>
            <a:endParaRPr lang="en-US" dirty="0" smtClean="0">
              <a:cs typeface="+mj-cs"/>
            </a:endParaRPr>
          </a:p>
        </p:txBody>
      </p:sp>
      <p:sp>
        <p:nvSpPr>
          <p:cNvPr id="299011" name="Rectangle 3"/>
          <p:cNvSpPr>
            <a:spLocks noGrp="1" noChangeArrowheads="1"/>
          </p:cNvSpPr>
          <p:nvPr>
            <p:ph idx="1"/>
          </p:nvPr>
        </p:nvSpPr>
        <p:spPr/>
        <p:txBody>
          <a:bodyPr/>
          <a:lstStyle/>
          <a:p>
            <a:pPr>
              <a:defRPr/>
            </a:pPr>
            <a:r>
              <a:rPr lang="en-US" sz="2000" dirty="0" smtClean="0">
                <a:cs typeface="+mn-cs"/>
              </a:rPr>
              <a:t>UMBC parking</a:t>
            </a:r>
          </a:p>
          <a:p>
            <a:pPr>
              <a:defRPr/>
            </a:pPr>
            <a:r>
              <a:rPr lang="en-US" sz="2000" dirty="0" smtClean="0"/>
              <a:t>Expensive textbooks</a:t>
            </a:r>
          </a:p>
          <a:p>
            <a:pPr>
              <a:defRPr/>
            </a:pPr>
            <a:r>
              <a:rPr lang="en-US" sz="2000" dirty="0" smtClean="0">
                <a:cs typeface="+mn-cs"/>
              </a:rPr>
              <a:t>Traffic for commuters</a:t>
            </a:r>
          </a:p>
          <a:p>
            <a:pPr>
              <a:defRPr/>
            </a:pPr>
            <a:r>
              <a:rPr lang="en-US" sz="2000" dirty="0" smtClean="0"/>
              <a:t>Collapse of the economy</a:t>
            </a:r>
          </a:p>
          <a:p>
            <a:pPr>
              <a:defRPr/>
            </a:pPr>
            <a:r>
              <a:rPr lang="en-US" sz="2000" dirty="0" err="1" smtClean="0">
                <a:cs typeface="+mn-cs"/>
              </a:rPr>
              <a:t>Miley</a:t>
            </a:r>
            <a:r>
              <a:rPr lang="en-US" sz="2000" dirty="0" smtClean="0">
                <a:cs typeface="+mn-cs"/>
              </a:rPr>
              <a:t> Cyrus</a:t>
            </a:r>
          </a:p>
          <a:p>
            <a:pPr>
              <a:defRPr/>
            </a:pPr>
            <a:r>
              <a:rPr lang="en-US" sz="2000" dirty="0" smtClean="0"/>
              <a:t>Need </a:t>
            </a:r>
            <a:r>
              <a:rPr lang="en-US" sz="2000" dirty="0" err="1" smtClean="0"/>
              <a:t>RedBox</a:t>
            </a:r>
            <a:r>
              <a:rPr lang="en-US" sz="2000" dirty="0" smtClean="0"/>
              <a:t> rentals on campus</a:t>
            </a:r>
          </a:p>
          <a:p>
            <a:pPr>
              <a:defRPr/>
            </a:pPr>
            <a:r>
              <a:rPr lang="en-US" sz="2000" dirty="0" smtClean="0">
                <a:cs typeface="+mn-cs"/>
              </a:rPr>
              <a:t>Chick-</a:t>
            </a:r>
            <a:r>
              <a:rPr lang="en-US" sz="2000" dirty="0" err="1" smtClean="0">
                <a:cs typeface="+mn-cs"/>
              </a:rPr>
              <a:t>fil</a:t>
            </a:r>
            <a:r>
              <a:rPr lang="en-US" sz="2000" dirty="0" smtClean="0">
                <a:cs typeface="+mn-cs"/>
              </a:rPr>
              <a:t>-a closed on Sundays</a:t>
            </a:r>
          </a:p>
          <a:p>
            <a:pPr>
              <a:defRPr/>
            </a:pPr>
            <a:r>
              <a:rPr lang="en-US" sz="2000" dirty="0" smtClean="0"/>
              <a:t>Hitler existed</a:t>
            </a:r>
            <a:endParaRPr lang="en-US" sz="2000" dirty="0" smtClean="0">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pPr>
              <a:defRPr/>
            </a:pPr>
            <a:r>
              <a:rPr lang="en-US" dirty="0" smtClean="0">
                <a:cs typeface="+mj-cs"/>
              </a:rPr>
              <a:t>Important</a:t>
            </a:r>
            <a:r>
              <a:rPr lang="en-US" dirty="0" smtClean="0">
                <a:cs typeface="+mj-cs"/>
              </a:rPr>
              <a:t> Problems</a:t>
            </a:r>
            <a:endParaRPr lang="en-US" dirty="0" smtClean="0">
              <a:cs typeface="+mj-cs"/>
            </a:endParaRPr>
          </a:p>
        </p:txBody>
      </p:sp>
      <p:sp>
        <p:nvSpPr>
          <p:cNvPr id="339971" name="Rectangle 3"/>
          <p:cNvSpPr>
            <a:spLocks noGrp="1" noChangeArrowheads="1"/>
          </p:cNvSpPr>
          <p:nvPr>
            <p:ph idx="1"/>
          </p:nvPr>
        </p:nvSpPr>
        <p:spPr/>
        <p:txBody>
          <a:bodyPr/>
          <a:lstStyle/>
          <a:p>
            <a:pPr>
              <a:defRPr/>
            </a:pPr>
            <a:r>
              <a:rPr lang="en-US" sz="2000" dirty="0" smtClean="0">
                <a:cs typeface="+mn-cs"/>
              </a:rPr>
              <a:t>It’s only hot </a:t>
            </a:r>
            <a:r>
              <a:rPr lang="en-US" sz="2000" dirty="0" smtClean="0"/>
              <a:t>during the summertime (in some parts of the world)</a:t>
            </a:r>
          </a:p>
          <a:p>
            <a:pPr>
              <a:defRPr/>
            </a:pPr>
            <a:r>
              <a:rPr lang="en-US" sz="2000" dirty="0" smtClean="0">
                <a:cs typeface="+mn-cs"/>
              </a:rPr>
              <a:t>Hand sanitizer only kills 99.9% of germs</a:t>
            </a:r>
          </a:p>
          <a:p>
            <a:pPr>
              <a:defRPr/>
            </a:pPr>
            <a:r>
              <a:rPr lang="en-US" sz="2000" dirty="0" smtClean="0"/>
              <a:t>College desks and lecture halls too small</a:t>
            </a:r>
          </a:p>
          <a:p>
            <a:pPr>
              <a:defRPr/>
            </a:pPr>
            <a:r>
              <a:rPr lang="en-US" sz="2000" dirty="0" smtClean="0">
                <a:cs typeface="+mn-cs"/>
              </a:rPr>
              <a:t>Google still can’t find my </a:t>
            </a:r>
            <a:r>
              <a:rPr lang="en-US" sz="2000" dirty="0" smtClean="0"/>
              <a:t>keys</a:t>
            </a:r>
          </a:p>
          <a:p>
            <a:pPr>
              <a:defRPr/>
            </a:pPr>
            <a:r>
              <a:rPr lang="en-US" sz="2000" dirty="0" smtClean="0">
                <a:cs typeface="+mn-cs"/>
              </a:rPr>
              <a:t>There are diseases</a:t>
            </a:r>
          </a:p>
          <a:p>
            <a:pPr>
              <a:defRPr/>
            </a:pPr>
            <a:r>
              <a:rPr lang="en-US" sz="2000" dirty="0" smtClean="0"/>
              <a:t>Sleeping in your contacts</a:t>
            </a:r>
          </a:p>
          <a:p>
            <a:pPr>
              <a:defRPr/>
            </a:pPr>
            <a:r>
              <a:rPr lang="en-US" sz="2000" dirty="0" smtClean="0">
                <a:cs typeface="+mn-cs"/>
              </a:rPr>
              <a:t>Privacy in your dorm room</a:t>
            </a:r>
            <a:endParaRPr lang="en-US" sz="2000" dirty="0" smtClean="0">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Problems</a:t>
            </a:r>
            <a:endParaRPr lang="en-US" dirty="0"/>
          </a:p>
        </p:txBody>
      </p:sp>
      <p:sp>
        <p:nvSpPr>
          <p:cNvPr id="3" name="Content Placeholder 2"/>
          <p:cNvSpPr>
            <a:spLocks noGrp="1"/>
          </p:cNvSpPr>
          <p:nvPr>
            <p:ph idx="1"/>
          </p:nvPr>
        </p:nvSpPr>
        <p:spPr/>
        <p:txBody>
          <a:bodyPr/>
          <a:lstStyle/>
          <a:p>
            <a:r>
              <a:rPr lang="en-US" dirty="0" smtClean="0"/>
              <a:t>Morning classes</a:t>
            </a:r>
          </a:p>
          <a:p>
            <a:r>
              <a:rPr lang="en-US" dirty="0" smtClean="0"/>
              <a:t>Squeaky beds</a:t>
            </a:r>
          </a:p>
          <a:p>
            <a:r>
              <a:rPr lang="en-US" dirty="0" smtClean="0"/>
              <a:t>Not getting adequate sleep</a:t>
            </a:r>
          </a:p>
          <a:p>
            <a:r>
              <a:rPr lang="en-US" dirty="0" smtClean="0"/>
              <a:t>Energy crisis</a:t>
            </a:r>
          </a:p>
          <a:p>
            <a:r>
              <a:rPr lang="en-US" dirty="0" smtClean="0"/>
              <a:t>Environmental degradation</a:t>
            </a:r>
          </a:p>
          <a:p>
            <a:r>
              <a:rPr lang="en-US" dirty="0" smtClean="0"/>
              <a:t>World hunger</a:t>
            </a:r>
          </a:p>
          <a:p>
            <a:r>
              <a:rPr lang="en-US" dirty="0" smtClean="0"/>
              <a:t>Drug abuse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Problems</a:t>
            </a:r>
            <a:endParaRPr lang="en-US" dirty="0"/>
          </a:p>
        </p:txBody>
      </p:sp>
      <p:sp>
        <p:nvSpPr>
          <p:cNvPr id="3" name="Content Placeholder 2"/>
          <p:cNvSpPr>
            <a:spLocks noGrp="1"/>
          </p:cNvSpPr>
          <p:nvPr>
            <p:ph idx="1"/>
          </p:nvPr>
        </p:nvSpPr>
        <p:spPr/>
        <p:txBody>
          <a:bodyPr/>
          <a:lstStyle/>
          <a:p>
            <a:r>
              <a:rPr lang="en-US" dirty="0" smtClean="0"/>
              <a:t>The recession</a:t>
            </a:r>
          </a:p>
          <a:p>
            <a:r>
              <a:rPr lang="en-US" dirty="0" smtClean="0"/>
              <a:t>Syria</a:t>
            </a:r>
          </a:p>
          <a:p>
            <a:r>
              <a:rPr lang="en-US" dirty="0" smtClean="0"/>
              <a:t>Obesity crisis</a:t>
            </a:r>
          </a:p>
          <a:p>
            <a:r>
              <a:rPr lang="en-US" dirty="0" err="1" smtClean="0"/>
              <a:t>Cybersecurity</a:t>
            </a:r>
            <a:endParaRPr lang="en-US" dirty="0" smtClean="0"/>
          </a:p>
          <a:p>
            <a:r>
              <a:rPr lang="en-US" dirty="0" smtClean="0"/>
              <a:t>Having to wake up early</a:t>
            </a:r>
          </a:p>
          <a:p>
            <a:r>
              <a:rPr lang="en-US" dirty="0" smtClean="0"/>
              <a:t>Students who won’t tell you </a:t>
            </a:r>
            <a:r>
              <a:rPr lang="en-US" smtClean="0"/>
              <a:t>their names</a:t>
            </a:r>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p:txBody>
          <a:bodyPr/>
          <a:lstStyle/>
          <a:p>
            <a:pPr>
              <a:defRPr/>
            </a:pPr>
            <a:r>
              <a:rPr lang="en-US" smtClean="0">
                <a:cs typeface="+mj-cs"/>
              </a:rPr>
              <a:t>Computational Thinking</a:t>
            </a:r>
          </a:p>
        </p:txBody>
      </p:sp>
      <p:sp>
        <p:nvSpPr>
          <p:cNvPr id="313347" name="Rectangle 3"/>
          <p:cNvSpPr>
            <a:spLocks noGrp="1" noChangeArrowheads="1"/>
          </p:cNvSpPr>
          <p:nvPr>
            <p:ph idx="1"/>
          </p:nvPr>
        </p:nvSpPr>
        <p:spPr/>
        <p:txBody>
          <a:bodyPr/>
          <a:lstStyle/>
          <a:p>
            <a:pPr>
              <a:defRPr/>
            </a:pPr>
            <a:endParaRPr lang="en-US" smtClean="0">
              <a:cs typeface="+mn-cs"/>
            </a:endParaRPr>
          </a:p>
        </p:txBody>
      </p:sp>
      <p:pic>
        <p:nvPicPr>
          <p:cNvPr id="18435" name="Picture 4" descr="wordle"/>
          <p:cNvPicPr>
            <a:picLocks noChangeAspect="1" noChangeArrowheads="1"/>
          </p:cNvPicPr>
          <p:nvPr/>
        </p:nvPicPr>
        <p:blipFill rotWithShape="1">
          <a:blip r:embed="rId3">
            <a:extLst>
              <a:ext uri="{28A0092B-C50C-407E-A947-70E740481C1C}">
                <a14:useLocalDpi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val="0"/>
              </a:ext>
            </a:extLst>
          </a:blip>
          <a:srcRect l="4546" t="18920" r="4546" b="11765"/>
          <a:stretch/>
        </p:blipFill>
        <p:spPr bwMode="auto">
          <a:xfrm>
            <a:off x="381000" y="1549400"/>
            <a:ext cx="8382000" cy="4937124"/>
          </a:xfrm>
          <a:prstGeom prst="rect">
            <a:avLst/>
          </a:prstGeom>
          <a:noFill/>
          <a:ln>
            <a:noFill/>
          </a:ln>
          <a:extLst>
            <a:ext uri="{909E8E84-426E-40dd-AFC4-6F175D3DCCD1}">
              <a14:hiddenFill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a:solidFill>
                  <a:srgbClr val="FFFFFF"/>
                </a:solidFill>
              </a14:hiddenFill>
            </a:ext>
            <a:ext uri="{91240B29-F687-4f45-9708-019B960494DF}">
              <a14:hiddenLine xmlns:a="http://schemas.openxmlformats.org/drawingml/2006/main" xmlns:r="http://schemas.openxmlformats.org/officeDocument/2006/relationships" xmlns:p="http://schemas.openxmlformats.org/presentationml/2006/main" xmlns="" xmlns:a14="http://schemas.microsoft.com/office/drawing/2010/main" xmlns:mv="urn:schemas-microsoft-com:mac:vml" xmlns:mc="http://schemas.openxmlformats.org/markup-compatibility/2006"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Computational Ideas</a:t>
            </a:r>
            <a:endParaRPr lang="en-US" dirty="0"/>
          </a:p>
        </p:txBody>
      </p:sp>
      <p:sp>
        <p:nvSpPr>
          <p:cNvPr id="3" name="Content Placeholder 2"/>
          <p:cNvSpPr>
            <a:spLocks noGrp="1"/>
          </p:cNvSpPr>
          <p:nvPr>
            <p:ph idx="1"/>
          </p:nvPr>
        </p:nvSpPr>
        <p:spPr/>
        <p:txBody>
          <a:bodyPr>
            <a:normAutofit lnSpcReduction="10000"/>
          </a:bodyPr>
          <a:lstStyle/>
          <a:p>
            <a:r>
              <a:rPr lang="en-US" dirty="0" smtClean="0"/>
              <a:t>Solving problems by “reduction, embedding, transformation, or simulation”</a:t>
            </a:r>
          </a:p>
          <a:p>
            <a:r>
              <a:rPr lang="en-US" dirty="0" smtClean="0"/>
              <a:t>Thinking recursively</a:t>
            </a:r>
          </a:p>
          <a:p>
            <a:r>
              <a:rPr lang="en-US" dirty="0" smtClean="0"/>
              <a:t>Parallel processing</a:t>
            </a:r>
          </a:p>
          <a:p>
            <a:r>
              <a:rPr lang="en-US" dirty="0" smtClean="0"/>
              <a:t>“type checking as the generalization of dimensional analysis”</a:t>
            </a:r>
          </a:p>
          <a:p>
            <a:r>
              <a:rPr lang="en-US" dirty="0" smtClean="0"/>
              <a:t>“virtues and dangers of aliasing”</a:t>
            </a:r>
          </a:p>
          <a:p>
            <a:r>
              <a:rPr lang="en-US" dirty="0" smtClean="0"/>
              <a:t>“cost and power of indirect addressing and procedure call”</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7576"/>
            <a:ext cx="8686799" cy="1336956"/>
          </a:xfrm>
        </p:spPr>
        <p:txBody>
          <a:bodyPr/>
          <a:lstStyle/>
          <a:p>
            <a:r>
              <a:rPr lang="en-US" dirty="0" smtClean="0"/>
              <a:t>Discussion Questions </a:t>
            </a:r>
            <a:br>
              <a:rPr lang="en-US" dirty="0" smtClean="0"/>
            </a:br>
            <a:r>
              <a:rPr lang="en-US" sz="3200" dirty="0" smtClean="0"/>
              <a:t>(one for each team, 60 second report-back)</a:t>
            </a:r>
            <a:endParaRPr lang="en-US" dirty="0"/>
          </a:p>
        </p:txBody>
      </p:sp>
      <p:sp>
        <p:nvSpPr>
          <p:cNvPr id="3" name="Content Placeholder 2"/>
          <p:cNvSpPr>
            <a:spLocks noGrp="1"/>
          </p:cNvSpPr>
          <p:nvPr>
            <p:ph idx="1"/>
          </p:nvPr>
        </p:nvSpPr>
        <p:spPr>
          <a:xfrm>
            <a:off x="549274" y="1600200"/>
            <a:ext cx="8289926" cy="4952999"/>
          </a:xfrm>
        </p:spPr>
        <p:txBody>
          <a:bodyPr>
            <a:normAutofit fontScale="77500" lnSpcReduction="20000"/>
          </a:bodyPr>
          <a:lstStyle/>
          <a:p>
            <a:pPr marL="457200" indent="-457200">
              <a:spcBef>
                <a:spcPts val="1200"/>
              </a:spcBef>
              <a:buFont typeface="+mj-lt"/>
              <a:buAutoNum type="arabicPeriod"/>
            </a:pPr>
            <a:r>
              <a:rPr lang="en-US" dirty="0" smtClean="0"/>
              <a:t>How many of the computing terms used in the article were unfamiliar to you? At what point in your computing education do you think you’d be able to understand all the computing references in the article?</a:t>
            </a:r>
          </a:p>
          <a:p>
            <a:pPr marL="457200" indent="-457200">
              <a:spcBef>
                <a:spcPts val="1200"/>
              </a:spcBef>
              <a:buFont typeface="+mj-lt"/>
              <a:buAutoNum type="arabicPeriod"/>
            </a:pPr>
            <a:r>
              <a:rPr lang="en-US" dirty="0" smtClean="0"/>
              <a:t>Dr. Wing uses the term “computer science” throughout the article. Based on what you know now, do you think the article equally applies to all computing majors at UMBC (CS, IS, BTA, CE)?</a:t>
            </a:r>
          </a:p>
          <a:p>
            <a:pPr marL="457200" indent="-457200">
              <a:spcBef>
                <a:spcPts val="1200"/>
              </a:spcBef>
              <a:buFont typeface="+mj-lt"/>
              <a:buAutoNum type="arabicPeriod"/>
            </a:pPr>
            <a:r>
              <a:rPr lang="en-US" dirty="0" smtClean="0"/>
              <a:t>Do you think computational thinking is something that should be taught? When? To whom?</a:t>
            </a:r>
          </a:p>
          <a:p>
            <a:pPr marL="457200" indent="-457200">
              <a:spcBef>
                <a:spcPts val="1200"/>
              </a:spcBef>
              <a:buFont typeface="+mj-lt"/>
              <a:buAutoNum type="arabicPeriod"/>
            </a:pPr>
            <a:r>
              <a:rPr lang="en-US" dirty="0" smtClean="0"/>
              <a:t>Do you think everyone is capable of computational thinking?</a:t>
            </a:r>
          </a:p>
          <a:p>
            <a:pPr marL="457200" indent="-457200">
              <a:spcBef>
                <a:spcPts val="1200"/>
              </a:spcBef>
              <a:buFont typeface="+mj-lt"/>
              <a:buAutoNum type="arabicPeriod"/>
            </a:pPr>
            <a:r>
              <a:rPr lang="en-US" dirty="0" smtClean="0"/>
              <a:t>Do you think computational thinking is geeky? Why or why not? Is that good or bad?</a:t>
            </a:r>
          </a:p>
          <a:p>
            <a:pPr marL="457200" indent="-457200">
              <a:spcBef>
                <a:spcPts val="1200"/>
              </a:spcBef>
              <a:buFont typeface="+mj-lt"/>
              <a:buAutoNum type="arabicPeriod"/>
            </a:pPr>
            <a:r>
              <a:rPr lang="en-US" dirty="0" smtClean="0"/>
              <a:t>Can you come up with an example of a situation where computational thinking would NOT be appropriate?</a:t>
            </a:r>
          </a:p>
          <a:p>
            <a:pPr marL="457200" indent="-457200">
              <a:spcBef>
                <a:spcPts val="1200"/>
              </a:spcBef>
              <a:buFont typeface="+mj-lt"/>
              <a:buAutoNum type="arabicPeriod"/>
            </a:pPr>
            <a:r>
              <a:rPr lang="en-US" dirty="0" smtClean="0"/>
              <a:t>Do you think computational thinking is more or less important for people to learn than good writing skills? Why?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10530322</TotalTime>
  <Pages>26</Pages>
  <Words>966</Words>
  <Application>Microsoft Macintosh PowerPoint</Application>
  <PresentationFormat>Letter Paper (8.5x11 in)</PresentationFormat>
  <Paragraphs>126</Paragraphs>
  <Slides>16</Slides>
  <Notes>11</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Breeze</vt:lpstr>
      <vt:lpstr>Computational Thinking   IS 101Y/CMSC 101 September 5, 2013     Marie desJardins University of Maryland Baltimore County </vt:lpstr>
      <vt:lpstr>What are Important Problems?</vt:lpstr>
      <vt:lpstr>Important Problems</vt:lpstr>
      <vt:lpstr>Important Problems</vt:lpstr>
      <vt:lpstr>Important Problems</vt:lpstr>
      <vt:lpstr>Important Problems</vt:lpstr>
      <vt:lpstr>Computational Thinking</vt:lpstr>
      <vt:lpstr>Computational Ideas</vt:lpstr>
      <vt:lpstr>Discussion Questions  (one for each team, 60 second report-back)</vt:lpstr>
      <vt:lpstr>AP CS Principles: Big Ideas</vt:lpstr>
      <vt:lpstr>AP CS Principles: Big Ideas</vt:lpstr>
      <vt:lpstr>A Kidney Story</vt:lpstr>
      <vt:lpstr>A Big Kidney Story</vt:lpstr>
      <vt:lpstr>Kidney Exchange</vt:lpstr>
      <vt:lpstr>Alternative Representation</vt:lpstr>
      <vt:lpstr>Reminders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 Perception and Applications  Visualization Ô96 Course: From Perceptual Psychophysics to Graphic Design   Penny Rheingans University of Mississippi</dc:title>
  <dc:creator>UNIVERSITY OF MISSISSIPPI LIBRARIES</dc:creator>
  <cp:lastModifiedBy>Marie desJardins</cp:lastModifiedBy>
  <cp:revision>162</cp:revision>
  <cp:lastPrinted>2013-05-24T01:33:13Z</cp:lastPrinted>
  <dcterms:created xsi:type="dcterms:W3CDTF">2013-09-05T11:53:04Z</dcterms:created>
  <dcterms:modified xsi:type="dcterms:W3CDTF">2013-09-05T14:27:30Z</dcterms:modified>
</cp:coreProperties>
</file>