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0" r:id="rId1"/>
  </p:sldMasterIdLst>
  <p:notesMasterIdLst>
    <p:notesMasterId r:id="rId19"/>
  </p:notesMasterIdLst>
  <p:handoutMasterIdLst>
    <p:handoutMasterId r:id="rId20"/>
  </p:handoutMasterIdLst>
  <p:sldIdLst>
    <p:sldId id="256" r:id="rId2"/>
    <p:sldId id="360" r:id="rId3"/>
    <p:sldId id="357" r:id="rId4"/>
    <p:sldId id="365" r:id="rId5"/>
    <p:sldId id="355" r:id="rId6"/>
    <p:sldId id="362" r:id="rId7"/>
    <p:sldId id="368" r:id="rId8"/>
    <p:sldId id="370" r:id="rId9"/>
    <p:sldId id="371" r:id="rId10"/>
    <p:sldId id="372" r:id="rId11"/>
    <p:sldId id="375" r:id="rId12"/>
    <p:sldId id="374" r:id="rId13"/>
    <p:sldId id="366" r:id="rId14"/>
    <p:sldId id="367" r:id="rId15"/>
    <p:sldId id="376" r:id="rId16"/>
    <p:sldId id="373" r:id="rId17"/>
    <p:sldId id="369" r:id="rId18"/>
  </p:sldIdLst>
  <p:sldSz cx="9144000" cy="6858000" type="letter"/>
  <p:notesSz cx="6991350" cy="9282113"/>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1pPr>
    <a:lvl2pPr marL="457200"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2pPr>
    <a:lvl3pPr marL="914400"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3pPr>
    <a:lvl4pPr marL="1371600"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4pPr>
    <a:lvl5pPr marL="1828800" algn="l" rtl="0" eaLnBrk="0" fontAlgn="base" hangingPunct="0">
      <a:lnSpc>
        <a:spcPct val="90000"/>
      </a:lnSpc>
      <a:spcBef>
        <a:spcPct val="0"/>
      </a:spcBef>
      <a:spcAft>
        <a:spcPct val="0"/>
      </a:spcAft>
      <a:defRPr sz="2400" b="1"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b="1"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b="1"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b="1"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b="1"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extLst>
      <p:ext uri="{EC167BDD-8182-4AB7-AECC-EB403E3ABB37}">
        <p14:laserClr xmlns="" xmlns:p14="http://schemas.microsoft.com/office/powerpoint/2010/main" xmlns:p="http://schemas.openxmlformats.org/presentationml/2006/main" xmlns:r="http://schemas.openxmlformats.org/officeDocument/2006/relationships" xmlns:a="http://schemas.openxmlformats.org/drawingml/2006/main">
          <a:srgbClr val="FF0000"/>
        </p14:laserClr>
      </p:ext>
      <p:ext uri="{2FDB2607-1784-4EEB-B798-7EB5836EED8A}">
        <p14:showMediaCtrls xmlns="" xmlns:p14="http://schemas.microsoft.com/office/powerpoint/2010/main" xmlns:p="http://schemas.openxmlformats.org/presentationml/2006/main" xmlns:r="http://schemas.openxmlformats.org/officeDocument/2006/relationships" xmlns:a="http://schemas.openxmlformats.org/drawingml/2006/main" val="0"/>
      </p:ext>
    </p:extLst>
  </p:showPr>
  <p:clrMru>
    <a:srgbClr val="B2B2B2"/>
    <a:srgbClr val="DDDDDD"/>
  </p:clrMru>
  <p:extLst>
    <p:ext uri="{E76CE94A-603C-4142-B9EB-6D1370010A27}">
      <p14:discardImageEditData xmlns="" xmlns:p14="http://schemas.microsoft.com/office/powerpoint/2010/main" xmlns:p="http://schemas.openxmlformats.org/presentationml/2006/main" xmlns:r="http://schemas.openxmlformats.org/officeDocument/2006/relationships" xmlns:a="http://schemas.openxmlformats.org/drawingml/2006/main" val="0"/>
    </p:ext>
    <p:ext uri="{D31A062A-798A-4329-ABDD-BBA856620510}">
      <p14:defaultImageDpi xmlns="" xmlns:p14="http://schemas.microsoft.com/office/powerpoint/2010/main" xmlns:p="http://schemas.openxmlformats.org/presentationml/2006/main" xmlns:r="http://schemas.openxmlformats.org/officeDocument/2006/relationships" xmlns:a="http://schemas.openxmlformats.org/drawingml/2006/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p:scale>
          <a:sx n="100" d="100"/>
          <a:sy n="100" d="100"/>
        </p:scale>
        <p:origin x="-1008" y="-3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xmlns:p="http://schemas.openxmlformats.org/presentationml/2006/main" xmlns:r="http://schemas.openxmlformats.org/officeDocument/2006/relationships" xmlns:a="http://schemas.openxmlformats.org/drawingml/2006/main" val="3680594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Rot="1" noChangeAspect="1" noChangeArrowheads="1" noTextEdit="1"/>
          </p:cNvSpPr>
          <p:nvPr>
            <p:ph type="sldImg" idx="2"/>
          </p:nvPr>
        </p:nvSpPr>
        <p:spPr bwMode="auto">
          <a:xfrm>
            <a:off x="1181100" y="588963"/>
            <a:ext cx="4643438" cy="3482975"/>
          </a:xfrm>
          <a:prstGeom prst="rect">
            <a:avLst/>
          </a:prstGeom>
          <a:noFill/>
          <a:ln>
            <a:noFill/>
          </a:ln>
          <a:effectLst/>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no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12700">
                <a:solidFill>
                  <a:srgbClr val="000000"/>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xmlns:p="http://schemas.openxmlformats.org/presentationml/2006/main" xmlns:r="http://schemas.openxmlformats.org/officeDocument/2006/relationships" xmlns:a="http://schemas.openxmlformats.org/drawingml/2006/main" val="1"/>
            </a:ext>
          </a:extLst>
        </p:spPr>
      </p:sp>
    </p:spTree>
    <p:extLst>
      <p:ext uri="{BB962C8B-B14F-4D97-AF65-F5344CB8AC3E}">
        <p14:creationId xmlns="" xmlns:p14="http://schemas.microsoft.com/office/powerpoint/2010/main" xmlns:p="http://schemas.openxmlformats.org/presentationml/2006/main" xmlns:r="http://schemas.openxmlformats.org/officeDocument/2006/relationships" xmlns:a="http://schemas.openxmlformats.org/drawingml/2006/main" val="2744864522"/>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3106" name="Rectangle 2"/>
          <p:cNvSpPr>
            <a:spLocks noGrp="1" noRot="1" noChangeAspect="1" noChangeArrowheads="1" noTextEdit="1"/>
          </p:cNvSpPr>
          <p:nvPr>
            <p:ph type="sldImg"/>
          </p:nvPr>
        </p:nvSpPr>
        <p:spPr>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03107"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chemeClr val="accent1"/>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25400">
                <a:solidFill>
                  <a:schemeClr val="tx1"/>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pPr>
              <a:defRPr/>
            </a:pPr>
            <a:endParaRPr lang="en-US"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02" name="Rectangle 2"/>
          <p:cNvSpPr>
            <a:spLocks noGrp="1" noRot="1" noChangeAspect="1" noChangeArrowheads="1" noTextEdit="1"/>
          </p:cNvSpPr>
          <p:nvPr>
            <p:ph type="sldImg"/>
          </p:nvPr>
        </p:nvSpPr>
        <p:spPr>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07203"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chemeClr val="accent1"/>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25400">
                <a:solidFill>
                  <a:schemeClr val="tx1"/>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pPr>
              <a:defRPr/>
            </a:pPr>
            <a:endParaRPr lang="en-US" smtClean="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4130" name="Rectangle 2"/>
          <p:cNvSpPr>
            <a:spLocks noGrp="1" noRot="1" noChangeAspect="1" noChangeArrowheads="1" noTextEdit="1"/>
          </p:cNvSpPr>
          <p:nvPr>
            <p:ph type="sldImg"/>
          </p:nvPr>
        </p:nvSpPr>
        <p:spPr>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04131"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chemeClr val="accent1"/>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25400">
                <a:solidFill>
                  <a:schemeClr val="tx1"/>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chemeClr val="bg2">
                      <a:alpha val="74998"/>
                    </a:schemeClr>
                  </a:outerShdw>
                </a:effectLst>
              </a14:hiddenEffects>
            </a:ext>
          </a:extLst>
        </p:spPr>
        <p:txBody>
          <a:bodyPr/>
          <a:lstStyle/>
          <a:p>
            <a:pPr>
              <a:defRPr/>
            </a:pPr>
            <a:r>
              <a:rPr lang="en-US" smtClean="0">
                <a:cs typeface="+mn-cs"/>
              </a:rPr>
              <a:t>Appeals, if any, must be submitted in writing before we move on. If appeal granted, only teams who have appealed receive additional points (along with additional points on iRAT for members of appealing teams).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5154" name="Rectangle 2"/>
          <p:cNvSpPr>
            <a:spLocks noGrp="1" noRot="1" noChangeAspect="1" noChangeArrowheads="1" noTextEdit="1"/>
          </p:cNvSpPr>
          <p:nvPr>
            <p:ph type="sldImg"/>
          </p:nvPr>
        </p:nvSpPr>
        <p:spPr>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05155"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chemeClr val="accent1"/>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25400">
                <a:solidFill>
                  <a:schemeClr val="tx1"/>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pPr>
              <a:defRPr/>
            </a:pPr>
            <a:endParaRPr lang="en-US" smtClean="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8226" name="Rectangle 2"/>
          <p:cNvSpPr>
            <a:spLocks noGrp="1" noRot="1" noChangeAspect="1" noChangeArrowheads="1" noTextEdit="1"/>
          </p:cNvSpPr>
          <p:nvPr>
            <p:ph type="sldImg"/>
          </p:nvPr>
        </p:nvSpPr>
        <p:spPr>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08227"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chemeClr val="accent1"/>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25400">
                <a:solidFill>
                  <a:schemeClr val="tx1"/>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pPr>
              <a:defRPr/>
            </a:pPr>
            <a:endParaRPr lang="en-US"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2322" name="Rectangle 2"/>
          <p:cNvSpPr>
            <a:spLocks noGrp="1" noRot="1" noChangeAspect="1" noChangeArrowheads="1" noTextEdit="1"/>
          </p:cNvSpPr>
          <p:nvPr>
            <p:ph type="sldImg"/>
          </p:nvPr>
        </p:nvSpPr>
        <p:spPr>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12323"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chemeClr val="accent1"/>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25400">
                <a:solidFill>
                  <a:schemeClr val="tx1"/>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chemeClr val="bg2">
                      <a:alpha val="74998"/>
                    </a:schemeClr>
                  </a:outerShdw>
                </a:effectLst>
              </a14:hiddenEffects>
            </a:ext>
          </a:extLst>
        </p:spPr>
        <p:txBody>
          <a:bodyPr/>
          <a:lstStyle/>
          <a:p>
            <a:pPr>
              <a:defRPr/>
            </a:pPr>
            <a:r>
              <a:rPr lang="en-US" dirty="0" smtClean="0">
                <a:cs typeface="+mn-cs"/>
              </a:rPr>
              <a:t>Break into groups to discuss</a:t>
            </a:r>
            <a:r>
              <a:rPr lang="en-US" dirty="0" smtClean="0">
                <a:cs typeface="+mn-cs"/>
              </a:rPr>
              <a:t>:</a:t>
            </a:r>
          </a:p>
          <a:p>
            <a:pPr>
              <a:defRPr/>
            </a:pPr>
            <a:r>
              <a:rPr lang="en-US" dirty="0" smtClean="0">
                <a:cs typeface="+mn-cs"/>
              </a:rPr>
              <a:t>What were the </a:t>
            </a:r>
            <a:r>
              <a:rPr lang="en-US" dirty="0" smtClean="0">
                <a:cs typeface="+mn-cs"/>
              </a:rPr>
              <a:t>main points of this</a:t>
            </a:r>
            <a:r>
              <a:rPr lang="en-US" dirty="0" smtClean="0">
                <a:cs typeface="+mn-cs"/>
              </a:rPr>
              <a:t> chapter?</a:t>
            </a:r>
            <a:endParaRPr lang="en-US" dirty="0" smtClean="0">
              <a:cs typeface="+mn-cs"/>
            </a:endParaRPr>
          </a:p>
          <a:p>
            <a:pPr>
              <a:defRPr/>
            </a:pPr>
            <a:r>
              <a:rPr lang="en-US" dirty="0" smtClean="0">
                <a:cs typeface="+mn-cs"/>
              </a:rPr>
              <a:t>Do you </a:t>
            </a:r>
            <a:r>
              <a:rPr lang="en-US" dirty="0" smtClean="0">
                <a:cs typeface="+mn-cs"/>
              </a:rPr>
              <a:t>agree with them?</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2322" name="Rectangle 2"/>
          <p:cNvSpPr>
            <a:spLocks noGrp="1" noRot="1" noChangeAspect="1" noChangeArrowheads="1" noTextEdit="1"/>
          </p:cNvSpPr>
          <p:nvPr>
            <p:ph type="sldImg"/>
          </p:nvPr>
        </p:nvSpPr>
        <p:spPr>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12323"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chemeClr val="accent1"/>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25400">
                <a:solidFill>
                  <a:schemeClr val="tx1"/>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chemeClr val="bg2">
                      <a:alpha val="74998"/>
                    </a:schemeClr>
                  </a:outerShdw>
                </a:effectLst>
              </a14:hiddenEffects>
            </a:ext>
          </a:extLst>
        </p:spPr>
        <p:txBody>
          <a:bodyPr/>
          <a:lstStyle/>
          <a:p>
            <a:pPr>
              <a:defRPr/>
            </a:pPr>
            <a:r>
              <a:rPr lang="en-US" smtClean="0">
                <a:cs typeface="+mn-cs"/>
              </a:rPr>
              <a:t>Break into groups to discuss:</a:t>
            </a:r>
          </a:p>
          <a:p>
            <a:pPr>
              <a:defRPr/>
            </a:pPr>
            <a:endParaRPr lang="en-US" smtClean="0">
              <a:cs typeface="+mn-cs"/>
            </a:endParaRPr>
          </a:p>
          <a:p>
            <a:pPr>
              <a:defRPr/>
            </a:pPr>
            <a:r>
              <a:rPr lang="en-US" smtClean="0">
                <a:cs typeface="+mn-cs"/>
              </a:rPr>
              <a:t>What were main points of this article?</a:t>
            </a:r>
          </a:p>
          <a:p>
            <a:pPr>
              <a:defRPr/>
            </a:pPr>
            <a:r>
              <a:rPr lang="en-US" smtClean="0">
                <a:cs typeface="+mn-cs"/>
              </a:rPr>
              <a:t>What are the main points of this article?</a:t>
            </a:r>
          </a:p>
          <a:p>
            <a:pPr>
              <a:defRPr/>
            </a:pPr>
            <a:r>
              <a:rPr lang="en-US" smtClean="0">
                <a:cs typeface="+mn-cs"/>
              </a:rPr>
              <a:t>Do you agree?</a:t>
            </a:r>
          </a:p>
          <a:p>
            <a:pPr>
              <a:defRPr/>
            </a:pPr>
            <a:r>
              <a:rPr lang="en-US" smtClean="0">
                <a:cs typeface="+mn-cs"/>
              </a:rPr>
              <a:t>What are some </a:t>
            </a:r>
            <a:r>
              <a:rPr lang="ja-JP" altLang="en-US" smtClean="0">
                <a:latin typeface="Arial"/>
                <a:cs typeface="+mn-cs"/>
              </a:rPr>
              <a:t>“</a:t>
            </a:r>
            <a:r>
              <a:rPr lang="en-US" smtClean="0">
                <a:cs typeface="+mn-cs"/>
              </a:rPr>
              <a:t>bits stories</a:t>
            </a:r>
            <a:r>
              <a:rPr lang="ja-JP" altLang="en-US" smtClean="0">
                <a:latin typeface="Arial"/>
                <a:cs typeface="+mn-cs"/>
              </a:rPr>
              <a:t>”</a:t>
            </a:r>
            <a:r>
              <a:rPr lang="en-US" smtClean="0">
                <a:cs typeface="+mn-cs"/>
              </a:rPr>
              <a:t> in recent news?</a:t>
            </a:r>
          </a:p>
          <a:p>
            <a:pPr>
              <a:defRPr/>
            </a:pPr>
            <a:endParaRPr lang="en-US" smtClean="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4370" name="Rectangle 2"/>
          <p:cNvSpPr>
            <a:spLocks noGrp="1" noRot="1" noChangeAspect="1" noChangeArrowheads="1" noTextEdit="1"/>
          </p:cNvSpPr>
          <p:nvPr>
            <p:ph type="sldImg"/>
          </p:nvPr>
        </p:nvSpPr>
        <p:spPr>
          <a:extLs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sp>
      <p:sp>
        <p:nvSpPr>
          <p:cNvPr id="314371" name="Rectangle 3"/>
          <p:cNvSpPr>
            <a:spLocks noGrp="1" noChangeArrowheads="1"/>
          </p:cNvSpPr>
          <p:nvPr>
            <p:ph type="body" idx="1"/>
          </p:nvPr>
        </p:nvSpPr>
        <p:spPr bwMode="auto">
          <a:xfrm>
            <a:off x="914400" y="4419600"/>
            <a:ext cx="5181600" cy="4191000"/>
          </a:xfrm>
          <a:prstGeom prst="rect">
            <a:avLst/>
          </a:prstGeom>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chemeClr val="accent1"/>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25400">
                <a:solidFill>
                  <a:schemeClr val="tx1"/>
                </a:solidFill>
                <a:miter lim="800000"/>
                <a:headEnd/>
                <a:tailEnd/>
              </a14:hiddenLine>
            </a:ext>
            <a:ext uri="{AF507438-7753-43e0-B8FC-AC1667EBCBE1}">
              <a14:hiddenEffects xmlns="" xmlns:a14="http://schemas.microsoft.com/office/drawing/2010/main" xmlns:p="http://schemas.openxmlformats.org/presentationml/2006/main" xmlns:r="http://schemas.openxmlformats.org/officeDocument/2006/relationships" xmlns:a="http://schemas.openxmlformats.org/drawingml/2006/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xmlns:p="http://schemas.openxmlformats.org/presentationml/2006/main" xmlns:r="http://schemas.openxmlformats.org/officeDocument/2006/relationships" xmlns:a="http://schemas.openxmlformats.org/drawingml/2006/main" val="1"/>
            </a:ext>
          </a:extLst>
        </p:spPr>
        <p:txBody>
          <a:bodyPr/>
          <a:lstStyle/>
          <a:p>
            <a:pPr>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9/2/13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9/2/13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9/2/13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9/2/13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9/2/13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9/2/13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9/2/13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9/2/13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9/2/13</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youtube.com/watch?v=nKIu9yen5nc"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196975" y="1619250"/>
            <a:ext cx="6789738" cy="4865688"/>
          </a:xfrm>
        </p:spPr>
        <p:txBody>
          <a:bodyPr wrap="none"/>
          <a:lstStyle/>
          <a:p>
            <a:pPr>
              <a:defRPr/>
            </a:pPr>
            <a:r>
              <a:rPr lang="en-US" dirty="0" smtClean="0">
                <a:cs typeface="+mj-cs"/>
              </a:rPr>
              <a:t/>
            </a:r>
            <a:br>
              <a:rPr lang="en-US" dirty="0" smtClean="0">
                <a:cs typeface="+mj-cs"/>
              </a:rPr>
            </a:br>
            <a:r>
              <a:rPr lang="en-US" dirty="0" smtClean="0">
                <a:cs typeface="+mj-cs"/>
              </a:rPr>
              <a:t/>
            </a:r>
            <a:br>
              <a:rPr lang="en-US" dirty="0" smtClean="0">
                <a:cs typeface="+mj-cs"/>
              </a:rPr>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7200" dirty="0" smtClean="0">
                <a:cs typeface="+mj-cs"/>
              </a:rPr>
              <a:t>Big Ideas</a:t>
            </a:r>
            <a:r>
              <a:rPr lang="en-US" dirty="0" smtClean="0">
                <a:cs typeface="+mj-cs"/>
              </a:rPr>
              <a:t/>
            </a:r>
            <a:br>
              <a:rPr lang="en-US" dirty="0" smtClean="0">
                <a:cs typeface="+mj-cs"/>
              </a:rPr>
            </a:br>
            <a:r>
              <a:rPr lang="en-US" dirty="0" smtClean="0">
                <a:cs typeface="+mj-cs"/>
              </a:rPr>
              <a:t/>
            </a:r>
            <a:br>
              <a:rPr lang="en-US" dirty="0" smtClean="0">
                <a:cs typeface="+mj-cs"/>
              </a:rPr>
            </a:br>
            <a:r>
              <a:rPr lang="en-US" sz="2400" dirty="0" smtClean="0">
                <a:solidFill>
                  <a:schemeClr val="tx2"/>
                </a:solidFill>
                <a:cs typeface="+mj-cs"/>
              </a:rPr>
              <a:t>IS 101Y/CMSC 101</a:t>
            </a:r>
            <a:br>
              <a:rPr lang="en-US" sz="2400" dirty="0" smtClean="0">
                <a:solidFill>
                  <a:schemeClr val="tx2"/>
                </a:solidFill>
                <a:cs typeface="+mj-cs"/>
              </a:rPr>
            </a:br>
            <a:r>
              <a:rPr lang="en-US" sz="2400" dirty="0" smtClean="0">
                <a:solidFill>
                  <a:schemeClr val="tx2"/>
                </a:solidFill>
                <a:cs typeface="+mj-cs"/>
              </a:rPr>
              <a:t>September 3, 2013</a:t>
            </a:r>
            <a:r>
              <a:rPr lang="en-US" sz="3200" dirty="0" smtClean="0">
                <a:solidFill>
                  <a:schemeClr val="tx2"/>
                </a:solidFill>
                <a:cs typeface="+mj-cs"/>
              </a:rPr>
              <a:t/>
            </a:r>
            <a:br>
              <a:rPr lang="en-US" sz="3200" dirty="0" smtClean="0">
                <a:solidFill>
                  <a:schemeClr val="tx2"/>
                </a:solidFill>
                <a:cs typeface="+mj-cs"/>
              </a:rPr>
            </a:br>
            <a:r>
              <a:rPr lang="en-US" sz="3200" dirty="0" smtClean="0">
                <a:solidFill>
                  <a:schemeClr val="tx2"/>
                </a:solidFill>
                <a:cs typeface="+mj-cs"/>
              </a:rPr>
              <a:t/>
            </a:r>
            <a:br>
              <a:rPr lang="en-US" sz="3200" dirty="0" smtClean="0">
                <a:solidFill>
                  <a:schemeClr val="tx2"/>
                </a:solidFill>
                <a:cs typeface="+mj-cs"/>
              </a:rPr>
            </a:br>
            <a:r>
              <a:rPr lang="en-US" sz="3200" dirty="0" smtClean="0">
                <a:solidFill>
                  <a:schemeClr val="tx2"/>
                </a:solidFill>
                <a:cs typeface="+mj-cs"/>
              </a:rPr>
              <a:t/>
            </a:r>
            <a:br>
              <a:rPr lang="en-US" sz="3200" dirty="0" smtClean="0">
                <a:solidFill>
                  <a:schemeClr val="tx2"/>
                </a:solidFill>
                <a:cs typeface="+mj-cs"/>
              </a:rPr>
            </a:br>
            <a:r>
              <a:rPr lang="en-US" sz="4000" dirty="0" smtClean="0">
                <a:solidFill>
                  <a:schemeClr val="tx2"/>
                </a:solidFill>
              </a:rPr>
              <a:t> Marie </a:t>
            </a:r>
            <a:r>
              <a:rPr lang="en-US" sz="4000" dirty="0" smtClean="0">
                <a:solidFill>
                  <a:schemeClr val="tx2"/>
                </a:solidFill>
              </a:rPr>
              <a:t>desJardins</a:t>
            </a:r>
            <a:r>
              <a:rPr lang="en-US" dirty="0" smtClean="0">
                <a:solidFill>
                  <a:schemeClr val="tx2"/>
                </a:solidFill>
                <a:cs typeface="+mj-cs"/>
              </a:rPr>
              <a:t/>
            </a:r>
            <a:br>
              <a:rPr lang="en-US" dirty="0" smtClean="0">
                <a:solidFill>
                  <a:schemeClr val="tx2"/>
                </a:solidFill>
                <a:cs typeface="+mj-cs"/>
              </a:rPr>
            </a:br>
            <a:r>
              <a:rPr lang="en-US" sz="2400" dirty="0" smtClean="0">
                <a:solidFill>
                  <a:schemeClr val="tx2"/>
                </a:solidFill>
                <a:cs typeface="+mj-cs"/>
              </a:rPr>
              <a:t>University of Maryland Baltimore County</a:t>
            </a:r>
            <a:r>
              <a:rPr lang="en-US" dirty="0" smtClean="0">
                <a:solidFill>
                  <a:schemeClr val="tx2"/>
                </a:solidFill>
                <a:cs typeface="+mj-cs"/>
              </a:rPr>
              <a:t/>
            </a:r>
            <a:br>
              <a:rPr lang="en-US" dirty="0" smtClean="0">
                <a:solidFill>
                  <a:schemeClr val="tx2"/>
                </a:solidFill>
                <a:cs typeface="+mj-cs"/>
              </a:rPr>
            </a:br>
            <a:endParaRPr lang="en-US" dirty="0" smtClean="0">
              <a:solidFill>
                <a:schemeClr val="tx2"/>
              </a:solidFill>
              <a:cs typeface="+mj-cs"/>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Chunks” of the Computing </a:t>
            </a:r>
            <a:r>
              <a:rPr lang="en-US" dirty="0" smtClean="0"/>
              <a:t>Disciplines</a:t>
            </a:r>
            <a:endParaRPr lang="en-US" dirty="0"/>
          </a:p>
        </p:txBody>
      </p:sp>
      <p:sp>
        <p:nvSpPr>
          <p:cNvPr id="3" name="Content Placeholder 2"/>
          <p:cNvSpPr>
            <a:spLocks noGrp="1"/>
          </p:cNvSpPr>
          <p:nvPr>
            <p:ph idx="1"/>
          </p:nvPr>
        </p:nvSpPr>
        <p:spPr>
          <a:xfrm>
            <a:off x="549275" y="1600200"/>
            <a:ext cx="8042276" cy="4495799"/>
          </a:xfrm>
        </p:spPr>
        <p:txBody>
          <a:bodyPr numCol="1">
            <a:normAutofit/>
          </a:bodyPr>
          <a:lstStyle/>
          <a:p>
            <a:pPr>
              <a:lnSpc>
                <a:spcPct val="120000"/>
              </a:lnSpc>
              <a:spcBef>
                <a:spcPts val="300"/>
              </a:spcBef>
            </a:pPr>
            <a:r>
              <a:rPr lang="en-US" b="1" dirty="0" smtClean="0"/>
              <a:t>Software</a:t>
            </a:r>
          </a:p>
          <a:p>
            <a:pPr lvl="1">
              <a:lnSpc>
                <a:spcPct val="120000"/>
              </a:lnSpc>
              <a:spcBef>
                <a:spcPts val="300"/>
              </a:spcBef>
            </a:pPr>
            <a:r>
              <a:rPr lang="en-US" dirty="0" smtClean="0"/>
              <a:t>How to get machines to do things</a:t>
            </a:r>
          </a:p>
          <a:p>
            <a:pPr lvl="1">
              <a:lnSpc>
                <a:spcPct val="120000"/>
              </a:lnSpc>
              <a:spcBef>
                <a:spcPts val="300"/>
              </a:spcBef>
            </a:pPr>
            <a:r>
              <a:rPr lang="en-US" b="1" dirty="0" smtClean="0"/>
              <a:t>Majors: </a:t>
            </a:r>
            <a:r>
              <a:rPr lang="en-US" dirty="0" smtClean="0"/>
              <a:t>primarily Computer Science</a:t>
            </a:r>
          </a:p>
          <a:p>
            <a:pPr lvl="1">
              <a:lnSpc>
                <a:spcPct val="120000"/>
              </a:lnSpc>
              <a:spcBef>
                <a:spcPts val="300"/>
              </a:spcBef>
            </a:pPr>
            <a:r>
              <a:rPr lang="en-US" b="1" dirty="0" smtClean="0"/>
              <a:t>Careers: </a:t>
            </a:r>
            <a:r>
              <a:rPr lang="en-US" dirty="0" smtClean="0"/>
              <a:t>Software</a:t>
            </a:r>
            <a:r>
              <a:rPr lang="en-US" dirty="0" smtClean="0"/>
              <a:t> engineer</a:t>
            </a:r>
            <a:r>
              <a:rPr lang="en-US" dirty="0" smtClean="0"/>
              <a:t>,</a:t>
            </a:r>
            <a:r>
              <a:rPr lang="en-US" dirty="0" smtClean="0"/>
              <a:t> software </a:t>
            </a:r>
            <a:r>
              <a:rPr lang="en-US" dirty="0" smtClean="0"/>
              <a:t>a</a:t>
            </a:r>
            <a:r>
              <a:rPr lang="en-US" dirty="0" smtClean="0"/>
              <a:t>rchitect</a:t>
            </a:r>
            <a:r>
              <a:rPr lang="en-US" dirty="0" smtClean="0"/>
              <a:t>,</a:t>
            </a:r>
            <a:r>
              <a:rPr lang="en-US" dirty="0" smtClean="0"/>
              <a:t> programmer</a:t>
            </a:r>
            <a:endParaRPr lang="en-US" dirty="0" smtClean="0"/>
          </a:p>
          <a:p>
            <a:pPr>
              <a:lnSpc>
                <a:spcPct val="120000"/>
              </a:lnSpc>
              <a:spcBef>
                <a:spcPts val="300"/>
              </a:spcBef>
            </a:pPr>
            <a:r>
              <a:rPr lang="en-US" b="1" dirty="0" smtClean="0"/>
              <a:t>Hardware</a:t>
            </a:r>
          </a:p>
          <a:p>
            <a:pPr lvl="1">
              <a:lnSpc>
                <a:spcPct val="120000"/>
              </a:lnSpc>
              <a:spcBef>
                <a:spcPts val="300"/>
              </a:spcBef>
            </a:pPr>
            <a:r>
              <a:rPr lang="en-US" dirty="0" smtClean="0"/>
              <a:t>How to build machines that do things</a:t>
            </a:r>
          </a:p>
          <a:p>
            <a:pPr lvl="1">
              <a:lnSpc>
                <a:spcPct val="120000"/>
              </a:lnSpc>
              <a:spcBef>
                <a:spcPts val="300"/>
              </a:spcBef>
            </a:pPr>
            <a:r>
              <a:rPr lang="en-US" b="1" dirty="0" smtClean="0"/>
              <a:t>Majors: </a:t>
            </a:r>
            <a:r>
              <a:rPr lang="en-US" dirty="0" smtClean="0"/>
              <a:t>primarily Computer Engineering</a:t>
            </a:r>
          </a:p>
          <a:p>
            <a:pPr lvl="1">
              <a:lnSpc>
                <a:spcPct val="120000"/>
              </a:lnSpc>
              <a:spcBef>
                <a:spcPts val="300"/>
              </a:spcBef>
            </a:pPr>
            <a:r>
              <a:rPr lang="en-US" b="1" dirty="0" smtClean="0"/>
              <a:t>Careers: </a:t>
            </a:r>
            <a:r>
              <a:rPr lang="en-US" dirty="0" smtClean="0"/>
              <a:t>Electrical</a:t>
            </a:r>
            <a:r>
              <a:rPr lang="en-US" dirty="0" smtClean="0"/>
              <a:t> engineer</a:t>
            </a:r>
            <a:r>
              <a:rPr lang="en-US" dirty="0" smtClean="0"/>
              <a:t>,</a:t>
            </a:r>
            <a:r>
              <a:rPr lang="en-US" dirty="0" smtClean="0"/>
              <a:t> technician</a:t>
            </a:r>
            <a:r>
              <a:rPr lang="en-US" dirty="0" smtClean="0"/>
              <a:t>,</a:t>
            </a:r>
            <a:r>
              <a:rPr lang="en-US" dirty="0" smtClean="0"/>
              <a:t> hardware </a:t>
            </a:r>
            <a:r>
              <a:rPr lang="en-US" dirty="0" smtClean="0"/>
              <a:t>d</a:t>
            </a:r>
            <a:r>
              <a:rPr lang="en-US" dirty="0" smtClean="0"/>
              <a:t>esigner</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Chunks” of the Computing </a:t>
            </a:r>
            <a:r>
              <a:rPr lang="en-US" dirty="0" smtClean="0"/>
              <a:t>Disciplines</a:t>
            </a:r>
            <a:endParaRPr lang="en-US" dirty="0"/>
          </a:p>
        </p:txBody>
      </p:sp>
      <p:sp>
        <p:nvSpPr>
          <p:cNvPr id="3" name="Content Placeholder 2"/>
          <p:cNvSpPr>
            <a:spLocks noGrp="1"/>
          </p:cNvSpPr>
          <p:nvPr>
            <p:ph idx="1"/>
          </p:nvPr>
        </p:nvSpPr>
        <p:spPr>
          <a:xfrm>
            <a:off x="549275" y="1600200"/>
            <a:ext cx="8042276" cy="4495799"/>
          </a:xfrm>
        </p:spPr>
        <p:txBody>
          <a:bodyPr numCol="1">
            <a:normAutofit fontScale="85000" lnSpcReduction="20000"/>
          </a:bodyPr>
          <a:lstStyle/>
          <a:p>
            <a:pPr>
              <a:lnSpc>
                <a:spcPct val="120000"/>
              </a:lnSpc>
              <a:spcBef>
                <a:spcPts val="300"/>
              </a:spcBef>
            </a:pPr>
            <a:r>
              <a:rPr lang="en-US" b="1" dirty="0" smtClean="0"/>
              <a:t>Networks</a:t>
            </a:r>
            <a:endParaRPr lang="en-US" b="1" dirty="0" smtClean="0"/>
          </a:p>
          <a:p>
            <a:pPr lvl="1">
              <a:lnSpc>
                <a:spcPct val="120000"/>
              </a:lnSpc>
              <a:spcBef>
                <a:spcPts val="300"/>
              </a:spcBef>
            </a:pPr>
            <a:r>
              <a:rPr lang="en-US" dirty="0" smtClean="0"/>
              <a:t>How to enable people to communicate, tasks to be coordinated, and information to be shared</a:t>
            </a:r>
          </a:p>
          <a:p>
            <a:pPr lvl="1">
              <a:lnSpc>
                <a:spcPct val="120000"/>
              </a:lnSpc>
              <a:spcBef>
                <a:spcPts val="300"/>
              </a:spcBef>
            </a:pPr>
            <a:r>
              <a:rPr lang="en-US" b="1" dirty="0" smtClean="0"/>
              <a:t>Majors:</a:t>
            </a:r>
            <a:r>
              <a:rPr lang="en-US" b="1" dirty="0" smtClean="0"/>
              <a:t> </a:t>
            </a:r>
            <a:r>
              <a:rPr lang="en-US" dirty="0" smtClean="0"/>
              <a:t>Computer Engineering, Computer Science, </a:t>
            </a:r>
            <a:r>
              <a:rPr lang="en-US" dirty="0" smtClean="0"/>
              <a:t>and Information</a:t>
            </a:r>
            <a:r>
              <a:rPr lang="en-US" dirty="0" smtClean="0"/>
              <a:t> Systems</a:t>
            </a:r>
            <a:endParaRPr lang="en-US" dirty="0" smtClean="0"/>
          </a:p>
          <a:p>
            <a:pPr lvl="1">
              <a:lnSpc>
                <a:spcPct val="120000"/>
              </a:lnSpc>
              <a:spcBef>
                <a:spcPts val="300"/>
              </a:spcBef>
            </a:pPr>
            <a:r>
              <a:rPr lang="en-US" b="1" dirty="0" smtClean="0"/>
              <a:t>Careers:</a:t>
            </a:r>
            <a:r>
              <a:rPr lang="en-US" b="1" dirty="0" smtClean="0"/>
              <a:t> </a:t>
            </a:r>
            <a:r>
              <a:rPr lang="en-US" dirty="0" smtClean="0"/>
              <a:t>Telecommunications specialist, network designer, network administrator</a:t>
            </a:r>
          </a:p>
          <a:p>
            <a:pPr>
              <a:lnSpc>
                <a:spcPct val="120000"/>
              </a:lnSpc>
              <a:spcBef>
                <a:spcPts val="300"/>
              </a:spcBef>
            </a:pPr>
            <a:r>
              <a:rPr lang="en-US" b="1" dirty="0" smtClean="0"/>
              <a:t>Systems Analysis</a:t>
            </a:r>
          </a:p>
          <a:p>
            <a:pPr lvl="1">
              <a:lnSpc>
                <a:spcPct val="120000"/>
              </a:lnSpc>
              <a:spcBef>
                <a:spcPts val="300"/>
              </a:spcBef>
            </a:pPr>
            <a:r>
              <a:rPr lang="en-US" dirty="0" smtClean="0"/>
              <a:t>How people and organizations can best use IT to</a:t>
            </a:r>
            <a:r>
              <a:rPr lang="en-US" dirty="0" smtClean="0"/>
              <a:t> accomplish their goals</a:t>
            </a:r>
          </a:p>
          <a:p>
            <a:pPr lvl="1">
              <a:lnSpc>
                <a:spcPct val="120000"/>
              </a:lnSpc>
              <a:spcBef>
                <a:spcPts val="300"/>
              </a:spcBef>
            </a:pPr>
            <a:r>
              <a:rPr lang="en-US" b="1" dirty="0" smtClean="0"/>
              <a:t>Majors: </a:t>
            </a:r>
            <a:r>
              <a:rPr lang="en-US" dirty="0" smtClean="0"/>
              <a:t>Information</a:t>
            </a:r>
            <a:r>
              <a:rPr lang="en-US" dirty="0" smtClean="0"/>
              <a:t> Systems </a:t>
            </a:r>
            <a:r>
              <a:rPr lang="en-US" dirty="0" smtClean="0"/>
              <a:t>and Business Technology Administration</a:t>
            </a:r>
          </a:p>
          <a:p>
            <a:pPr lvl="1">
              <a:lnSpc>
                <a:spcPct val="120000"/>
              </a:lnSpc>
              <a:spcBef>
                <a:spcPts val="300"/>
              </a:spcBef>
            </a:pPr>
            <a:r>
              <a:rPr lang="en-US" b="1" dirty="0" smtClean="0"/>
              <a:t>Careers: </a:t>
            </a:r>
            <a:r>
              <a:rPr lang="en-US" dirty="0" smtClean="0"/>
              <a:t>Systems</a:t>
            </a:r>
            <a:r>
              <a:rPr lang="en-US" dirty="0" smtClean="0"/>
              <a:t> analyst</a:t>
            </a:r>
            <a:r>
              <a:rPr lang="en-US" dirty="0" smtClean="0"/>
              <a:t>,</a:t>
            </a:r>
            <a:r>
              <a:rPr lang="en-US" dirty="0" smtClean="0"/>
              <a:t> business </a:t>
            </a:r>
            <a:r>
              <a:rPr lang="en-US" dirty="0" smtClean="0"/>
              <a:t>a</a:t>
            </a:r>
            <a:r>
              <a:rPr lang="en-US" dirty="0" smtClean="0"/>
              <a:t>nalyst</a:t>
            </a:r>
            <a:r>
              <a:rPr lang="en-US" dirty="0" smtClean="0"/>
              <a:t>, IT consultant, IT manager, </a:t>
            </a:r>
            <a:r>
              <a:rPr lang="en-US" dirty="0" smtClean="0"/>
              <a:t>CIO</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Chunks” of the Computing </a:t>
            </a:r>
            <a:r>
              <a:rPr lang="en-US" dirty="0" smtClean="0"/>
              <a:t>Disciplines</a:t>
            </a:r>
            <a:endParaRPr lang="en-US" dirty="0"/>
          </a:p>
        </p:txBody>
      </p:sp>
      <p:sp>
        <p:nvSpPr>
          <p:cNvPr id="3" name="Content Placeholder 2"/>
          <p:cNvSpPr>
            <a:spLocks noGrp="1"/>
          </p:cNvSpPr>
          <p:nvPr>
            <p:ph idx="1"/>
          </p:nvPr>
        </p:nvSpPr>
        <p:spPr>
          <a:xfrm>
            <a:off x="457200" y="1600200"/>
            <a:ext cx="8534400" cy="4800600"/>
          </a:xfrm>
        </p:spPr>
        <p:txBody>
          <a:bodyPr numCol="1">
            <a:noAutofit/>
          </a:bodyPr>
          <a:lstStyle/>
          <a:p>
            <a:pPr>
              <a:lnSpc>
                <a:spcPct val="120000"/>
              </a:lnSpc>
              <a:spcBef>
                <a:spcPts val="300"/>
              </a:spcBef>
            </a:pPr>
            <a:r>
              <a:rPr lang="en-US" sz="2000" b="1" dirty="0" smtClean="0"/>
              <a:t>Quality </a:t>
            </a:r>
            <a:r>
              <a:rPr lang="en-US" sz="2000" b="1" dirty="0" smtClean="0"/>
              <a:t>Assurance</a:t>
            </a:r>
          </a:p>
          <a:p>
            <a:pPr lvl="1">
              <a:lnSpc>
                <a:spcPct val="120000"/>
              </a:lnSpc>
              <a:spcBef>
                <a:spcPts val="300"/>
              </a:spcBef>
            </a:pPr>
            <a:r>
              <a:rPr lang="en-US" sz="1800" dirty="0" smtClean="0"/>
              <a:t>Make sure a new system works and is useful</a:t>
            </a:r>
          </a:p>
          <a:p>
            <a:pPr lvl="1">
              <a:lnSpc>
                <a:spcPct val="120000"/>
              </a:lnSpc>
              <a:spcBef>
                <a:spcPts val="300"/>
              </a:spcBef>
            </a:pPr>
            <a:r>
              <a:rPr lang="en-US" sz="1800" b="1" dirty="0" smtClean="0"/>
              <a:t>Majors: </a:t>
            </a:r>
            <a:r>
              <a:rPr lang="en-US" sz="1800" dirty="0" smtClean="0"/>
              <a:t>Information</a:t>
            </a:r>
            <a:r>
              <a:rPr lang="en-US" sz="1800" dirty="0" smtClean="0"/>
              <a:t> Systems </a:t>
            </a:r>
            <a:r>
              <a:rPr lang="en-US" sz="1800" dirty="0" smtClean="0"/>
              <a:t>and Business </a:t>
            </a:r>
            <a:r>
              <a:rPr lang="en-US" sz="1800" dirty="0" smtClean="0"/>
              <a:t>Technology Administration</a:t>
            </a:r>
            <a:endParaRPr lang="en-US" sz="1800" dirty="0" smtClean="0"/>
          </a:p>
          <a:p>
            <a:pPr lvl="1">
              <a:lnSpc>
                <a:spcPct val="120000"/>
              </a:lnSpc>
              <a:spcBef>
                <a:spcPts val="300"/>
              </a:spcBef>
            </a:pPr>
            <a:r>
              <a:rPr lang="en-US" sz="1800" b="1" dirty="0" smtClean="0"/>
              <a:t>Careers: </a:t>
            </a:r>
            <a:r>
              <a:rPr lang="en-US" sz="1800" dirty="0" smtClean="0"/>
              <a:t>QA</a:t>
            </a:r>
            <a:r>
              <a:rPr lang="en-US" sz="1800" dirty="0" smtClean="0"/>
              <a:t> manager</a:t>
            </a:r>
            <a:r>
              <a:rPr lang="en-US" sz="1800" dirty="0" smtClean="0"/>
              <a:t>,</a:t>
            </a:r>
            <a:r>
              <a:rPr lang="en-US" sz="1800" dirty="0" smtClean="0"/>
              <a:t> </a:t>
            </a:r>
            <a:r>
              <a:rPr lang="en-US" sz="1800" dirty="0" smtClean="0"/>
              <a:t>te</a:t>
            </a:r>
            <a:r>
              <a:rPr lang="en-US" sz="1800" dirty="0" smtClean="0"/>
              <a:t>ster</a:t>
            </a:r>
            <a:r>
              <a:rPr lang="en-US" sz="1800" dirty="0" smtClean="0"/>
              <a:t>, IT manager</a:t>
            </a:r>
          </a:p>
          <a:p>
            <a:pPr>
              <a:lnSpc>
                <a:spcPct val="120000"/>
              </a:lnSpc>
              <a:spcBef>
                <a:spcPts val="300"/>
              </a:spcBef>
            </a:pPr>
            <a:r>
              <a:rPr lang="en-US" sz="2000" b="1" dirty="0" smtClean="0"/>
              <a:t>Data</a:t>
            </a:r>
          </a:p>
          <a:p>
            <a:pPr lvl="1">
              <a:lnSpc>
                <a:spcPct val="120000"/>
              </a:lnSpc>
              <a:spcBef>
                <a:spcPts val="300"/>
              </a:spcBef>
            </a:pPr>
            <a:r>
              <a:rPr lang="en-US" sz="1800" dirty="0" smtClean="0"/>
              <a:t>How to</a:t>
            </a:r>
            <a:r>
              <a:rPr lang="en-US" sz="1800" dirty="0" smtClean="0"/>
              <a:t> analyze, organize, </a:t>
            </a:r>
            <a:r>
              <a:rPr lang="en-US" sz="1800" dirty="0" smtClean="0"/>
              <a:t>and manage data</a:t>
            </a:r>
            <a:r>
              <a:rPr lang="en-US" sz="1800" dirty="0" smtClean="0"/>
              <a:t> efficiently and usefully</a:t>
            </a:r>
          </a:p>
          <a:p>
            <a:pPr lvl="1">
              <a:lnSpc>
                <a:spcPct val="120000"/>
              </a:lnSpc>
              <a:spcBef>
                <a:spcPts val="300"/>
              </a:spcBef>
            </a:pPr>
            <a:r>
              <a:rPr lang="en-US" sz="1800" b="1" dirty="0" smtClean="0"/>
              <a:t>Majors:</a:t>
            </a:r>
            <a:r>
              <a:rPr lang="en-US" sz="1800" b="1" dirty="0" smtClean="0"/>
              <a:t> </a:t>
            </a:r>
            <a:r>
              <a:rPr lang="en-US" sz="1800" dirty="0" smtClean="0"/>
              <a:t>Computer </a:t>
            </a:r>
            <a:r>
              <a:rPr lang="en-US" sz="1800" dirty="0" smtClean="0"/>
              <a:t>Science and Information </a:t>
            </a:r>
            <a:r>
              <a:rPr lang="en-US" sz="1800" dirty="0" smtClean="0"/>
              <a:t>Systems</a:t>
            </a:r>
          </a:p>
          <a:p>
            <a:pPr lvl="1">
              <a:lnSpc>
                <a:spcPct val="120000"/>
              </a:lnSpc>
              <a:spcBef>
                <a:spcPts val="300"/>
              </a:spcBef>
            </a:pPr>
            <a:r>
              <a:rPr lang="en-US" sz="1800" b="1" dirty="0" smtClean="0"/>
              <a:t>Careers:</a:t>
            </a:r>
            <a:r>
              <a:rPr lang="en-US" sz="1800" b="1" dirty="0" smtClean="0"/>
              <a:t> </a:t>
            </a:r>
            <a:r>
              <a:rPr lang="en-US" sz="1800" dirty="0" smtClean="0"/>
              <a:t>Data scientist</a:t>
            </a:r>
            <a:r>
              <a:rPr lang="en-US" sz="1800" b="1" dirty="0" smtClean="0"/>
              <a:t>, </a:t>
            </a:r>
            <a:r>
              <a:rPr lang="en-US" sz="1800" dirty="0" smtClean="0"/>
              <a:t>d</a:t>
            </a:r>
            <a:r>
              <a:rPr lang="en-US" sz="1800" dirty="0" smtClean="0"/>
              <a:t>atabase designer, </a:t>
            </a:r>
            <a:r>
              <a:rPr lang="en-US" sz="1800" dirty="0" smtClean="0"/>
              <a:t>d</a:t>
            </a:r>
            <a:r>
              <a:rPr lang="en-US" sz="1800" dirty="0" smtClean="0"/>
              <a:t>atabase administrator</a:t>
            </a:r>
          </a:p>
          <a:p>
            <a:pPr>
              <a:lnSpc>
                <a:spcPct val="120000"/>
              </a:lnSpc>
              <a:spcBef>
                <a:spcPts val="300"/>
              </a:spcBef>
            </a:pPr>
            <a:r>
              <a:rPr lang="en-US" sz="2000" b="1" dirty="0" smtClean="0"/>
              <a:t>Applications</a:t>
            </a:r>
          </a:p>
          <a:p>
            <a:pPr lvl="1">
              <a:lnSpc>
                <a:spcPct val="120000"/>
              </a:lnSpc>
              <a:spcBef>
                <a:spcPts val="300"/>
              </a:spcBef>
            </a:pPr>
            <a:r>
              <a:rPr lang="en-US" sz="1800" dirty="0" smtClean="0"/>
              <a:t>All of the above applied to specific areas of society</a:t>
            </a:r>
            <a:endParaRPr lang="en-US" sz="1800" dirty="0" smtClean="0"/>
          </a:p>
          <a:p>
            <a:pPr lvl="1">
              <a:lnSpc>
                <a:spcPct val="120000"/>
              </a:lnSpc>
              <a:spcBef>
                <a:spcPts val="300"/>
              </a:spcBef>
            </a:pPr>
            <a:r>
              <a:rPr lang="en-US" sz="1800" dirty="0" smtClean="0"/>
              <a:t>Security</a:t>
            </a:r>
            <a:r>
              <a:rPr lang="en-US" sz="1800" dirty="0" smtClean="0"/>
              <a:t>, intelligence, health care, games, graphics, business, etc</a:t>
            </a:r>
            <a:r>
              <a:rPr lang="en-US" sz="1800" dirty="0"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pPr>
              <a:defRPr/>
            </a:pPr>
            <a:r>
              <a:rPr lang="en-US" smtClean="0">
                <a:cs typeface="+mj-cs"/>
              </a:rPr>
              <a:t>Blown to Bits, Chapter 1</a:t>
            </a:r>
          </a:p>
        </p:txBody>
      </p:sp>
      <p:pic>
        <p:nvPicPr>
          <p:cNvPr id="16387" name="Picture 4" descr="wordle"/>
          <p:cNvPicPr>
            <a:picLocks noChangeAspect="1" noChangeArrowheads="1"/>
          </p:cNvPicPr>
          <p:nvPr/>
        </p:nvPicPr>
        <p:blipFill rotWithShape="1">
          <a:blip r:embed="rId3">
            <a:extLst>
              <a:ext uri="{28A0092B-C50C-407E-A947-70E740481C1C}">
                <a14:useLocalDpi xmlns="" xmlns:a14="http://schemas.microsoft.com/office/drawing/2010/main" xmlns:p="http://schemas.openxmlformats.org/presentationml/2006/main" xmlns:r="http://schemas.openxmlformats.org/officeDocument/2006/relationships" xmlns:a="http://schemas.openxmlformats.org/drawingml/2006/main" val="0"/>
              </a:ext>
            </a:extLst>
          </a:blip>
          <a:srcRect l="4546" t="24372" r="4546" b="10147"/>
          <a:stretch/>
        </p:blipFill>
        <p:spPr bwMode="auto">
          <a:xfrm>
            <a:off x="304800" y="1905001"/>
            <a:ext cx="8534400" cy="4749800"/>
          </a:xfrm>
          <a:prstGeom prst="rect">
            <a:avLst/>
          </a:prstGeom>
          <a:noFill/>
          <a:ln>
            <a:noFill/>
          </a:ln>
          <a:extLst>
            <a:ext uri="{909E8E84-426E-40dd-AFC4-6F175D3DCCD1}">
              <a14:hiddenFill xmlns="" xmlns:a14="http://schemas.microsoft.com/office/drawing/2010/main" xmlns:p="http://schemas.openxmlformats.org/presentationml/2006/main" xmlns:r="http://schemas.openxmlformats.org/officeDocument/2006/relationships" xmlns:a="http://schemas.openxmlformats.org/drawingml/2006/main">
                <a:solidFill>
                  <a:srgbClr val="FFFFFF"/>
                </a:solidFill>
              </a14:hiddenFill>
            </a:ext>
            <a:ext uri="{91240B29-F687-4f45-9708-019B960494DF}">
              <a14:hiddenLine xmlns="" xmlns:a14="http://schemas.microsoft.com/office/drawing/2010/main" xmlns:p="http://schemas.openxmlformats.org/presentationml/2006/main" xmlns:r="http://schemas.openxmlformats.org/officeDocument/2006/relationships" xmlns:a="http://schemas.openxmlformats.org/drawingml/2006/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pPr>
              <a:defRPr/>
            </a:pPr>
            <a:r>
              <a:rPr lang="en-US" smtClean="0">
                <a:cs typeface="+mj-cs"/>
              </a:rPr>
              <a:t>Blown to Bits, Chapter 1</a:t>
            </a:r>
          </a:p>
        </p:txBody>
      </p:sp>
      <p:sp>
        <p:nvSpPr>
          <p:cNvPr id="313347" name="Rectangle 3"/>
          <p:cNvSpPr>
            <a:spLocks noGrp="1" noChangeArrowheads="1"/>
          </p:cNvSpPr>
          <p:nvPr>
            <p:ph idx="1"/>
          </p:nvPr>
        </p:nvSpPr>
        <p:spPr/>
        <p:txBody>
          <a:bodyPr/>
          <a:lstStyle/>
          <a:p>
            <a:pPr>
              <a:defRPr/>
            </a:pPr>
            <a:r>
              <a:rPr lang="en-US" dirty="0" smtClean="0">
                <a:cs typeface="+mn-cs"/>
              </a:rPr>
              <a:t>Is the author exaggerating?</a:t>
            </a:r>
            <a:r>
              <a:rPr lang="en-US" dirty="0" smtClean="0">
                <a:cs typeface="+mn-cs"/>
              </a:rPr>
              <a:t> </a:t>
            </a:r>
          </a:p>
          <a:p>
            <a:pPr lvl="1">
              <a:defRPr/>
            </a:pPr>
            <a:r>
              <a:rPr lang="en-US" dirty="0" smtClean="0"/>
              <a:t>The times are a-changing...</a:t>
            </a:r>
          </a:p>
          <a:p>
            <a:pPr lvl="1">
              <a:defRPr/>
            </a:pPr>
            <a:r>
              <a:rPr lang="en-US" dirty="0" smtClean="0"/>
              <a:t>At a party this weekend, a 20-something friend commented, “I can’t imagine how you would raise a baby without access to the Internet.”</a:t>
            </a:r>
            <a:endParaRPr lang="en-US" dirty="0" smtClean="0">
              <a:cs typeface="+mn-cs"/>
            </a:endParaRPr>
          </a:p>
          <a:p>
            <a:pPr>
              <a:defRPr/>
            </a:pPr>
            <a:r>
              <a:rPr lang="en-US" dirty="0" smtClean="0">
                <a:cs typeface="+mn-cs"/>
              </a:rPr>
              <a:t>What are some </a:t>
            </a:r>
            <a:r>
              <a:rPr lang="ja-JP" altLang="en-US" dirty="0" smtClean="0">
                <a:latin typeface="Arial"/>
                <a:cs typeface="+mn-cs"/>
              </a:rPr>
              <a:t>“</a:t>
            </a:r>
            <a:r>
              <a:rPr lang="en-US" dirty="0" smtClean="0">
                <a:cs typeface="+mn-cs"/>
              </a:rPr>
              <a:t>bits stories</a:t>
            </a:r>
            <a:r>
              <a:rPr lang="ja-JP" altLang="en-US" dirty="0" smtClean="0">
                <a:latin typeface="Arial"/>
                <a:cs typeface="+mn-cs"/>
              </a:rPr>
              <a:t>”</a:t>
            </a:r>
            <a:r>
              <a:rPr lang="en-US" dirty="0" smtClean="0">
                <a:cs typeface="+mn-cs"/>
              </a:rPr>
              <a:t> in recent news or in your life?</a:t>
            </a:r>
          </a:p>
          <a:p>
            <a:pPr lvl="1">
              <a:defRPr/>
            </a:pPr>
            <a:r>
              <a:rPr lang="en-US" dirty="0" smtClean="0"/>
              <a:t>Each team come up with one to share</a:t>
            </a:r>
            <a:endParaRPr lang="en-US" dirty="0" smtClean="0">
              <a:cs typeface="+mn-cs"/>
            </a:endParaRPr>
          </a:p>
          <a:p>
            <a:pPr>
              <a:defRPr/>
            </a:pPr>
            <a:endParaRPr lang="en-US" dirty="0" smtClean="0">
              <a:cs typeface="+mn-cs"/>
            </a:endParaRPr>
          </a:p>
          <a:p>
            <a:pPr>
              <a:defRPr/>
            </a:pPr>
            <a:endParaRPr lang="en-US" dirty="0" smtClean="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3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33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33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33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33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Koans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It’s All Just Bits</a:t>
            </a:r>
          </a:p>
          <a:p>
            <a:pPr marL="457200" indent="-457200">
              <a:buFont typeface="+mj-lt"/>
              <a:buAutoNum type="arabicPeriod"/>
            </a:pPr>
            <a:r>
              <a:rPr lang="en-US" dirty="0" smtClean="0"/>
              <a:t>Perfection is Normal</a:t>
            </a:r>
          </a:p>
          <a:p>
            <a:pPr marL="457200" indent="-457200">
              <a:buFont typeface="+mj-lt"/>
              <a:buAutoNum type="arabicPeriod"/>
            </a:pPr>
            <a:r>
              <a:rPr lang="en-US" dirty="0" smtClean="0"/>
              <a:t>There is Want in the Midst of Plenty</a:t>
            </a:r>
          </a:p>
          <a:p>
            <a:pPr marL="457200" indent="-457200">
              <a:buFont typeface="+mj-lt"/>
              <a:buAutoNum type="arabicPeriod"/>
            </a:pPr>
            <a:r>
              <a:rPr lang="en-US" dirty="0" smtClean="0"/>
              <a:t>Processing is Power</a:t>
            </a:r>
          </a:p>
          <a:p>
            <a:pPr marL="457200" indent="-457200">
              <a:buFont typeface="+mj-lt"/>
              <a:buAutoNum type="arabicPeriod"/>
            </a:pPr>
            <a:r>
              <a:rPr lang="en-US" dirty="0" smtClean="0"/>
              <a:t>More of the Same Can Be a Whole New Thing</a:t>
            </a:r>
          </a:p>
          <a:p>
            <a:pPr marL="457200" indent="-457200">
              <a:buFont typeface="+mj-lt"/>
              <a:buAutoNum type="arabicPeriod"/>
            </a:pPr>
            <a:r>
              <a:rPr lang="en-US" dirty="0" smtClean="0"/>
              <a:t>Nothing Goes Away</a:t>
            </a:r>
          </a:p>
          <a:p>
            <a:pPr marL="457200" indent="-457200">
              <a:buFont typeface="+mj-lt"/>
              <a:buAutoNum type="arabicPeriod"/>
            </a:pPr>
            <a:r>
              <a:rPr lang="en-US" dirty="0" smtClean="0"/>
              <a:t>Bits Move Faster Than Thought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Coding.org</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hlinkClick r:id="rId2"/>
              </a:rPr>
              <a:t>http://www.youtube.com/watch?v=nKIu9yen5nc</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normAutofit fontScale="85000" lnSpcReduction="20000"/>
          </a:bodyPr>
          <a:lstStyle/>
          <a:p>
            <a:r>
              <a:rPr lang="en-US" sz="2800" i="1" dirty="0" smtClean="0">
                <a:solidFill>
                  <a:srgbClr val="FF0000"/>
                </a:solidFill>
              </a:rPr>
              <a:t>If you were not here last </a:t>
            </a:r>
            <a:r>
              <a:rPr lang="en-US" sz="2800" i="1" dirty="0" smtClean="0">
                <a:solidFill>
                  <a:srgbClr val="FF0000"/>
                </a:solidFill>
              </a:rPr>
              <a:t>Thursday:</a:t>
            </a:r>
          </a:p>
          <a:p>
            <a:pPr lvl="1"/>
            <a:r>
              <a:rPr lang="en-US" sz="2600" dirty="0" smtClean="0">
                <a:solidFill>
                  <a:schemeClr val="tx1"/>
                </a:solidFill>
              </a:rPr>
              <a:t>Assessment survey (link through email)</a:t>
            </a:r>
          </a:p>
          <a:p>
            <a:pPr lvl="1"/>
            <a:r>
              <a:rPr lang="en-US" sz="2600" dirty="0" smtClean="0">
                <a:solidFill>
                  <a:schemeClr val="tx1"/>
                </a:solidFill>
              </a:rPr>
              <a:t>Student background questionnaire (link on online schedule)</a:t>
            </a:r>
          </a:p>
          <a:p>
            <a:pPr lvl="1"/>
            <a:r>
              <a:rPr lang="en-US" sz="2600" dirty="0" smtClean="0">
                <a:solidFill>
                  <a:schemeClr val="tx1"/>
                </a:solidFill>
              </a:rPr>
              <a:t>Consent form (see me</a:t>
            </a:r>
            <a:r>
              <a:rPr lang="en-US" sz="2600" dirty="0" smtClean="0">
                <a:solidFill>
                  <a:schemeClr val="tx1"/>
                </a:solidFill>
              </a:rPr>
              <a:t>)</a:t>
            </a:r>
          </a:p>
          <a:p>
            <a:r>
              <a:rPr lang="en-US" sz="2800" b="1" dirty="0" smtClean="0">
                <a:solidFill>
                  <a:schemeClr val="tx1"/>
                </a:solidFill>
              </a:rPr>
              <a:t>Reading assignments </a:t>
            </a:r>
            <a:r>
              <a:rPr lang="en-US" sz="2800" dirty="0" smtClean="0">
                <a:solidFill>
                  <a:schemeClr val="tx1"/>
                </a:solidFill>
              </a:rPr>
              <a:t>for Thursday</a:t>
            </a:r>
            <a:endParaRPr lang="en-US" sz="2600" dirty="0" smtClean="0">
              <a:solidFill>
                <a:schemeClr val="tx1"/>
              </a:solidFill>
            </a:endParaRPr>
          </a:p>
          <a:p>
            <a:r>
              <a:rPr lang="en-US" sz="2800" dirty="0" smtClean="0">
                <a:solidFill>
                  <a:schemeClr val="tx1"/>
                </a:solidFill>
              </a:rPr>
              <a:t>You should have started </a:t>
            </a:r>
            <a:r>
              <a:rPr lang="en-US" sz="2800" b="1" dirty="0" smtClean="0">
                <a:solidFill>
                  <a:schemeClr val="tx1"/>
                </a:solidFill>
              </a:rPr>
              <a:t>Processing Assignment 1 </a:t>
            </a:r>
            <a:r>
              <a:rPr lang="en-US" sz="2800" dirty="0" smtClean="0">
                <a:solidFill>
                  <a:schemeClr val="tx1"/>
                </a:solidFill>
              </a:rPr>
              <a:t>by now! (due next Tuesday, 9/10)</a:t>
            </a:r>
          </a:p>
          <a:p>
            <a:r>
              <a:rPr lang="en-US" sz="2800" dirty="0" smtClean="0">
                <a:solidFill>
                  <a:schemeClr val="tx1"/>
                </a:solidFill>
              </a:rPr>
              <a:t>Visit </a:t>
            </a:r>
            <a:r>
              <a:rPr lang="en-US" sz="2800" b="1" dirty="0" smtClean="0">
                <a:solidFill>
                  <a:schemeClr val="tx1"/>
                </a:solidFill>
              </a:rPr>
              <a:t>office hours </a:t>
            </a:r>
            <a:r>
              <a:rPr lang="en-US" sz="2800" dirty="0" smtClean="0">
                <a:solidFill>
                  <a:schemeClr val="tx1"/>
                </a:solidFill>
              </a:rPr>
              <a:t>of Dr. desJardins or one of the </a:t>
            </a:r>
            <a:r>
              <a:rPr lang="en-US" sz="2800" dirty="0" err="1" smtClean="0">
                <a:solidFill>
                  <a:schemeClr val="tx1"/>
                </a:solidFill>
              </a:rPr>
              <a:t>TFs</a:t>
            </a:r>
            <a:r>
              <a:rPr lang="en-US" sz="2800" dirty="0" smtClean="0">
                <a:solidFill>
                  <a:schemeClr val="tx1"/>
                </a:solidFill>
              </a:rPr>
              <a:t> – now is a good time to get to know your instructors, before things get tough!</a:t>
            </a:r>
            <a:endParaRPr lang="en-US" sz="28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pPr>
              <a:defRPr/>
            </a:pPr>
            <a:r>
              <a:rPr lang="en-US" dirty="0" smtClean="0">
                <a:cs typeface="+mj-cs"/>
              </a:rPr>
              <a:t>Individual</a:t>
            </a:r>
            <a:r>
              <a:rPr lang="en-US" dirty="0" smtClean="0">
                <a:cs typeface="+mj-cs"/>
              </a:rPr>
              <a:t> Quiz</a:t>
            </a:r>
            <a:endParaRPr lang="en-US" dirty="0" smtClean="0">
              <a:cs typeface="+mj-cs"/>
            </a:endParaRPr>
          </a:p>
        </p:txBody>
      </p:sp>
      <p:sp>
        <p:nvSpPr>
          <p:cNvPr id="293891" name="Rectangle 3"/>
          <p:cNvSpPr>
            <a:spLocks noGrp="1" noChangeArrowheads="1"/>
          </p:cNvSpPr>
          <p:nvPr>
            <p:ph idx="1"/>
          </p:nvPr>
        </p:nvSpPr>
        <p:spPr>
          <a:xfrm>
            <a:off x="549274" y="1600201"/>
            <a:ext cx="8213725" cy="4343400"/>
          </a:xfrm>
        </p:spPr>
        <p:txBody>
          <a:bodyPr/>
          <a:lstStyle/>
          <a:p>
            <a:pPr>
              <a:defRPr/>
            </a:pPr>
            <a:r>
              <a:rPr lang="en-US" dirty="0" smtClean="0">
                <a:cs typeface="+mn-cs"/>
              </a:rPr>
              <a:t>Take the individual</a:t>
            </a:r>
            <a:r>
              <a:rPr lang="en-US" dirty="0" smtClean="0">
                <a:cs typeface="+mn-cs"/>
              </a:rPr>
              <a:t> quiz for </a:t>
            </a:r>
            <a:r>
              <a:rPr lang="en-US" dirty="0" smtClean="0">
                <a:cs typeface="+mn-cs"/>
              </a:rPr>
              <a:t>today’s class.</a:t>
            </a:r>
          </a:p>
          <a:p>
            <a:pPr>
              <a:defRPr/>
            </a:pPr>
            <a:r>
              <a:rPr lang="en-US" dirty="0" smtClean="0"/>
              <a:t>You can use your book, but you only have</a:t>
            </a:r>
            <a:r>
              <a:rPr lang="en-US" dirty="0" smtClean="0"/>
              <a:t> </a:t>
            </a:r>
            <a:r>
              <a:rPr lang="en-US" sz="2800" b="1" dirty="0" smtClean="0">
                <a:solidFill>
                  <a:srgbClr val="FF0000"/>
                </a:solidFill>
              </a:rPr>
              <a:t/>
            </a:r>
            <a:br>
              <a:rPr lang="en-US" sz="2800" b="1" dirty="0" smtClean="0">
                <a:solidFill>
                  <a:srgbClr val="FF0000"/>
                </a:solidFill>
              </a:rPr>
            </a:br>
            <a:r>
              <a:rPr lang="en-US" sz="2800" b="1" dirty="0" smtClean="0">
                <a:solidFill>
                  <a:srgbClr val="FF0000"/>
                </a:solidFill>
              </a:rPr>
              <a:t>7 minutes</a:t>
            </a:r>
            <a:r>
              <a:rPr lang="en-US" dirty="0" smtClean="0"/>
              <a:t>!</a:t>
            </a:r>
            <a:endParaRPr lang="en-US" dirty="0" smtClean="0">
              <a:cs typeface="+mn-cs"/>
            </a:endParaRPr>
          </a:p>
          <a:p>
            <a:pPr>
              <a:defRPr/>
            </a:pPr>
            <a:r>
              <a:rPr lang="en-US" dirty="0" smtClean="0">
                <a:cs typeface="+mn-cs"/>
              </a:rPr>
              <a:t>For each question, choose the best answer.</a:t>
            </a:r>
          </a:p>
          <a:p>
            <a:pPr>
              <a:defRPr/>
            </a:pPr>
            <a:r>
              <a:rPr lang="en-US" dirty="0" smtClean="0">
                <a:cs typeface="+mn-cs"/>
              </a:rPr>
              <a:t>Scoring: each right answer = 4 pts.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pPr>
              <a:defRPr/>
            </a:pPr>
            <a:r>
              <a:rPr lang="en-US" smtClean="0">
                <a:cs typeface="+mj-cs"/>
              </a:rPr>
              <a:t>Time out</a:t>
            </a:r>
          </a:p>
        </p:txBody>
      </p:sp>
      <p:sp>
        <p:nvSpPr>
          <p:cNvPr id="290819" name="Rectangle 3"/>
          <p:cNvSpPr>
            <a:spLocks noGrp="1" noChangeArrowheads="1"/>
          </p:cNvSpPr>
          <p:nvPr>
            <p:ph idx="1"/>
          </p:nvPr>
        </p:nvSpPr>
        <p:spPr/>
        <p:txBody>
          <a:bodyPr/>
          <a:lstStyle/>
          <a:p>
            <a:pPr>
              <a:defRPr/>
            </a:pPr>
            <a:r>
              <a:rPr lang="en-US" dirty="0" smtClean="0">
                <a:cs typeface="+mn-cs"/>
              </a:rPr>
              <a:t>Announcements</a:t>
            </a:r>
          </a:p>
          <a:p>
            <a:pPr>
              <a:defRPr/>
            </a:pPr>
            <a:r>
              <a:rPr lang="en-US" dirty="0" smtClean="0">
                <a:cs typeface="+mn-cs"/>
              </a:rPr>
              <a:t>Names</a:t>
            </a:r>
          </a:p>
          <a:p>
            <a:pPr>
              <a:defRPr/>
            </a:pPr>
            <a:r>
              <a:rPr lang="en-US" b="1" dirty="0" smtClean="0"/>
              <a:t>DUE TODAY:</a:t>
            </a:r>
            <a:r>
              <a:rPr lang="en-US" dirty="0" smtClean="0"/>
              <a:t>  Survey and questionnaire</a:t>
            </a:r>
          </a:p>
          <a:p>
            <a:pPr lvl="1">
              <a:defRPr/>
            </a:pPr>
            <a:r>
              <a:rPr lang="en-US" dirty="0" smtClean="0"/>
              <a:t>Did you do both?</a:t>
            </a:r>
            <a:endParaRPr lang="en-US" dirty="0" smtClean="0">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pPr>
              <a:defRPr/>
            </a:pPr>
            <a:r>
              <a:rPr lang="en-US" smtClean="0">
                <a:cs typeface="+mj-cs"/>
              </a:rPr>
              <a:t>Group RAT</a:t>
            </a:r>
          </a:p>
        </p:txBody>
      </p:sp>
      <p:sp>
        <p:nvSpPr>
          <p:cNvPr id="299011" name="Rectangle 3"/>
          <p:cNvSpPr>
            <a:spLocks noGrp="1" noChangeArrowheads="1"/>
          </p:cNvSpPr>
          <p:nvPr>
            <p:ph idx="1"/>
          </p:nvPr>
        </p:nvSpPr>
        <p:spPr/>
        <p:txBody>
          <a:bodyPr>
            <a:normAutofit/>
          </a:bodyPr>
          <a:lstStyle/>
          <a:p>
            <a:pPr>
              <a:defRPr/>
            </a:pPr>
            <a:r>
              <a:rPr lang="en-US" dirty="0" smtClean="0">
                <a:cs typeface="+mn-cs"/>
              </a:rPr>
              <a:t>Move to sit with your group.</a:t>
            </a:r>
          </a:p>
          <a:p>
            <a:pPr>
              <a:defRPr/>
            </a:pPr>
            <a:r>
              <a:rPr lang="en-US" dirty="0" smtClean="0">
                <a:cs typeface="+mn-cs"/>
              </a:rPr>
              <a:t>Collaboratively take the group</a:t>
            </a:r>
            <a:r>
              <a:rPr lang="en-US" dirty="0" smtClean="0">
                <a:cs typeface="+mn-cs"/>
              </a:rPr>
              <a:t> quiz</a:t>
            </a:r>
          </a:p>
          <a:p>
            <a:pPr lvl="1">
              <a:defRPr/>
            </a:pPr>
            <a:r>
              <a:rPr lang="en-US" dirty="0" smtClean="0"/>
              <a:t>As with the individual quiz, you </a:t>
            </a:r>
            <a:r>
              <a:rPr lang="en-US" dirty="0" smtClean="0"/>
              <a:t>only have</a:t>
            </a:r>
            <a:r>
              <a:rPr lang="en-US" dirty="0" smtClean="0"/>
              <a:t> </a:t>
            </a:r>
            <a:r>
              <a:rPr lang="en-US" sz="2400" b="1" dirty="0" smtClean="0">
                <a:solidFill>
                  <a:srgbClr val="FF0000"/>
                </a:solidFill>
              </a:rPr>
              <a:t>7 </a:t>
            </a:r>
            <a:r>
              <a:rPr lang="en-US" sz="2400" b="1" dirty="0" smtClean="0">
                <a:solidFill>
                  <a:srgbClr val="FF0000"/>
                </a:solidFill>
              </a:rPr>
              <a:t>minutes</a:t>
            </a:r>
            <a:r>
              <a:rPr lang="en-US" dirty="0" smtClean="0"/>
              <a:t>!</a:t>
            </a:r>
            <a:endParaRPr lang="en-US" dirty="0" smtClean="0">
              <a:cs typeface="+mn-cs"/>
            </a:endParaRPr>
          </a:p>
          <a:p>
            <a:pPr>
              <a:defRPr/>
            </a:pPr>
            <a:r>
              <a:rPr lang="en-US" dirty="0" smtClean="0"/>
              <a:t>Discuss each question and compare answers. Come to a consensus on each question.</a:t>
            </a:r>
          </a:p>
          <a:p>
            <a:pPr>
              <a:defRPr/>
            </a:pPr>
            <a:r>
              <a:rPr lang="en-US" dirty="0" smtClean="0"/>
              <a:t>For each question, choose the best answer.</a:t>
            </a:r>
          </a:p>
          <a:p>
            <a:pPr>
              <a:defRPr/>
            </a:pPr>
            <a:r>
              <a:rPr lang="en-US" dirty="0" smtClean="0"/>
              <a:t>Scoring: each right answer = 4 pts.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pPr>
              <a:defRPr/>
            </a:pPr>
            <a:r>
              <a:rPr lang="en-US" smtClean="0">
                <a:cs typeface="+mj-cs"/>
              </a:rPr>
              <a:t>Review Answers</a:t>
            </a:r>
          </a:p>
        </p:txBody>
      </p:sp>
      <p:sp>
        <p:nvSpPr>
          <p:cNvPr id="288771" name="Rectangle 3"/>
          <p:cNvSpPr>
            <a:spLocks noGrp="1" noChangeArrowheads="1"/>
          </p:cNvSpPr>
          <p:nvPr>
            <p:ph idx="1"/>
          </p:nvPr>
        </p:nvSpPr>
        <p:spPr/>
        <p:txBody>
          <a:bodyPr/>
          <a:lstStyle/>
          <a:p>
            <a:pPr>
              <a:defRPr/>
            </a:pPr>
            <a:r>
              <a:rPr lang="en-US" smtClean="0">
                <a:cs typeface="+mn-cs"/>
              </a:rPr>
              <a:t>What answer did your group get?</a:t>
            </a:r>
          </a:p>
          <a:p>
            <a:pPr>
              <a:defRPr/>
            </a:pPr>
            <a:r>
              <a:rPr lang="en-US" smtClean="0">
                <a:cs typeface="+mn-cs"/>
              </a:rPr>
              <a:t>Why did you choose that answer?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pPr>
              <a:defRPr/>
            </a:pPr>
            <a:r>
              <a:rPr lang="en-US" smtClean="0">
                <a:cs typeface="+mj-cs"/>
              </a:rPr>
              <a:t>Other questions from reading?</a:t>
            </a:r>
          </a:p>
        </p:txBody>
      </p:sp>
      <p:sp>
        <p:nvSpPr>
          <p:cNvPr id="295939" name="Rectangle 3"/>
          <p:cNvSpPr>
            <a:spLocks noGrp="1" noChangeArrowheads="1"/>
          </p:cNvSpPr>
          <p:nvPr>
            <p:ph idx="1"/>
          </p:nvPr>
        </p:nvSpPr>
        <p:spPr/>
        <p:txBody>
          <a:bodyPr/>
          <a:lstStyle/>
          <a:p>
            <a:pPr>
              <a:defRPr/>
            </a:pPr>
            <a:endParaRPr lang="en-US" smtClean="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pPr>
              <a:defRPr/>
            </a:pPr>
            <a:r>
              <a:rPr lang="en-US" dirty="0" smtClean="0">
                <a:cs typeface="+mj-cs"/>
              </a:rPr>
              <a:t>St. </a:t>
            </a:r>
            <a:r>
              <a:rPr lang="en-US" dirty="0" err="1" smtClean="0">
                <a:cs typeface="+mj-cs"/>
              </a:rPr>
              <a:t>Amant</a:t>
            </a:r>
            <a:r>
              <a:rPr lang="en-US" dirty="0" smtClean="0">
                <a:cs typeface="+mj-cs"/>
              </a:rPr>
              <a:t>, Chapter 1</a:t>
            </a:r>
          </a:p>
        </p:txBody>
      </p:sp>
      <p:sp>
        <p:nvSpPr>
          <p:cNvPr id="311299" name="Rectangle 3"/>
          <p:cNvSpPr>
            <a:spLocks noGrp="1" noChangeArrowheads="1"/>
          </p:cNvSpPr>
          <p:nvPr>
            <p:ph idx="1"/>
          </p:nvPr>
        </p:nvSpPr>
        <p:spPr/>
        <p:txBody>
          <a:bodyPr>
            <a:normAutofit/>
          </a:bodyPr>
          <a:lstStyle/>
          <a:p>
            <a:pPr>
              <a:defRPr/>
            </a:pPr>
            <a:r>
              <a:rPr lang="en-US" dirty="0" smtClean="0">
                <a:cs typeface="+mn-cs"/>
              </a:rPr>
              <a:t>How many computers are in this room?</a:t>
            </a:r>
          </a:p>
          <a:p>
            <a:pPr>
              <a:defRPr/>
            </a:pPr>
            <a:r>
              <a:rPr lang="en-US" dirty="0" smtClean="0">
                <a:cs typeface="+mn-cs"/>
              </a:rPr>
              <a:t>Stories </a:t>
            </a:r>
            <a:r>
              <a:rPr lang="en-US" dirty="0" smtClean="0">
                <a:cs typeface="+mn-cs"/>
              </a:rPr>
              <a:t>and analogies</a:t>
            </a:r>
          </a:p>
          <a:p>
            <a:pPr lvl="1">
              <a:defRPr/>
            </a:pPr>
            <a:r>
              <a:rPr lang="en-US" dirty="0" smtClean="0"/>
              <a:t>St. </a:t>
            </a:r>
            <a:r>
              <a:rPr lang="en-US" dirty="0" err="1" smtClean="0"/>
              <a:t>Amant</a:t>
            </a:r>
            <a:r>
              <a:rPr lang="en-US" dirty="0" smtClean="0"/>
              <a:t> uses stories, mostly about people (or aliens) and everyday activities, to help explain computing concepts</a:t>
            </a:r>
          </a:p>
          <a:p>
            <a:pPr lvl="1">
              <a:defRPr/>
            </a:pPr>
            <a:r>
              <a:rPr lang="en-US" dirty="0" smtClean="0">
                <a:cs typeface="+mn-cs"/>
              </a:rPr>
              <a:t>Does this help? When doesn’t it work?</a:t>
            </a:r>
          </a:p>
          <a:p>
            <a:pPr lvl="1">
              <a:defRPr/>
            </a:pPr>
            <a:r>
              <a:rPr lang="en-US" dirty="0" smtClean="0"/>
              <a:t>Are computers really like people? in what ways? in what ways are they not?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12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12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12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12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12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299" grpId="0" build="p" bldLvl="2"/>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Revisiting Definitions</a:t>
            </a:r>
            <a:endParaRPr lang="en-US" dirty="0"/>
          </a:p>
        </p:txBody>
      </p:sp>
      <p:sp>
        <p:nvSpPr>
          <p:cNvPr id="3" name="Content Placeholder 2"/>
          <p:cNvSpPr>
            <a:spLocks noGrp="1"/>
          </p:cNvSpPr>
          <p:nvPr>
            <p:ph idx="1"/>
          </p:nvPr>
        </p:nvSpPr>
        <p:spPr>
          <a:xfrm>
            <a:off x="549275" y="1600200"/>
            <a:ext cx="8042276" cy="4571999"/>
          </a:xfrm>
        </p:spPr>
        <p:txBody>
          <a:bodyPr>
            <a:normAutofit fontScale="92500" lnSpcReduction="10000"/>
          </a:bodyPr>
          <a:lstStyle/>
          <a:p>
            <a:r>
              <a:rPr lang="en-US" dirty="0" smtClean="0"/>
              <a:t>What is computing? How does St. </a:t>
            </a:r>
            <a:r>
              <a:rPr lang="en-US" dirty="0" err="1" smtClean="0"/>
              <a:t>Amant</a:t>
            </a:r>
            <a:r>
              <a:rPr lang="en-US" dirty="0" smtClean="0"/>
              <a:t> define it? What other definitions does he refer to</a:t>
            </a:r>
            <a:r>
              <a:rPr lang="en-US" dirty="0" smtClean="0"/>
              <a:t>?</a:t>
            </a:r>
          </a:p>
          <a:p>
            <a:r>
              <a:rPr lang="en-US" dirty="0" smtClean="0"/>
              <a:t>How does St. </a:t>
            </a:r>
            <a:r>
              <a:rPr lang="en-US" dirty="0" err="1" smtClean="0"/>
              <a:t>Amant’s</a:t>
            </a:r>
            <a:r>
              <a:rPr lang="en-US" dirty="0" smtClean="0"/>
              <a:t> definition relate to your ideas from Thursday?</a:t>
            </a:r>
          </a:p>
          <a:p>
            <a:pPr lvl="1"/>
            <a:r>
              <a:rPr lang="en-US" sz="1946" dirty="0" smtClean="0"/>
              <a:t>Programming</a:t>
            </a:r>
          </a:p>
          <a:p>
            <a:pPr lvl="1"/>
            <a:r>
              <a:rPr lang="en-US" sz="1946" dirty="0" smtClean="0"/>
              <a:t>Making tech easier to use</a:t>
            </a:r>
          </a:p>
          <a:p>
            <a:pPr lvl="1"/>
            <a:r>
              <a:rPr lang="en-US" sz="1946" dirty="0" smtClean="0"/>
              <a:t>Upkeep of current tech.</a:t>
            </a:r>
          </a:p>
          <a:p>
            <a:pPr lvl="1"/>
            <a:r>
              <a:rPr lang="en-US" sz="1946" dirty="0" smtClean="0"/>
              <a:t>Designing</a:t>
            </a:r>
          </a:p>
          <a:p>
            <a:pPr lvl="1"/>
            <a:r>
              <a:rPr lang="en-US" sz="1946" dirty="0" smtClean="0"/>
              <a:t>Making money</a:t>
            </a:r>
          </a:p>
          <a:p>
            <a:pPr lvl="1"/>
            <a:r>
              <a:rPr lang="en-US" sz="1946" dirty="0" smtClean="0"/>
              <a:t>Make life easier</a:t>
            </a:r>
          </a:p>
          <a:p>
            <a:pPr lvl="1"/>
            <a:r>
              <a:rPr lang="en-US" sz="1946" dirty="0" smtClean="0"/>
              <a:t>Getting easy access to information</a:t>
            </a:r>
          </a:p>
          <a:p>
            <a:pPr lvl="1"/>
            <a:r>
              <a:rPr lang="en-US" sz="1946" dirty="0" smtClean="0"/>
              <a:t>Connecting to rest of the world</a:t>
            </a:r>
          </a:p>
          <a:p>
            <a:pPr lvl="1"/>
            <a:r>
              <a:rPr lang="en-US" sz="1946" dirty="0" smtClean="0"/>
              <a:t>Keep up with evolution of technology/</a:t>
            </a:r>
            <a:r>
              <a:rPr lang="en-US" sz="1946" dirty="0" smtClean="0"/>
              <a:t>life</a:t>
            </a:r>
            <a:endParaRPr lang="en-US" sz="1946"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Idea: Indirection</a:t>
            </a:r>
            <a:endParaRPr lang="en-US" dirty="0"/>
          </a:p>
        </p:txBody>
      </p:sp>
      <p:sp>
        <p:nvSpPr>
          <p:cNvPr id="3" name="Content Placeholder 2"/>
          <p:cNvSpPr>
            <a:spLocks noGrp="1"/>
          </p:cNvSpPr>
          <p:nvPr>
            <p:ph idx="1"/>
          </p:nvPr>
        </p:nvSpPr>
        <p:spPr/>
        <p:txBody>
          <a:bodyPr/>
          <a:lstStyle/>
          <a:p>
            <a:pPr>
              <a:defRPr/>
            </a:pPr>
            <a:r>
              <a:rPr lang="en-US" dirty="0" smtClean="0"/>
              <a:t>What’s indirection?</a:t>
            </a:r>
          </a:p>
          <a:p>
            <a:pPr>
              <a:defRPr/>
            </a:pPr>
            <a:r>
              <a:rPr lang="en-US" dirty="0" smtClean="0"/>
              <a:t>Can you think of some other non-computing examples of indirection?</a:t>
            </a:r>
          </a:p>
          <a:p>
            <a:pPr lvl="1">
              <a:defRPr/>
            </a:pPr>
            <a:r>
              <a:rPr lang="en-US" dirty="0" smtClean="0"/>
              <a:t>Each team come up with one example to share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81D58"/>
      </a:dk2>
      <a:lt2>
        <a:srgbClr val="919191"/>
      </a:lt2>
      <a:accent1>
        <a:srgbClr val="FC0128"/>
      </a:accent1>
      <a:accent2>
        <a:srgbClr val="063DE8"/>
      </a:accent2>
      <a:accent3>
        <a:srgbClr val="FFFFFF"/>
      </a:accent3>
      <a:accent4>
        <a:srgbClr val="000000"/>
      </a:accent4>
      <a:accent5>
        <a:srgbClr val="FDAAAC"/>
      </a:accent5>
      <a:accent6>
        <a:srgbClr val="0536D2"/>
      </a:accent6>
      <a:hlink>
        <a:srgbClr val="00DFCA"/>
      </a:hlink>
      <a:folHlink>
        <a:srgbClr val="EAEC5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10528586</TotalTime>
  <Pages>26</Pages>
  <Words>879</Words>
  <Application>Microsoft Macintosh PowerPoint</Application>
  <PresentationFormat>Letter Paper (8.5x11 in)</PresentationFormat>
  <Paragraphs>111</Paragraphs>
  <Slides>17</Slides>
  <Notes>9</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Breeze</vt:lpstr>
      <vt:lpstr>         Big Ideas  IS 101Y/CMSC 101 September 3, 2013    Marie desJardins University of Maryland Baltimore County </vt:lpstr>
      <vt:lpstr>Individual Quiz</vt:lpstr>
      <vt:lpstr>Time out</vt:lpstr>
      <vt:lpstr>Group RAT</vt:lpstr>
      <vt:lpstr>Review Answers</vt:lpstr>
      <vt:lpstr>Other questions from reading?</vt:lpstr>
      <vt:lpstr>St. Amant, Chapter 1</vt:lpstr>
      <vt:lpstr>Revisiting Definitions</vt:lpstr>
      <vt:lpstr>Big Idea: Indirection</vt:lpstr>
      <vt:lpstr>“Big Chunks” of the Computing Disciplines</vt:lpstr>
      <vt:lpstr>“Big Chunks” of the Computing Disciplines</vt:lpstr>
      <vt:lpstr>“Big Chunks” of the Computing Disciplines</vt:lpstr>
      <vt:lpstr>Blown to Bits, Chapter 1</vt:lpstr>
      <vt:lpstr>Blown to Bits, Chapter 1</vt:lpstr>
      <vt:lpstr>Koans</vt:lpstr>
      <vt:lpstr>Coding.org</vt:lpstr>
      <vt:lpstr>Final Thoughts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Color Perception and Applications  Visualization Ô96 Course: From Perceptual Psychophysics to Graphic Design   Penny Rheingans University of Mississippi</dc:title>
  <dc:creator>UNIVERSITY OF MISSISSIPPI LIBRARIES</dc:creator>
  <cp:lastModifiedBy>Marie desJardins</cp:lastModifiedBy>
  <cp:revision>168</cp:revision>
  <cp:lastPrinted>2012-09-04T12:56:33Z</cp:lastPrinted>
  <dcterms:created xsi:type="dcterms:W3CDTF">2013-09-02T13:34:53Z</dcterms:created>
  <dcterms:modified xsi:type="dcterms:W3CDTF">2013-09-02T14:09:56Z</dcterms:modified>
</cp:coreProperties>
</file>