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Layouts/slideLayout15.xml" ContentType="application/vnd.openxmlformats-officedocument.presentationml.slideLayout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Default Extension="jpeg" ContentType="image/jpeg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notesSlides/notesSlide5.xml" ContentType="application/vnd.openxmlformats-officedocument.presentationml.notesSlide+xml"/>
  <Override PartName="/docProps/custom.xml" ContentType="application/vnd.openxmlformats-officedocument.custom-properties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7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slideLayouts/slideLayout13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Layouts/slideLayout18.xml" ContentType="application/vnd.openxmlformats-officedocument.presentationml.slideLayout+xml"/>
  <Override PartName="/ppt/notesSlides/notesSlide7.xml" ContentType="application/vnd.openxmlformats-officedocument.presentationml.notesSlide+xml"/>
  <Override PartName="/ppt/slides/slide17.xml" ContentType="application/vnd.openxmlformats-officedocument.presentationml.slide+xml"/>
  <Override PartName="/ppt/slideLayouts/slideLayout14.xml" ContentType="application/vnd.openxmlformats-officedocument.presentationml.slideLayout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Override PartName="/ppt/notesSlides/notesSlide8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1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61" r:id="rId1"/>
  </p:sldMasterIdLst>
  <p:notesMasterIdLst>
    <p:notesMasterId r:id="rId35"/>
  </p:notesMasterIdLst>
  <p:handoutMasterIdLst>
    <p:handoutMasterId r:id="rId36"/>
  </p:handoutMasterIdLst>
  <p:sldIdLst>
    <p:sldId id="278" r:id="rId2"/>
    <p:sldId id="314" r:id="rId3"/>
    <p:sldId id="350" r:id="rId4"/>
    <p:sldId id="311" r:id="rId5"/>
    <p:sldId id="277" r:id="rId6"/>
    <p:sldId id="257" r:id="rId7"/>
    <p:sldId id="269" r:id="rId8"/>
    <p:sldId id="270" r:id="rId9"/>
    <p:sldId id="316" r:id="rId10"/>
    <p:sldId id="315" r:id="rId11"/>
    <p:sldId id="273" r:id="rId12"/>
    <p:sldId id="336" r:id="rId13"/>
    <p:sldId id="349" r:id="rId14"/>
    <p:sldId id="339" r:id="rId15"/>
    <p:sldId id="340" r:id="rId16"/>
    <p:sldId id="341" r:id="rId17"/>
    <p:sldId id="342" r:id="rId18"/>
    <p:sldId id="346" r:id="rId19"/>
    <p:sldId id="352" r:id="rId20"/>
    <p:sldId id="353" r:id="rId21"/>
    <p:sldId id="354" r:id="rId22"/>
    <p:sldId id="356" r:id="rId23"/>
    <p:sldId id="357" r:id="rId24"/>
    <p:sldId id="358" r:id="rId25"/>
    <p:sldId id="359" r:id="rId26"/>
    <p:sldId id="360" r:id="rId27"/>
    <p:sldId id="361" r:id="rId28"/>
    <p:sldId id="362" r:id="rId29"/>
    <p:sldId id="363" r:id="rId30"/>
    <p:sldId id="364" r:id="rId31"/>
    <p:sldId id="365" r:id="rId32"/>
    <p:sldId id="366" r:id="rId33"/>
    <p:sldId id="351" r:id="rId3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omic Sans MS" pitchFamily="-8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omic Sans MS" pitchFamily="-8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omic Sans MS" pitchFamily="-8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omic Sans MS" pitchFamily="-8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omic Sans MS" pitchFamily="-84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Comic Sans MS" pitchFamily="-84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Comic Sans MS" pitchFamily="-84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Comic Sans MS" pitchFamily="-84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Comic Sans MS" pitchFamily="-8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DDDDDD"/>
    <a:srgbClr val="FF0000"/>
    <a:srgbClr val="FF9999"/>
    <a:srgbClr val="99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560" y="-112"/>
      </p:cViewPr>
      <p:guideLst>
        <p:guide orient="horz" pos="2160"/>
        <p:guide pos="297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9263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13" tIns="44956" rIns="89913" bIns="44956" numCol="1" anchor="t" anchorCtr="0" compatLnSpc="1">
            <a:prstTxWarp prst="textNoShape">
              <a:avLst/>
            </a:prstTxWarp>
          </a:bodyPr>
          <a:lstStyle>
            <a:lvl1pPr defTabSz="898525">
              <a:defRPr>
                <a:latin typeface="Times New Roman" pitchFamily="-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908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13" tIns="44956" rIns="89913" bIns="44956" numCol="1" anchor="t" anchorCtr="0" compatLnSpc="1">
            <a:prstTxWarp prst="textNoShape">
              <a:avLst/>
            </a:prstTxWarp>
          </a:bodyPr>
          <a:lstStyle>
            <a:lvl1pPr algn="r" defTabSz="898525">
              <a:defRPr>
                <a:latin typeface="Times New Roman" pitchFamily="-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7438"/>
            <a:ext cx="2989263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13" tIns="44956" rIns="89913" bIns="44956" numCol="1" anchor="b" anchorCtr="0" compatLnSpc="1">
            <a:prstTxWarp prst="textNoShape">
              <a:avLst/>
            </a:prstTxWarp>
          </a:bodyPr>
          <a:lstStyle>
            <a:lvl1pPr defTabSz="898525">
              <a:defRPr>
                <a:latin typeface="Times New Roman" pitchFamily="-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07438"/>
            <a:ext cx="29908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13" tIns="44956" rIns="89913" bIns="44956" numCol="1" anchor="b" anchorCtr="0" compatLnSpc="1">
            <a:prstTxWarp prst="textNoShape">
              <a:avLst/>
            </a:prstTxWarp>
          </a:bodyPr>
          <a:lstStyle>
            <a:lvl1pPr algn="r" defTabSz="898525">
              <a:defRPr>
                <a:latin typeface="Times New Roman" pitchFamily="-1" charset="0"/>
              </a:defRPr>
            </a:lvl1pPr>
          </a:lstStyle>
          <a:p>
            <a:pPr>
              <a:defRPr/>
            </a:pPr>
            <a:fld id="{CC521466-D463-5E4C-9AB9-98ACCF73DD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41FC92-A45A-304E-896C-C15C3EEB73F4}" type="datetimeFigureOut">
              <a:rPr lang="en-US" smtClean="0"/>
              <a:pPr/>
              <a:t>12/3/13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EB6315-FD9C-3149-B216-5BE27D6BB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We’ve already seen the Google video in class, so I was planning to just show the Nissan video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B6315-FD9C-3149-B216-5BE27D6BBD1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 First have the class identify the goal state, which is [0, 0, E].</a:t>
            </a:r>
          </a:p>
          <a:p>
            <a:r>
              <a:rPr lang="en-US" dirty="0" smtClean="0"/>
              <a:t>- Next have them generate a list of all illegal states:</a:t>
            </a:r>
            <a:r>
              <a:rPr lang="en-US" baseline="0" dirty="0" smtClean="0"/>
              <a:t> [1,0,*], [2,0,*], [2,1,*], [1,2,*], [0,2,*]</a:t>
            </a:r>
          </a:p>
          <a:p>
            <a:r>
              <a:rPr lang="en-US" dirty="0" smtClean="0"/>
              <a:t>- Finally,</a:t>
            </a:r>
            <a:r>
              <a:rPr lang="en-US" baseline="0" dirty="0" smtClean="0"/>
              <a:t> h</a:t>
            </a:r>
            <a:r>
              <a:rPr lang="en-US" dirty="0" smtClean="0"/>
              <a:t>ave the students draw</a:t>
            </a:r>
            <a:r>
              <a:rPr lang="en-US" baseline="0" dirty="0" smtClean="0"/>
              <a:t> the state space graph in their groups, being sure that they indicate loops as “back arrows” (undoing the previous move), and that they cross out any illegal states (indicating a dead end path).</a:t>
            </a:r>
          </a:p>
          <a:p>
            <a:r>
              <a:rPr lang="en-US" baseline="0" dirty="0" smtClean="0"/>
              <a:t>- Have some group come to the board to show their solution as a path through the graph.</a:t>
            </a:r>
          </a:p>
          <a:p>
            <a:r>
              <a:rPr lang="en-US" baseline="0" dirty="0" smtClean="0"/>
              <a:t>- Alternatively, you could work through the whole thing as an exercise on the board as a class.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B6315-FD9C-3149-B216-5BE27D6BBD1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 Let a couple</a:t>
            </a:r>
            <a:r>
              <a:rPr lang="en-US" baseline="0" dirty="0" smtClean="0"/>
              <a:t> of students volunteer; you can beat them every time.</a:t>
            </a:r>
          </a:p>
          <a:p>
            <a:r>
              <a:rPr lang="en-US" baseline="0" dirty="0" smtClean="0"/>
              <a:t>- </a:t>
            </a:r>
            <a:r>
              <a:rPr lang="en-US" dirty="0" smtClean="0"/>
              <a:t>The trick to this game is to let the other player go</a:t>
            </a:r>
            <a:r>
              <a:rPr lang="en-US" baseline="0" dirty="0" smtClean="0"/>
              <a:t> first.  Each time they take </a:t>
            </a:r>
            <a:r>
              <a:rPr lang="en-US" baseline="0" dirty="0" err="1" smtClean="0"/>
              <a:t>k</a:t>
            </a:r>
            <a:r>
              <a:rPr lang="en-US" baseline="0" dirty="0" smtClean="0"/>
              <a:t> tokens, you take 3-k.  They will be left holding the bag at the end of the game.  That strategy works for any game of </a:t>
            </a:r>
            <a:r>
              <a:rPr lang="en-US" baseline="0" dirty="0" err="1" smtClean="0"/>
              <a:t>Nim</a:t>
            </a:r>
            <a:r>
              <a:rPr lang="en-US" baseline="0" dirty="0" smtClean="0"/>
              <a:t> that starts with N tokens if N mod 3 = 1.  (For any other N, you should insist on starting, and take either 1 or 2 tokens so that the other player is back to starting with N mod 3 = 1 tokens.)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B6315-FD9C-3149-B216-5BE27D6BBD1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09962A-E253-9544-85CD-F93A8D514983}" type="slidenum">
              <a:rPr lang="en-US">
                <a:latin typeface="Times New Roman" pitchFamily="-84" charset="0"/>
              </a:rPr>
              <a:pPr/>
              <a:t>20</a:t>
            </a:fld>
            <a:endParaRPr lang="en-US">
              <a:latin typeface="Times New Roman" pitchFamily="-84" charset="0"/>
            </a:endParaRPr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83A1C6-BC29-7542-9B87-8C9BB991F1F1}" type="slidenum">
              <a:rPr lang="en-US">
                <a:latin typeface="Times New Roman" pitchFamily="-84" charset="0"/>
              </a:rPr>
              <a:pPr/>
              <a:t>21</a:t>
            </a:fld>
            <a:endParaRPr lang="en-US">
              <a:latin typeface="Times New Roman" pitchFamily="-84" charset="0"/>
            </a:endParaRPr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E09A6E-FFEC-D34D-AF3E-117CD685416F}" type="slidenum">
              <a:rPr lang="en-US">
                <a:latin typeface="Times New Roman" pitchFamily="-84" charset="0"/>
              </a:rPr>
              <a:pPr/>
              <a:t>22</a:t>
            </a:fld>
            <a:endParaRPr lang="en-US">
              <a:latin typeface="Times New Roman" pitchFamily="-84" charset="0"/>
            </a:endParaRPr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9EF9E1-BB48-6A42-837A-A50744B98F17}" type="slidenum">
              <a:rPr lang="en-US">
                <a:latin typeface="Times New Roman" pitchFamily="-84" charset="0"/>
              </a:rPr>
              <a:pPr/>
              <a:t>23</a:t>
            </a:fld>
            <a:endParaRPr lang="en-US">
              <a:latin typeface="Times New Roman" pitchFamily="-84" charset="0"/>
            </a:endParaRPr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 Group exercise:  </a:t>
            </a:r>
            <a:r>
              <a:rPr lang="en-US" dirty="0" err="1" smtClean="0"/>
              <a:t>FInish</a:t>
            </a:r>
            <a:r>
              <a:rPr lang="en-US" dirty="0" smtClean="0"/>
              <a:t> drawing the Nim-4 game tree, then (optionally) have someone come to</a:t>
            </a:r>
            <a:r>
              <a:rPr lang="en-US" baseline="0" dirty="0" smtClean="0"/>
              <a:t> the board and show it.  Or they can just answer the question: What should the first player do?  (Does it matter??)</a:t>
            </a:r>
          </a:p>
          <a:p>
            <a:r>
              <a:rPr lang="en-US" baseline="0" dirty="0" smtClean="0"/>
              <a:t>- Full solution shown in the following slides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B6315-FD9C-3149-B216-5BE27D6BBD13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5" name="Rectangle 4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6" name="Rectangle 5"/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sz="1800"/>
          </a:p>
        </p:txBody>
      </p:sp>
      <p:sp>
        <p:nvSpPr>
          <p:cNvPr id="7" name="TextBox 6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itchFamily="-1" charset="0"/>
              </a:rPr>
              <a:t>+</a:t>
            </a:r>
          </a:p>
        </p:txBody>
      </p:sp>
      <p:sp>
        <p:nvSpPr>
          <p:cNvPr id="8" name="Rectangle 7"/>
          <p:cNvSpPr/>
          <p:nvPr/>
        </p:nvSpPr>
        <p:spPr>
          <a:xfrm>
            <a:off x="4624388" y="228600"/>
            <a:ext cx="2057400" cy="20383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itchFamily="-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Tue 12/3/13</a:t>
            </a: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CMSC 101 / IS 101Y - Artificial Intelligence</a:t>
            </a: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0A845-75B1-8644-A904-A21A52B1AB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itchFamily="-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Tue 12/3/13</a:t>
            </a:r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CMSC 101 / IS 101Y - Artificial Intelligence</a:t>
            </a: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70B26-19DC-5F44-ADBE-C2A61FFEAC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Tue 12/3/13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CMSC 101 / IS 101Y - Artificial Intelligence</a:t>
            </a: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20F33-E32D-CF43-B566-3B5F37BC53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6" name="TextBox 5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itchFamily="-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Tue 12/3/13</a:t>
            </a: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213" y="6423025"/>
            <a:ext cx="33162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CMSC 101 / IS 101Y - Artificial Intelligence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6" name="TextBox 5"/>
          <p:cNvSpPr txBox="1"/>
          <p:nvPr/>
        </p:nvSpPr>
        <p:spPr>
          <a:xfrm>
            <a:off x="3989388" y="3370263"/>
            <a:ext cx="220662" cy="369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2400" b="1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itchFamily="-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Tue 12/3/13</a:t>
            </a: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CMSC 101 / IS 101Y - Artificial Intelligence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ABD2C-C649-5C4B-B3A3-5CAB6B3DBE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6" name="Rectangle 5"/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7" name="TextBox 6"/>
          <p:cNvSpPr txBox="1"/>
          <p:nvPr/>
        </p:nvSpPr>
        <p:spPr>
          <a:xfrm>
            <a:off x="327025" y="4632325"/>
            <a:ext cx="220663" cy="36988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2400" b="1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itchFamily="-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Tue 12/3/13</a:t>
            </a: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CMSC 101 / IS 101Y - Artificial Intelligence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85764-BA06-4D4B-AC43-0D234D414E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2575" y="228600"/>
            <a:ext cx="6386513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7" name="TextBox 6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itchFamily="-1" charset="0"/>
              </a:rPr>
              <a:t>+</a:t>
            </a:r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>
          <a:xfrm>
            <a:off x="5211763" y="6235700"/>
            <a:ext cx="134937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Tue 12/3/13</a:t>
            </a: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381000" y="6235700"/>
            <a:ext cx="4648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CMSC 101 / IS 101Y - Artificial Intelligence</a:t>
            </a: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4734B-9AB7-A14A-BD7D-32F4061DE9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itchFamily="-1" charset="0"/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4535488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6"/>
          </p:nvPr>
        </p:nvSpPr>
        <p:spPr>
          <a:xfrm>
            <a:off x="3048000" y="6235700"/>
            <a:ext cx="134778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Tue 12/3/13</a:t>
            </a:r>
            <a:endParaRPr lang="en-US"/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17"/>
          </p:nvPr>
        </p:nvSpPr>
        <p:spPr>
          <a:xfrm>
            <a:off x="381000" y="6235700"/>
            <a:ext cx="2590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CMSC 101 / IS 101Y - Artificial Intelligence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69AAC-3365-904D-B255-8C90F90CBD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4749800" y="3370263"/>
            <a:ext cx="220663" cy="369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2400" b="1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itchFamily="-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Tue 12/3/13</a:t>
            </a: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CMSC 101 / IS 101Y - Artificial Intelligence</a:t>
            </a: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11CCB-1B61-7F48-B202-122EF56E58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itchFamily="-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Tue 12/3/13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CMSC 101 / IS 101Y - Artificial Intelligence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2B2D8-5183-9E48-BD5E-3BFE2B7BD5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itchFamily="-1" charset="0"/>
              </a:rPr>
              <a:t>+</a:t>
            </a:r>
          </a:p>
        </p:txBody>
      </p:sp>
      <p:sp>
        <p:nvSpPr>
          <p:cNvPr id="6" name="Rectangle 5"/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Tue 12/3/13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CMSC 101 / IS 101Y - Artificial Intelligence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5C828-2FF3-6648-A2D6-7100D82170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5" name="TextBox 4"/>
          <p:cNvSpPr txBox="1"/>
          <p:nvPr/>
        </p:nvSpPr>
        <p:spPr>
          <a:xfrm rot="16200000">
            <a:off x="8593932" y="561181"/>
            <a:ext cx="260350" cy="55403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itchFamily="-1" charset="0"/>
              </a:rPr>
              <a:t>+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Tue 12/3/13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CMSC 101 / IS 101Y - Artificial Intelligence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4ED5B-F60B-F840-B0E7-F24A31CA8D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6" name="TextBox 5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itchFamily="-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rtlCol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Tue 12/3/13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CMSC 101 / IS 101Y - Artificial Intelligence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E4135-C020-0540-9288-2284FF482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itchFamily="-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rIns="45720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8813" y="228600"/>
            <a:ext cx="82010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2003425" y="3111500"/>
            <a:ext cx="260350" cy="61436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itchFamily="-1" charset="0"/>
              </a:rPr>
              <a:t>+</a:t>
            </a:r>
          </a:p>
        </p:txBody>
      </p:sp>
      <p:sp>
        <p:nvSpPr>
          <p:cNvPr id="6" name="Rectangle 5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8813" y="6248400"/>
            <a:ext cx="1474787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Tue 12/3/13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400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CMSC 101 / IS 101Y - Artificial Intelligence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400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0ABA58-8658-F844-8535-74FFFB1F06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6" name="Rectangle 5"/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7" name="TextBox 6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itchFamily="-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Tue 12/3/13</a:t>
            </a: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CMSC 101 / IS 101Y - Artificial Intelligence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FE51E-1CFB-D14B-94EE-6EF41ED429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itchFamily="-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Tue 12/3/13</a:t>
            </a:r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CMSC 101 / IS 101Y - Artificial Intelligence</a:t>
            </a:r>
            <a:endParaRPr lang="en-US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C5308-48DF-2D4C-B603-42D4E50068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itchFamily="-1" charset="0"/>
              </a:rPr>
              <a:t>+</a:t>
            </a:r>
          </a:p>
        </p:txBody>
      </p:sp>
      <p:sp>
        <p:nvSpPr>
          <p:cNvPr id="6" name="Rectangle 5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Tue 12/3/13</a:t>
            </a: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CMSC 101 / IS 101Y - Artificial Intelligence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D5DE5-EE4B-5247-9D9E-0C02438F8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7" name="TextBox 6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itchFamily="-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Tue 12/3/13</a:t>
            </a: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CMSC 101 / IS 101Y - Artificial Intelligence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797E81-D8B2-864D-8DAF-6416BCC7E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8475" y="484188"/>
            <a:ext cx="7556500" cy="111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8475" y="1981200"/>
            <a:ext cx="75565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500" y="64230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Comic Sans MS" pitchFamily="-1" charset="0"/>
              </a:defRPr>
            </a:lvl1pPr>
          </a:lstStyle>
          <a:p>
            <a:pPr>
              <a:defRPr/>
            </a:pPr>
            <a:r>
              <a:rPr lang="en-US" smtClean="0"/>
              <a:t>Tue 12/3/13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613" y="6423025"/>
            <a:ext cx="61229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Comic Sans MS" pitchFamily="-1" charset="0"/>
              </a:defRPr>
            </a:lvl1pPr>
          </a:lstStyle>
          <a:p>
            <a:pPr>
              <a:defRPr/>
            </a:pPr>
            <a:r>
              <a:rPr lang="en-US" smtClean="0"/>
              <a:t>CMSC 101 / IS 101Y - Artificial Intelligence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888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  <a:latin typeface="Comic Sans MS" pitchFamily="-1" charset="0"/>
              </a:defRPr>
            </a:lvl1pPr>
          </a:lstStyle>
          <a:p>
            <a:pPr>
              <a:defRPr/>
            </a:pPr>
            <a:fld id="{FD0630D5-A405-F249-8D20-59F13B6A75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  <p:sldLayoutId id="2147483755" r:id="rId14"/>
    <p:sldLayoutId id="2147483756" r:id="rId15"/>
    <p:sldLayoutId id="2147483757" r:id="rId16"/>
    <p:sldLayoutId id="2147483758" r:id="rId17"/>
    <p:sldLayoutId id="2147483759" r:id="rId18"/>
    <p:sldLayoutId id="2147483760" r:id="rId19"/>
    <p:sldLayoutId id="2147483761" r:id="rId20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-1" charset="0"/>
          <a:ea typeface="ＭＳ Ｐゴシック" pitchFamily="-1" charset="-128"/>
          <a:cs typeface="ＭＳ Ｐゴシック" pitchFamily="-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-1" charset="0"/>
          <a:ea typeface="ＭＳ Ｐゴシック" pitchFamily="-1" charset="-128"/>
          <a:cs typeface="ＭＳ Ｐゴシック" pitchFamily="-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-1" charset="0"/>
          <a:ea typeface="ＭＳ Ｐゴシック" pitchFamily="-1" charset="-128"/>
          <a:cs typeface="ＭＳ Ｐゴシック" pitchFamily="-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-1" charset="0"/>
          <a:ea typeface="ＭＳ Ｐゴシック" pitchFamily="-1" charset="-128"/>
          <a:cs typeface="ＭＳ Ｐゴシック" pitchFamily="-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-1" charset="0"/>
          <a:ea typeface="ＭＳ Ｐゴシック" pitchFamily="-1" charset="-128"/>
          <a:cs typeface="ＭＳ Ｐゴシック" pitchFamily="-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-1" charset="0"/>
          <a:ea typeface="ＭＳ Ｐゴシック" pitchFamily="-1" charset="-128"/>
          <a:cs typeface="ＭＳ Ｐゴシック" pitchFamily="-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-1" charset="0"/>
          <a:ea typeface="ＭＳ Ｐゴシック" pitchFamily="-1" charset="-128"/>
          <a:cs typeface="ＭＳ Ｐゴシック" pitchFamily="-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228600" indent="-228600" algn="l" rtl="0" eaLnBrk="0" fontAlgn="base" hangingPunct="0">
        <a:spcBef>
          <a:spcPts val="2000"/>
        </a:spcBef>
        <a:spcAft>
          <a:spcPct val="0"/>
        </a:spcAft>
        <a:buClr>
          <a:schemeClr val="accent1"/>
        </a:buClr>
        <a:buSzPct val="75000"/>
        <a:buFont typeface="Wingdings" pitchFamily="-84" charset="2"/>
        <a:buChar char="n"/>
        <a:defRPr sz="2000" kern="1200">
          <a:solidFill>
            <a:srgbClr val="595959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4572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itchFamily="-84" charset="2"/>
        <a:buChar char="n"/>
        <a:defRPr kern="1200">
          <a:solidFill>
            <a:srgbClr val="595959"/>
          </a:solidFill>
          <a:latin typeface="+mn-lt"/>
          <a:ea typeface="ＭＳ Ｐゴシック" pitchFamily="-1" charset="-128"/>
          <a:cs typeface="+mn-cs"/>
        </a:defRPr>
      </a:lvl2pPr>
      <a:lvl3pPr marL="6858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-84" charset="2"/>
        <a:buChar char="n"/>
        <a:defRPr kern="1200">
          <a:solidFill>
            <a:srgbClr val="595959"/>
          </a:solidFill>
          <a:latin typeface="+mn-lt"/>
          <a:ea typeface="ＭＳ Ｐゴシック" pitchFamily="-1" charset="-128"/>
          <a:cs typeface="+mn-cs"/>
        </a:defRPr>
      </a:lvl3pPr>
      <a:lvl4pPr marL="9144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itchFamily="-84" charset="2"/>
        <a:buChar char="n"/>
        <a:defRPr kern="1200">
          <a:solidFill>
            <a:srgbClr val="595959"/>
          </a:solidFill>
          <a:latin typeface="+mn-lt"/>
          <a:ea typeface="ＭＳ Ｐゴシック" pitchFamily="-1" charset="-128"/>
          <a:cs typeface="+mn-cs"/>
        </a:defRPr>
      </a:lvl4pPr>
      <a:lvl5pPr marL="11430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-84" charset="2"/>
        <a:buChar char="n"/>
        <a:defRPr kern="1200">
          <a:solidFill>
            <a:srgbClr val="595959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hyperlink" Target="http://images.google.com/imgres?imgurl=http://sprott.physics.wisc.edu/neural/BRAIN.GIF&amp;imgrefurl=http://sprott.physics.wisc.edu/neural/&amp;h=144&amp;w=144&amp;sz=17&amp;tbnid=xJ9-vb1uv9EJ:&amp;tbnh=89&amp;tbnw=89&amp;start=20&amp;prev=/images?q=brain&amp;hl=en&amp;lr=" TargetMode="External"/><Relationship Id="rId5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images.google.com/imgres?imgurl=http://www.cinemasavvy.com/i/images/irobot.jpg&amp;imgrefurl=http://www.cinemasavvy.com/i/irobotmovie.html&amp;h=299&amp;w=200&amp;sz=8&amp;tbnid=tXSPfa6UsZMJ:&amp;tbnh=110&amp;tbnw=74&amp;start=2&amp;prev=/images?q=robot+movie&amp;hl=en&amp;lr=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cdgQpa1pUUE" TargetMode="External"/><Relationship Id="rId4" Type="http://schemas.openxmlformats.org/officeDocument/2006/relationships/hyperlink" Target="http://www.theguardian.com/technology/video/2013/aug/28/nissan-self-driving-car-video" TargetMode="External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.xml.rels><?xml version="1.0" encoding="UTF-8" standalone="yes"?>
<Relationships xmlns="http://schemas.openxmlformats.org/package/2006/relationships"><Relationship Id="rId11" Type="http://schemas.openxmlformats.org/officeDocument/2006/relationships/image" Target="../media/image7.jpeg"/><Relationship Id="rId12" Type="http://schemas.openxmlformats.org/officeDocument/2006/relationships/image" Target="../media/image8.png"/><Relationship Id="rId13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images.google.com/imgres?imgurl=http://jaimemedina.com/Featured/cities/hawaii/images/oceanview_sunset.jpg&amp;imgrefurl=http://jaimemedina.com/Featured/HI%20HAWAII%201%20ACRE%20OCEAN%20VIEW%209-2-133-001/&amp;h=324&amp;w=432&amp;sz=65&amp;tbnid=spgVIMV2DvkJ:&amp;tbnh=92&amp;tbnw=122&amp;start=3&amp;prev=/images?q=hawaii+palm+trees&amp;hl=en&amp;lr=" TargetMode="External"/><Relationship Id="rId3" Type="http://schemas.openxmlformats.org/officeDocument/2006/relationships/image" Target="../media/image3.jpeg"/><Relationship Id="rId4" Type="http://schemas.openxmlformats.org/officeDocument/2006/relationships/hyperlink" Target="http://images.google.com/imgres?imgurl=http://www.digitaldutch.com/arles/examples/showcase/purple_slideshow/images/Eiffel%20tower.jpg&amp;imgrefurl=http://www.digitaldutch.com/arles/examples/showcase/purple_slideshow/imagepages/image3.htm&amp;h=300&amp;w=200&amp;sz=13&amp;tbnid=jkw999Hes7cJ:&amp;tbnh=111&amp;tbnw=74&amp;start=5&amp;prev=/images?q=eiffel+tower&amp;hl=en&amp;lr=" TargetMode="External"/><Relationship Id="rId5" Type="http://schemas.openxmlformats.org/officeDocument/2006/relationships/image" Target="../media/image4.jpeg"/><Relationship Id="rId6" Type="http://schemas.openxmlformats.org/officeDocument/2006/relationships/hyperlink" Target="http://images.google.com/imgres?imgurl=http://www.r-house.org/images/victorian_house.jpg&amp;imgrefurl=http://www.r-house.org/&amp;h=434&amp;w=600&amp;sz=43&amp;tbnid=7HiCqrWhz_AJ:&amp;tbnh=96&amp;tbnw=132&amp;start=3&amp;prev=/images?q=house&amp;hl=en&amp;lr=" TargetMode="External"/><Relationship Id="rId7" Type="http://schemas.openxmlformats.org/officeDocument/2006/relationships/image" Target="../media/image5.jpeg"/><Relationship Id="rId8" Type="http://schemas.openxmlformats.org/officeDocument/2006/relationships/hyperlink" Target="http://images.google.com/imgres?imgurl=http://www.acsd.k12.pa.us/ClipArt/Children%20and%20Education%20JPG/images/Robot_01.jpg&amp;imgrefurl=http://www.acsd.k12.pa.us/ClipArt/Children%20and%20Education%20JPG/pages/Robot_01.htm&amp;h=68&amp;w=48&amp;sz=6&amp;tbnid=VYkG1ZiM6NsJ:&amp;tbnh=63&amp;tbnw=45&amp;start=27&amp;prev=/images?q=robot+clip+art&amp;start=20&amp;hl=en&amp;lr=&amp;sa=N" TargetMode="External"/><Relationship Id="rId9" Type="http://schemas.openxmlformats.org/officeDocument/2006/relationships/image" Target="../media/image6.jpeg"/><Relationship Id="rId10" Type="http://schemas.openxmlformats.org/officeDocument/2006/relationships/hyperlink" Target="http://images.google.com/imgres?imgurl=http://i.walmart.com/i/p/00/07/97/67/68/0007976768320_100X100.jpg&amp;imgrefurl=http://hiloweb.com/home.html&amp;h=100&amp;w=100&amp;sz=15&amp;tbnid=hUXjDgDHSEgJ:&amp;tbnh=77&amp;tbnw=77&amp;start=37&amp;prev=/images?q=private+security+camera&amp;start=20&amp;hl=en&amp;lr=&amp;sa=N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1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/imgres?imgurl=http://www.cinemasavvy.com/i/images/irobot.jpg&amp;imgrefurl=http://www.cinemasavvy.com/i/irobotmovie.html&amp;h=299&amp;w=200&amp;sz=8&amp;tbnid=tXSPfa6UsZMJ:&amp;tbnh=110&amp;tbnw=74&amp;start=2&amp;prev=/images?q=robot+movie&amp;hl=en&amp;lr=" TargetMode="External"/><Relationship Id="rId4" Type="http://schemas.openxmlformats.org/officeDocument/2006/relationships/image" Target="../media/image1.jpeg"/><Relationship Id="rId5" Type="http://schemas.openxmlformats.org/officeDocument/2006/relationships/image" Target="../media/image13.jpeg"/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838200" y="4624388"/>
            <a:ext cx="8001000" cy="208121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>
                <a:effectLst>
                  <a:outerShdw blurRad="38100" dist="38100" dir="2700000" algn="tl">
                    <a:srgbClr val="FFFFFF"/>
                  </a:outerShdw>
                </a:effectLst>
                <a:ea typeface="+mj-ea"/>
                <a:cs typeface="+mj-cs"/>
              </a:rPr>
              <a:t>Artificial Intelligence:</a:t>
            </a:r>
            <a:r>
              <a:rPr 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  <a:ea typeface="+mj-ea"/>
                <a:cs typeface="+mj-cs"/>
              </a:rPr>
              <a:t> </a:t>
            </a:r>
            <a:br>
              <a:rPr 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  <a:ea typeface="+mj-ea"/>
                <a:cs typeface="+mj-cs"/>
              </a:rPr>
            </a:br>
            <a:r>
              <a:rPr 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  <a:ea typeface="+mj-ea"/>
                <a:cs typeface="+mj-cs"/>
              </a:rPr>
              <a:t>Fact </a:t>
            </a:r>
            <a:r>
              <a:rPr lang="en-US" sz="4000" dirty="0">
                <a:effectLst>
                  <a:outerShdw blurRad="38100" dist="38100" dir="2700000" algn="tl">
                    <a:srgbClr val="FFFFFF"/>
                  </a:outerShdw>
                </a:effectLst>
                <a:ea typeface="+mj-ea"/>
                <a:cs typeface="+mj-cs"/>
              </a:rPr>
              <a:t>or Fiction</a:t>
            </a:r>
            <a:r>
              <a:rPr 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  <a:ea typeface="+mj-ea"/>
                <a:cs typeface="+mj-cs"/>
              </a:rPr>
              <a:t>?</a:t>
            </a:r>
            <a:r>
              <a:rPr lang="en-US" sz="4800" dirty="0" smtClean="0">
                <a:effectLst>
                  <a:outerShdw blurRad="38100" dist="38100" dir="2700000" algn="tl">
                    <a:srgbClr val="FFFFFF"/>
                  </a:outerShdw>
                </a:effectLst>
                <a:ea typeface="+mj-ea"/>
                <a:cs typeface="+mj-cs"/>
              </a:rPr>
              <a:t/>
            </a:r>
            <a:br>
              <a:rPr lang="en-US" sz="4800" dirty="0" smtClean="0">
                <a:effectLst>
                  <a:outerShdw blurRad="38100" dist="38100" dir="2700000" algn="tl">
                    <a:srgbClr val="FFFFFF"/>
                  </a:outerShdw>
                </a:effectLst>
                <a:ea typeface="+mj-ea"/>
                <a:cs typeface="+mj-cs"/>
              </a:rPr>
            </a:br>
            <a:r>
              <a:rPr lang="en-US" sz="2222" b="1" dirty="0" smtClean="0">
                <a:solidFill>
                  <a:schemeClr val="tx1"/>
                </a:solidFill>
              </a:rPr>
              <a:t>CMSC 101 / IS 101Y</a:t>
            </a:r>
            <a:br>
              <a:rPr lang="en-US" sz="2222" b="1" dirty="0" smtClean="0">
                <a:solidFill>
                  <a:schemeClr val="tx1"/>
                </a:solidFill>
              </a:rPr>
            </a:br>
            <a:r>
              <a:rPr lang="en-US" sz="2222" b="1" dirty="0" smtClean="0">
                <a:solidFill>
                  <a:schemeClr val="tx1"/>
                </a:solidFill>
              </a:rPr>
              <a:t>Dr. Marie desJardins</a:t>
            </a:r>
            <a:br>
              <a:rPr lang="en-US" sz="2222" b="1" dirty="0" smtClean="0">
                <a:solidFill>
                  <a:schemeClr val="tx1"/>
                </a:solidFill>
              </a:rPr>
            </a:br>
            <a:r>
              <a:rPr lang="en-US" sz="2222" b="1" dirty="0" smtClean="0">
                <a:solidFill>
                  <a:schemeClr val="tx1"/>
                </a:solidFill>
              </a:rPr>
              <a:t>December 3, 2013</a:t>
            </a:r>
            <a:br>
              <a:rPr lang="en-US" sz="2222" b="1" dirty="0" smtClean="0">
                <a:solidFill>
                  <a:schemeClr val="tx1"/>
                </a:solidFill>
              </a:rPr>
            </a:br>
            <a:endParaRPr lang="en-US" sz="2222" dirty="0">
              <a:effectLst>
                <a:outerShdw blurRad="38100" dist="38100" dir="2700000" algn="tl">
                  <a:srgbClr val="FFFFFF"/>
                </a:outerShdw>
              </a:effectLst>
              <a:ea typeface="+mj-ea"/>
              <a:cs typeface="+mj-cs"/>
            </a:endParaRPr>
          </a:p>
        </p:txBody>
      </p:sp>
      <p:pic>
        <p:nvPicPr>
          <p:cNvPr id="23556" name="Picture 7" descr="irobot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1371600"/>
            <a:ext cx="1123950" cy="167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9" descr="BRAIN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400925" y="2819400"/>
            <a:ext cx="1133475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PARRY Speaks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>
          <a:xfrm>
            <a:off x="498475" y="1676400"/>
            <a:ext cx="7556500" cy="4449763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dirty="0">
                <a:solidFill>
                  <a:schemeClr val="hlink"/>
                </a:solidFill>
                <a:ea typeface="+mn-ea"/>
                <a:cs typeface="+mn-cs"/>
              </a:rPr>
              <a:t>Good afternoon. My name is Doctor Jones. </a:t>
            </a:r>
          </a:p>
          <a:p>
            <a:pPr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dirty="0">
                <a:solidFill>
                  <a:schemeClr val="bg2"/>
                </a:solidFill>
                <a:ea typeface="+mn-ea"/>
                <a:cs typeface="+mn-cs"/>
              </a:rPr>
              <a:t>Pleased to meet you. </a:t>
            </a:r>
          </a:p>
          <a:p>
            <a:pPr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dirty="0">
                <a:solidFill>
                  <a:schemeClr val="hlink"/>
                </a:solidFill>
                <a:ea typeface="+mn-ea"/>
                <a:cs typeface="+mn-cs"/>
              </a:rPr>
              <a:t>How are you? </a:t>
            </a:r>
          </a:p>
          <a:p>
            <a:pPr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dirty="0">
                <a:solidFill>
                  <a:schemeClr val="bg2"/>
                </a:solidFill>
                <a:ea typeface="+mn-ea"/>
                <a:cs typeface="+mn-cs"/>
              </a:rPr>
              <a:t>All right I guess. </a:t>
            </a:r>
          </a:p>
          <a:p>
            <a:pPr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dirty="0">
                <a:solidFill>
                  <a:schemeClr val="hlink"/>
                </a:solidFill>
                <a:ea typeface="+mn-ea"/>
                <a:cs typeface="+mn-cs"/>
              </a:rPr>
              <a:t>Could you tell me your name? </a:t>
            </a:r>
          </a:p>
          <a:p>
            <a:pPr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dirty="0">
                <a:solidFill>
                  <a:schemeClr val="bg2"/>
                </a:solidFill>
                <a:ea typeface="+mn-ea"/>
                <a:cs typeface="+mn-cs"/>
              </a:rPr>
              <a:t>Pat Smith. </a:t>
            </a:r>
          </a:p>
          <a:p>
            <a:pPr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dirty="0">
                <a:solidFill>
                  <a:schemeClr val="hlink"/>
                </a:solidFill>
                <a:ea typeface="+mn-ea"/>
                <a:cs typeface="+mn-cs"/>
              </a:rPr>
              <a:t>I though you might have some problems. </a:t>
            </a:r>
          </a:p>
          <a:p>
            <a:pPr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dirty="0">
                <a:solidFill>
                  <a:schemeClr val="bg2"/>
                </a:solidFill>
                <a:ea typeface="+mn-ea"/>
                <a:cs typeface="+mn-cs"/>
              </a:rPr>
              <a:t>I've been upset lately. </a:t>
            </a:r>
          </a:p>
          <a:p>
            <a:pPr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dirty="0">
                <a:solidFill>
                  <a:schemeClr val="hlink"/>
                </a:solidFill>
                <a:ea typeface="+mn-ea"/>
                <a:cs typeface="+mn-cs"/>
              </a:rPr>
              <a:t>By what? </a:t>
            </a:r>
          </a:p>
          <a:p>
            <a:pPr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dirty="0">
                <a:solidFill>
                  <a:schemeClr val="bg2"/>
                </a:solidFill>
                <a:ea typeface="+mn-ea"/>
                <a:cs typeface="+mn-cs"/>
              </a:rPr>
              <a:t>People get on my nerves sometimes. </a:t>
            </a:r>
          </a:p>
          <a:p>
            <a:pPr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dirty="0">
                <a:solidFill>
                  <a:schemeClr val="hlink"/>
                </a:solidFill>
                <a:ea typeface="+mn-ea"/>
                <a:cs typeface="+mn-cs"/>
              </a:rPr>
              <a:t>Tell me more. </a:t>
            </a:r>
          </a:p>
          <a:p>
            <a:pPr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dirty="0">
                <a:solidFill>
                  <a:schemeClr val="bg2"/>
                </a:solidFill>
                <a:ea typeface="+mn-ea"/>
                <a:cs typeface="+mn-cs"/>
              </a:rPr>
              <a:t>Do you know anything about bookies? </a:t>
            </a:r>
          </a:p>
          <a:p>
            <a:pPr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  <a:cs typeface="+mn-cs"/>
              </a:rPr>
              <a:t>...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 12/3/13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95C828-2FF3-6648-A2D6-7100D821708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CMSC 101 / IS 101Y - Artificial Intelligence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-84" charset="-128"/>
                <a:cs typeface="ＭＳ Ｐゴシック" pitchFamily="-84" charset="-128"/>
              </a:rPr>
              <a:t>Eliza Meets Parry</a:t>
            </a:r>
          </a:p>
        </p:txBody>
      </p:sp>
      <p:sp>
        <p:nvSpPr>
          <p:cNvPr id="32771" name="WordArt 4"/>
          <p:cNvSpPr>
            <a:spLocks noChangeArrowheads="1" noChangeShapeType="1" noTextEdit="1"/>
          </p:cNvSpPr>
          <p:nvPr/>
        </p:nvSpPr>
        <p:spPr bwMode="auto">
          <a:xfrm>
            <a:off x="4648200" y="2590800"/>
            <a:ext cx="3962400" cy="63023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blurRad="63500"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  <a:ea typeface="Impact"/>
                <a:cs typeface="Impact"/>
              </a:rPr>
              <a:t>Please tell me *this* isn't AI!</a:t>
            </a:r>
          </a:p>
        </p:txBody>
      </p:sp>
      <p:sp>
        <p:nvSpPr>
          <p:cNvPr id="32772" name="Rectangle 6"/>
          <p:cNvSpPr>
            <a:spLocks noGrp="1" noChangeArrowheads="1"/>
          </p:cNvSpPr>
          <p:nvPr>
            <p:ph idx="1"/>
          </p:nvPr>
        </p:nvSpPr>
        <p:spPr>
          <a:xfrm>
            <a:off x="498475" y="1524000"/>
            <a:ext cx="7556500" cy="4602163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Symbol" pitchFamily="-84" charset="2"/>
              <a:buNone/>
            </a:pPr>
            <a:r>
              <a:rPr lang="en-US">
                <a:solidFill>
                  <a:schemeClr val="bg2"/>
                </a:solidFill>
                <a:ea typeface="ＭＳ Ｐゴシック" pitchFamily="-84" charset="-128"/>
                <a:cs typeface="ＭＳ Ｐゴシック" pitchFamily="-84" charset="-128"/>
              </a:rPr>
              <a:t>P: I don't understand your motives. </a:t>
            </a:r>
          </a:p>
          <a:p>
            <a:pPr eaLnBrk="1" hangingPunct="1">
              <a:spcBef>
                <a:spcPts val="600"/>
              </a:spcBef>
              <a:buFont typeface="Symbol" pitchFamily="-84" charset="2"/>
              <a:buNone/>
            </a:pPr>
            <a:r>
              <a:rPr lang="en-US">
                <a:solidFill>
                  <a:schemeClr val="hlink"/>
                </a:solidFill>
                <a:ea typeface="ＭＳ Ｐゴシック" pitchFamily="-84" charset="-128"/>
                <a:cs typeface="ＭＳ Ｐゴシック" pitchFamily="-84" charset="-128"/>
              </a:rPr>
              <a:t>E: Why don't you understand my motives? </a:t>
            </a:r>
          </a:p>
          <a:p>
            <a:pPr eaLnBrk="1" hangingPunct="1">
              <a:spcBef>
                <a:spcPts val="600"/>
              </a:spcBef>
              <a:buFont typeface="Symbol" pitchFamily="-84" charset="2"/>
              <a:buNone/>
            </a:pPr>
            <a:r>
              <a:rPr lang="en-US">
                <a:solidFill>
                  <a:schemeClr val="bg2"/>
                </a:solidFill>
                <a:ea typeface="ＭＳ Ｐゴシック" pitchFamily="-84" charset="-128"/>
                <a:cs typeface="ＭＳ Ｐゴシック" pitchFamily="-84" charset="-128"/>
              </a:rPr>
              <a:t>P: Shouldn't I be? </a:t>
            </a:r>
          </a:p>
          <a:p>
            <a:pPr eaLnBrk="1" hangingPunct="1">
              <a:spcBef>
                <a:spcPts val="600"/>
              </a:spcBef>
              <a:buFont typeface="Symbol" pitchFamily="-84" charset="2"/>
              <a:buNone/>
            </a:pPr>
            <a:r>
              <a:rPr lang="en-US">
                <a:solidFill>
                  <a:schemeClr val="hlink"/>
                </a:solidFill>
                <a:ea typeface="ＭＳ Ｐゴシック" pitchFamily="-84" charset="-128"/>
                <a:cs typeface="ＭＳ Ｐゴシック" pitchFamily="-84" charset="-128"/>
              </a:rPr>
              <a:t>E: Why do you say that just now? </a:t>
            </a:r>
          </a:p>
          <a:p>
            <a:pPr eaLnBrk="1" hangingPunct="1">
              <a:spcBef>
                <a:spcPts val="600"/>
              </a:spcBef>
              <a:buFont typeface="Symbol" pitchFamily="-84" charset="2"/>
              <a:buNone/>
            </a:pPr>
            <a:r>
              <a:rPr lang="en-US">
                <a:solidFill>
                  <a:schemeClr val="bg2"/>
                </a:solidFill>
                <a:ea typeface="ＭＳ Ｐゴシック" pitchFamily="-84" charset="-128"/>
                <a:cs typeface="ＭＳ Ｐゴシック" pitchFamily="-84" charset="-128"/>
              </a:rPr>
              <a:t>P: That's just the way it is. </a:t>
            </a:r>
          </a:p>
          <a:p>
            <a:pPr eaLnBrk="1" hangingPunct="1">
              <a:spcBef>
                <a:spcPts val="600"/>
              </a:spcBef>
              <a:buFont typeface="Symbol" pitchFamily="-84" charset="2"/>
              <a:buNone/>
            </a:pPr>
            <a:r>
              <a:rPr lang="en-US">
                <a:solidFill>
                  <a:schemeClr val="hlink"/>
                </a:solidFill>
                <a:ea typeface="ＭＳ Ｐゴシック" pitchFamily="-84" charset="-128"/>
                <a:cs typeface="ＭＳ Ｐゴシック" pitchFamily="-84" charset="-128"/>
              </a:rPr>
              <a:t>E: Suppose that's the way it were not. </a:t>
            </a:r>
          </a:p>
          <a:p>
            <a:pPr eaLnBrk="1" hangingPunct="1">
              <a:spcBef>
                <a:spcPts val="600"/>
              </a:spcBef>
              <a:buFont typeface="Symbol" pitchFamily="-84" charset="2"/>
              <a:buNone/>
            </a:pPr>
            <a:r>
              <a:rPr lang="en-US">
                <a:solidFill>
                  <a:schemeClr val="bg2"/>
                </a:solidFill>
                <a:ea typeface="ＭＳ Ｐゴシック" pitchFamily="-84" charset="-128"/>
                <a:cs typeface="ＭＳ Ｐゴシック" pitchFamily="-84" charset="-128"/>
              </a:rPr>
              <a:t>P: So? </a:t>
            </a:r>
          </a:p>
          <a:p>
            <a:pPr eaLnBrk="1" hangingPunct="1">
              <a:spcBef>
                <a:spcPts val="600"/>
              </a:spcBef>
              <a:buFont typeface="Symbol" pitchFamily="-84" charset="2"/>
              <a:buNone/>
            </a:pPr>
            <a:r>
              <a:rPr lang="en-US">
                <a:solidFill>
                  <a:schemeClr val="hlink"/>
                </a:solidFill>
                <a:ea typeface="ＭＳ Ｐゴシック" pitchFamily="-84" charset="-128"/>
                <a:cs typeface="ＭＳ Ｐゴシック" pitchFamily="-84" charset="-128"/>
              </a:rPr>
              <a:t>E: I am not sure I understand you fully. </a:t>
            </a:r>
          </a:p>
          <a:p>
            <a:pPr eaLnBrk="1" hangingPunct="1">
              <a:spcBef>
                <a:spcPts val="600"/>
              </a:spcBef>
              <a:buFont typeface="Symbol" pitchFamily="-84" charset="2"/>
              <a:buNone/>
            </a:pPr>
            <a:r>
              <a:rPr lang="en-US">
                <a:solidFill>
                  <a:schemeClr val="bg2"/>
                </a:solidFill>
                <a:ea typeface="ＭＳ Ｐゴシック" pitchFamily="-84" charset="-128"/>
                <a:cs typeface="ＭＳ Ｐゴシック" pitchFamily="-84" charset="-128"/>
              </a:rPr>
              <a:t>P: You harp on the same questions too much. </a:t>
            </a:r>
          </a:p>
          <a:p>
            <a:pPr eaLnBrk="1" hangingPunct="1">
              <a:spcBef>
                <a:spcPts val="600"/>
              </a:spcBef>
              <a:buFont typeface="Symbol" pitchFamily="-84" charset="2"/>
              <a:buNone/>
            </a:pPr>
            <a:r>
              <a:rPr lang="en-US">
                <a:solidFill>
                  <a:schemeClr val="hlink"/>
                </a:solidFill>
                <a:ea typeface="ＭＳ Ｐゴシック" pitchFamily="-84" charset="-128"/>
                <a:cs typeface="ＭＳ Ｐゴシック" pitchFamily="-84" charset="-128"/>
              </a:rPr>
              <a:t>E: What does that similarity suggest to you? </a:t>
            </a:r>
          </a:p>
          <a:p>
            <a:pPr eaLnBrk="1" hangingPunct="1">
              <a:spcBef>
                <a:spcPts val="600"/>
              </a:spcBef>
              <a:buFont typeface="Symbol" pitchFamily="-84" charset="2"/>
              <a:buNone/>
            </a:pPr>
            <a:r>
              <a:rPr lang="en-US">
                <a:solidFill>
                  <a:schemeClr val="bg2"/>
                </a:solidFill>
                <a:ea typeface="ＭＳ Ｐゴシック" pitchFamily="-84" charset="-128"/>
                <a:cs typeface="ＭＳ Ｐゴシック" pitchFamily="-84" charset="-128"/>
              </a:rPr>
              <a:t>P: I don't get you. </a:t>
            </a:r>
          </a:p>
          <a:p>
            <a:pPr eaLnBrk="1" hangingPunct="1">
              <a:spcBef>
                <a:spcPts val="600"/>
              </a:spcBef>
              <a:buFont typeface="Symbol" pitchFamily="-84" charset="2"/>
              <a:buNone/>
            </a:pPr>
            <a:r>
              <a:rPr lang="en-US">
                <a:solidFill>
                  <a:schemeClr val="hlink"/>
                </a:solidFill>
                <a:ea typeface="ＭＳ Ｐゴシック" pitchFamily="-84" charset="-128"/>
                <a:cs typeface="ＭＳ Ｐゴシック" pitchFamily="-84" charset="-128"/>
              </a:rPr>
              <a:t>E: Do you wish that you did get I? </a:t>
            </a:r>
          </a:p>
          <a:p>
            <a:pPr eaLnBrk="1" hangingPunct="1">
              <a:spcBef>
                <a:spcPts val="600"/>
              </a:spcBef>
            </a:pPr>
            <a:endParaRPr lang="en-US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 12/3/13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95C828-2FF3-6648-A2D6-7100D821708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CMSC 101 / IS 101Y - Artificial Intelligence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-84" charset="-128"/>
                <a:cs typeface="ＭＳ Ｐゴシック" pitchFamily="-84" charset="-128"/>
              </a:rPr>
              <a:t>The Coolest AI Technology Today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 eaLnBrk="1" hangingPunct="1">
              <a:spcBef>
                <a:spcPts val="2000"/>
              </a:spcBef>
              <a:buClr>
                <a:schemeClr val="accent1"/>
              </a:buClr>
            </a:pPr>
            <a:r>
              <a:rPr lang="en-US" dirty="0" smtClean="0"/>
              <a:t>Your kids probably won’t even need to learn to drive...</a:t>
            </a:r>
            <a:br>
              <a:rPr lang="en-US" dirty="0" smtClean="0"/>
            </a:br>
            <a:endParaRPr lang="en-US" dirty="0" smtClean="0"/>
          </a:p>
          <a:p>
            <a:pPr marL="228600" lvl="1" eaLnBrk="1" hangingPunct="1">
              <a:spcBef>
                <a:spcPts val="2000"/>
              </a:spcBef>
              <a:buClr>
                <a:schemeClr val="accent1"/>
              </a:buClr>
            </a:pPr>
            <a:r>
              <a:rPr lang="en-US" dirty="0" smtClean="0">
                <a:hlinkClick r:id="rId3"/>
              </a:rPr>
              <a:t>Google self-driving car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228600" lvl="1" eaLnBrk="1" hangingPunct="1">
              <a:spcBef>
                <a:spcPts val="2000"/>
              </a:spcBef>
              <a:buClr>
                <a:schemeClr val="accent1"/>
              </a:buClr>
            </a:pPr>
            <a:r>
              <a:rPr lang="en-US" dirty="0" smtClean="0">
                <a:hlinkClick r:id="rId4"/>
              </a:rPr>
              <a:t>Nissan self-driving car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pic>
        <p:nvPicPr>
          <p:cNvPr id="33796" name="Picture 3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86200" y="2667000"/>
            <a:ext cx="4572000" cy="342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 12/3/13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95C828-2FF3-6648-A2D6-7100D821708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CMSC 101 / IS 101Y - Artificial Intelligence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3"/>
          <p:cNvSpPr>
            <a:spLocks noGrp="1"/>
          </p:cNvSpPr>
          <p:nvPr>
            <p:ph type="title"/>
          </p:nvPr>
        </p:nvSpPr>
        <p:spPr bwMode="auto"/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State Space Search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idx="1"/>
          </p:nvPr>
        </p:nvSpPr>
        <p:spPr/>
      </p:sp>
      <p:sp>
        <p:nvSpPr>
          <p:cNvPr id="10" name="Text Placeholder 9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 12/3/13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CMSC 101 / IS 101Y - Artificial Intelligence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8695AF-9DED-1943-9EB6-1819FA5A0135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-84" charset="-128"/>
                <a:cs typeface="ＭＳ Ｐゴシック" pitchFamily="-84" charset="-128"/>
              </a:rPr>
              <a:t>Important Ideas in AI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498475" y="1600200"/>
            <a:ext cx="7556500" cy="4525963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Abstraction</a:t>
            </a:r>
          </a:p>
          <a:p>
            <a:pPr lvl="1" eaLnBrk="1" hangingPunct="1"/>
            <a:r>
              <a:rPr lang="en-US" dirty="0" smtClean="0"/>
              <a:t>GPS navigation == Graph search</a:t>
            </a:r>
          </a:p>
          <a:p>
            <a:pPr lvl="1" eaLnBrk="1" hangingPunct="1"/>
            <a:r>
              <a:rPr lang="en-US" dirty="0" smtClean="0"/>
              <a:t>Academic class scheduling == Constraint-based search</a:t>
            </a:r>
          </a:p>
          <a:p>
            <a:pPr lvl="1" eaLnBrk="1" hangingPunct="1"/>
            <a:r>
              <a:rPr lang="en-US" dirty="0" smtClean="0"/>
              <a:t>Creating a cool game avatar == Search through design space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Hey, what’s this </a:t>
            </a:r>
            <a:r>
              <a:rPr lang="en-US" b="1" dirty="0" smtClean="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itchFamily="-84" charset="-128"/>
                <a:cs typeface="ＭＳ Ｐゴシック" pitchFamily="-84" charset="-128"/>
              </a:rPr>
              <a:t>search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stuff?</a:t>
            </a:r>
          </a:p>
          <a:p>
            <a:pPr lvl="1" eaLnBrk="1" hangingPunct="1"/>
            <a:r>
              <a:rPr lang="en-US" dirty="0" smtClean="0"/>
              <a:t>The most important idea behind AI systems</a:t>
            </a:r>
          </a:p>
          <a:p>
            <a:pPr lvl="1" eaLnBrk="1" hangingPunct="1"/>
            <a:r>
              <a:rPr lang="en-US" dirty="0" smtClean="0"/>
              <a:t>Define a set of possible solutions to a problem</a:t>
            </a:r>
          </a:p>
          <a:p>
            <a:pPr lvl="1" eaLnBrk="1" hangingPunct="1"/>
            <a:r>
              <a:rPr lang="en-US" dirty="0" smtClean="0"/>
              <a:t>Define ways to transform one possible solution to another</a:t>
            </a:r>
          </a:p>
          <a:p>
            <a:pPr lvl="1" eaLnBrk="1" hangingPunct="1"/>
            <a:r>
              <a:rPr lang="en-US" dirty="0" smtClean="0"/>
              <a:t>Start from some random (maybe bad/wrong solution)</a:t>
            </a:r>
          </a:p>
          <a:p>
            <a:pPr lvl="1" eaLnBrk="1" hangingPunct="1"/>
            <a:r>
              <a:rPr lang="en-US" dirty="0" smtClean="0"/>
              <a:t>Apply transformation steps until you find a good solution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 12/3/13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95C828-2FF3-6648-A2D6-7100D821708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CMSC 101 / IS 101Y - Artificial Intelligence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-84" charset="-128"/>
                <a:cs typeface="ＭＳ Ｐゴシック" pitchFamily="-84" charset="-128"/>
              </a:rPr>
              <a:t>For Example...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498475" y="1295400"/>
            <a:ext cx="7556500" cy="4830763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-84" charset="-128"/>
                <a:cs typeface="ＭＳ Ｐゴシック" pitchFamily="-84" charset="-128"/>
              </a:rPr>
              <a:t>GPS navigation == Graph search</a:t>
            </a:r>
          </a:p>
          <a:p>
            <a:pPr lvl="1" eaLnBrk="1" hangingPunct="1"/>
            <a:r>
              <a:rPr lang="en-US" smtClean="0"/>
              <a:t>Start from a bad solution (stay where you are)</a:t>
            </a:r>
          </a:p>
          <a:p>
            <a:pPr lvl="1" eaLnBrk="1" hangingPunct="1"/>
            <a:r>
              <a:rPr lang="en-US" smtClean="0"/>
              <a:t>Apply transformations (drive along a road segment)</a:t>
            </a:r>
          </a:p>
          <a:p>
            <a:pPr lvl="1" eaLnBrk="1" hangingPunct="1"/>
            <a:r>
              <a:rPr lang="en-US" smtClean="0"/>
              <a:t>Find the right solution (drive to your destination!)</a:t>
            </a:r>
          </a:p>
          <a:p>
            <a:pPr eaLnBrk="1" hangingPunct="1"/>
            <a:r>
              <a:rPr lang="en-US" smtClean="0">
                <a:ea typeface="ＭＳ Ｐゴシック" pitchFamily="-84" charset="-128"/>
                <a:cs typeface="ＭＳ Ｐゴシック" pitchFamily="-84" charset="-128"/>
              </a:rPr>
              <a:t>Academic class scheduling == Constraint-based search</a:t>
            </a:r>
          </a:p>
          <a:p>
            <a:pPr lvl="1" eaLnBrk="1" hangingPunct="1"/>
            <a:r>
              <a:rPr lang="en-US" smtClean="0"/>
              <a:t>Start from a bad solution (an empty schedule)</a:t>
            </a:r>
          </a:p>
          <a:p>
            <a:pPr lvl="1" eaLnBrk="1" hangingPunct="1"/>
            <a:r>
              <a:rPr lang="en-US" smtClean="0"/>
              <a:t>Apply transformations (add a class that results in a better schedule)</a:t>
            </a:r>
          </a:p>
          <a:p>
            <a:pPr lvl="1" eaLnBrk="1" hangingPunct="1"/>
            <a:r>
              <a:rPr lang="en-US" smtClean="0"/>
              <a:t>Find the right solution (best set of classes)</a:t>
            </a:r>
          </a:p>
          <a:p>
            <a:pPr eaLnBrk="1" hangingPunct="1"/>
            <a:r>
              <a:rPr lang="en-US" smtClean="0">
                <a:ea typeface="ＭＳ Ｐゴシック" pitchFamily="-84" charset="-128"/>
                <a:cs typeface="ＭＳ Ｐゴシック" pitchFamily="-84" charset="-128"/>
              </a:rPr>
              <a:t>Creating a cool game avatar == Search through design space</a:t>
            </a:r>
          </a:p>
          <a:p>
            <a:pPr lvl="1" eaLnBrk="1" hangingPunct="1"/>
            <a:r>
              <a:rPr lang="en-US" smtClean="0"/>
              <a:t>Start from a bad solution (random/default avatar)</a:t>
            </a:r>
          </a:p>
          <a:p>
            <a:pPr lvl="1" eaLnBrk="1" hangingPunct="1"/>
            <a:r>
              <a:rPr lang="en-US" smtClean="0"/>
              <a:t>Apply transformations (change one feature to make a better avatar)</a:t>
            </a:r>
          </a:p>
          <a:p>
            <a:pPr lvl="1" eaLnBrk="1" hangingPunct="1"/>
            <a:r>
              <a:rPr lang="en-US" smtClean="0"/>
              <a:t>Find the right solution (the coolest avatar ever)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 12/3/13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95C828-2FF3-6648-A2D6-7100D821708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CMSC 101 / IS 101Y - Artificial Intelligence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-84" charset="-128"/>
                <a:cs typeface="ＭＳ Ｐゴシック" pitchFamily="-84" charset="-128"/>
              </a:rPr>
              <a:t>Now You Try It!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-84" charset="-128"/>
                <a:cs typeface="ＭＳ Ｐゴシック" pitchFamily="-84" charset="-128"/>
              </a:rPr>
              <a:t>Teenagers and Zombies</a:t>
            </a:r>
          </a:p>
          <a:p>
            <a:pPr lvl="1" eaLnBrk="1" hangingPunct="1"/>
            <a:r>
              <a:rPr lang="en-US" smtClean="0"/>
              <a:t>Three teenagers and three zombies are on the west side of a river</a:t>
            </a:r>
          </a:p>
          <a:p>
            <a:pPr lvl="1" eaLnBrk="1" hangingPunct="1"/>
            <a:r>
              <a:rPr lang="en-US" smtClean="0"/>
              <a:t>There is one boat that will hold up to two people/zombies (and can’t row itself, so must carry at least one at a time)</a:t>
            </a:r>
          </a:p>
          <a:p>
            <a:pPr lvl="1" eaLnBrk="1" hangingPunct="1"/>
            <a:r>
              <a:rPr lang="en-US" smtClean="0"/>
              <a:t>If zombies ever outnumber teenagers (on either side of the river), the zombies will eat all of the teenagers</a:t>
            </a:r>
          </a:p>
          <a:p>
            <a:pPr lvl="1" eaLnBrk="1" hangingPunct="1"/>
            <a:r>
              <a:rPr lang="en-US" smtClean="0"/>
              <a:t>How can all of the teenagers and zombies get across to the east side of the river?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>
                <a:ea typeface="ＭＳ Ｐゴシック" pitchFamily="-84" charset="-128"/>
                <a:cs typeface="ＭＳ Ｐゴシック" pitchFamily="-84" charset="-128"/>
              </a:rPr>
              <a:t>Think about that for a while... Talk amongst yourselves!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 12/3/13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95C828-2FF3-6648-A2D6-7100D821708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CMSC 101 / IS 101Y - Artificial Intelligence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-84" charset="-128"/>
                <a:cs typeface="ＭＳ Ｐゴシック" pitchFamily="-84" charset="-128"/>
              </a:rPr>
              <a:t>Saving Teenagers Through State-Space Search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498475" y="1981200"/>
            <a:ext cx="8188325" cy="48768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What are the possible “states”?</a:t>
            </a:r>
          </a:p>
          <a:p>
            <a:pPr lvl="1" eaLnBrk="1" hangingPunct="1"/>
            <a:r>
              <a:rPr lang="en-US" dirty="0" smtClean="0"/>
              <a:t>[Z,T,*] = [Number of zombies on west, number of teenagers on west, whether the boat is in the west or east]</a:t>
            </a:r>
          </a:p>
          <a:p>
            <a:pPr lvl="1" eaLnBrk="1" hangingPunct="1"/>
            <a:r>
              <a:rPr lang="en-US" dirty="0" smtClean="0"/>
              <a:t>Initial state is [3,3,W].  What is the goal state?</a:t>
            </a:r>
          </a:p>
          <a:p>
            <a:pPr lvl="1" eaLnBrk="1" hangingPunct="1"/>
            <a:r>
              <a:rPr lang="en-US" dirty="0" smtClean="0"/>
              <a:t>How many </a:t>
            </a:r>
            <a:r>
              <a:rPr lang="en-US" i="1" dirty="0" smtClean="0"/>
              <a:t>possible</a:t>
            </a:r>
            <a:r>
              <a:rPr lang="en-US" dirty="0" smtClean="0"/>
              <a:t> states are there?</a:t>
            </a:r>
          </a:p>
          <a:p>
            <a:pPr lvl="1" eaLnBrk="1" hangingPunct="1"/>
            <a:r>
              <a:rPr lang="en-US" dirty="0" smtClean="0"/>
              <a:t>How many of those states are </a:t>
            </a:r>
            <a:r>
              <a:rPr lang="en-US" i="1" dirty="0" smtClean="0"/>
              <a:t>illegal</a:t>
            </a:r>
            <a:r>
              <a:rPr lang="en-US" dirty="0" smtClean="0"/>
              <a:t>?</a:t>
            </a:r>
          </a:p>
          <a:p>
            <a:pPr lvl="2" eaLnBrk="1" hangingPunct="1"/>
            <a:r>
              <a:rPr lang="en-US" dirty="0" smtClean="0">
                <a:ea typeface="ＭＳ Ｐゴシック" pitchFamily="-84" charset="-128"/>
              </a:rPr>
              <a:t>Any state where zombies outnumber teenagers ([3,2] </a:t>
            </a:r>
            <a:r>
              <a:rPr lang="en-US" smtClean="0">
                <a:ea typeface="ＭＳ Ｐゴシック" pitchFamily="-84" charset="-128"/>
              </a:rPr>
              <a:t>or </a:t>
            </a:r>
            <a:r>
              <a:rPr lang="en-US" smtClean="0">
                <a:ea typeface="ＭＳ Ｐゴシック" pitchFamily="-84" charset="-128"/>
              </a:rPr>
              <a:t>[</a:t>
            </a:r>
            <a:r>
              <a:rPr lang="en-US" smtClean="0">
                <a:ea typeface="ＭＳ Ｐゴシック" pitchFamily="-84" charset="-128"/>
              </a:rPr>
              <a:t>1,2</a:t>
            </a:r>
            <a:r>
              <a:rPr lang="en-US" smtClean="0">
                <a:ea typeface="ＭＳ Ｐゴシック" pitchFamily="-84" charset="-128"/>
              </a:rPr>
              <a:t>] </a:t>
            </a:r>
            <a:r>
              <a:rPr lang="en-US" dirty="0" smtClean="0">
                <a:ea typeface="ＭＳ Ｐゴシック" pitchFamily="-84" charset="-128"/>
              </a:rPr>
              <a:t>– why?)</a:t>
            </a:r>
          </a:p>
          <a:p>
            <a:pPr lvl="2" eaLnBrk="1" hangingPunct="1"/>
            <a:r>
              <a:rPr lang="en-US" dirty="0" smtClean="0">
                <a:ea typeface="ＭＳ Ｐゴシック" pitchFamily="-84" charset="-128"/>
              </a:rPr>
              <a:t>Note that [3,0] is OK since there are no teenagers to be eaten!</a:t>
            </a:r>
          </a:p>
          <a:p>
            <a:pPr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Start with the goal state and build the “graph” of possible moves</a:t>
            </a:r>
          </a:p>
          <a:p>
            <a:pPr lvl="1" eaLnBrk="1" hangingPunct="1"/>
            <a:r>
              <a:rPr lang="en-US" dirty="0" smtClean="0"/>
              <a:t>From the goal state, what are the next states you can get to?</a:t>
            </a:r>
          </a:p>
          <a:p>
            <a:pPr lvl="1" eaLnBrk="1" hangingPunct="1"/>
            <a:r>
              <a:rPr lang="en-US" dirty="0" smtClean="0"/>
              <a:t>Then what?</a:t>
            </a:r>
          </a:p>
          <a:p>
            <a:pPr lvl="1" eaLnBrk="1" hangingPunct="1"/>
            <a:r>
              <a:rPr lang="en-US" dirty="0" smtClean="0"/>
              <a:t>Solution = path through graph from [3,3,W] to [0,0,E]</a:t>
            </a:r>
          </a:p>
          <a:p>
            <a:pPr eaLnBrk="1" hangingPunct="1"/>
            <a:endParaRPr lang="en-US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 12/3/13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95C828-2FF3-6648-A2D6-7100D821708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CMSC 101 / IS 101Y - Artificial Intelligence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3"/>
          <p:cNvSpPr>
            <a:spLocks noGrp="1"/>
          </p:cNvSpPr>
          <p:nvPr>
            <p:ph type="title"/>
          </p:nvPr>
        </p:nvSpPr>
        <p:spPr bwMode="auto"/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Game Playing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idx="1"/>
          </p:nvPr>
        </p:nvSpPr>
        <p:spPr/>
      </p:sp>
      <p:sp>
        <p:nvSpPr>
          <p:cNvPr id="10" name="Text Placeholder 9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 12/3/13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CMSC 101 / IS 101Y - Artificial Intelligence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8695AF-9DED-1943-9EB6-1819FA5A0135}" type="slidenum">
              <a:rPr lang="en-US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Let’s Play Nim!</a:t>
            </a:r>
          </a:p>
        </p:txBody>
      </p:sp>
      <p:sp>
        <p:nvSpPr>
          <p:cNvPr id="1290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-84" charset="-128"/>
                <a:cs typeface="ＭＳ Ｐゴシック" pitchFamily="-84" charset="-128"/>
              </a:rPr>
              <a:t>Seven tokens (coins, sticks, whatever)</a:t>
            </a:r>
          </a:p>
          <a:p>
            <a:pPr eaLnBrk="1" hangingPunct="1"/>
            <a:r>
              <a:rPr lang="en-US" smtClean="0">
                <a:ea typeface="ＭＳ Ｐゴシック" pitchFamily="-84" charset="-128"/>
                <a:cs typeface="ＭＳ Ｐゴシック" pitchFamily="-84" charset="-128"/>
              </a:rPr>
              <a:t>Each player must take either 1 or 2 tokens</a:t>
            </a:r>
          </a:p>
          <a:p>
            <a:pPr eaLnBrk="1" hangingPunct="1"/>
            <a:r>
              <a:rPr lang="en-US" smtClean="0">
                <a:ea typeface="ＭＳ Ｐゴシック" pitchFamily="-84" charset="-128"/>
                <a:cs typeface="ＭＳ Ｐゴシック" pitchFamily="-84" charset="-128"/>
              </a:rPr>
              <a:t>Whoever takes the last token loses</a:t>
            </a:r>
          </a:p>
          <a:p>
            <a:pPr eaLnBrk="1" hangingPunct="1"/>
            <a:endParaRPr lang="en-US" smtClean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 smtClean="0">
                <a:ea typeface="ＭＳ Ｐゴシック" pitchFamily="-84" charset="-128"/>
                <a:cs typeface="ＭＳ Ｐゴシック" pitchFamily="-84" charset="-128"/>
              </a:rPr>
              <a:t>You can go first…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AI: A Vision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362200"/>
            <a:ext cx="8610600" cy="18288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Could an intelligent agent living on your home computer </a:t>
            </a:r>
            <a:r>
              <a:rPr lang="en-US" b="1">
                <a:solidFill>
                  <a:schemeClr val="accent2"/>
                </a:solidFill>
                <a:ea typeface="ＭＳ Ｐゴシック" pitchFamily="-84" charset="-128"/>
                <a:cs typeface="ＭＳ Ｐゴシック" pitchFamily="-84" charset="-128"/>
              </a:rPr>
              <a:t>manage your email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, coordinate your </a:t>
            </a:r>
            <a:r>
              <a:rPr lang="en-US" b="1">
                <a:solidFill>
                  <a:schemeClr val="hlink"/>
                </a:solidFill>
                <a:ea typeface="ＭＳ Ｐゴシック" pitchFamily="-84" charset="-128"/>
                <a:cs typeface="ＭＳ Ｐゴシック" pitchFamily="-84" charset="-128"/>
              </a:rPr>
              <a:t>work and social activities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, help </a:t>
            </a:r>
            <a:r>
              <a:rPr lang="en-US" b="1">
                <a:solidFill>
                  <a:schemeClr val="accent2"/>
                </a:solidFill>
                <a:ea typeface="ＭＳ Ｐゴシック" pitchFamily="-84" charset="-128"/>
                <a:cs typeface="ＭＳ Ｐゴシック" pitchFamily="-84" charset="-128"/>
              </a:rPr>
              <a:t>plan your vacations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…… even </a:t>
            </a:r>
            <a:r>
              <a:rPr lang="en-US" b="1">
                <a:solidFill>
                  <a:schemeClr val="accent1"/>
                </a:solidFill>
                <a:ea typeface="ＭＳ Ｐゴシック" pitchFamily="-84" charset="-128"/>
                <a:cs typeface="ＭＳ Ｐゴシック" pitchFamily="-84" charset="-128"/>
              </a:rPr>
              <a:t>watch your house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 while you take those well planned vacations?</a:t>
            </a:r>
          </a:p>
        </p:txBody>
      </p:sp>
      <p:pic>
        <p:nvPicPr>
          <p:cNvPr id="24580" name="Picture 5" descr="oceanview_sunset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2200" y="4267200"/>
            <a:ext cx="116205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7" descr="Eiffel%2520tower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14600" y="4267200"/>
            <a:ext cx="70485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2" name="Picture 9" descr="victorian_house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657600" y="5410200"/>
            <a:ext cx="12573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3" name="Picture 15" descr="Robot_01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105400" y="4114800"/>
            <a:ext cx="576263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4" name="Picture 13" descr="0007976768320_100X100">
            <a:hlinkClick r:id="rId10"/>
          </p:cNvPr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343400" y="4572000"/>
            <a:ext cx="73342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5" name="Line 16"/>
          <p:cNvSpPr>
            <a:spLocks noChangeShapeType="1"/>
          </p:cNvSpPr>
          <p:nvPr/>
        </p:nvSpPr>
        <p:spPr bwMode="auto">
          <a:xfrm flipH="1">
            <a:off x="4876800" y="4267200"/>
            <a:ext cx="457200" cy="457200"/>
          </a:xfrm>
          <a:prstGeom prst="line">
            <a:avLst/>
          </a:prstGeom>
          <a:noFill/>
          <a:ln w="222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6" name="Line 17"/>
          <p:cNvSpPr>
            <a:spLocks noChangeShapeType="1"/>
          </p:cNvSpPr>
          <p:nvPr/>
        </p:nvSpPr>
        <p:spPr bwMode="auto">
          <a:xfrm flipH="1">
            <a:off x="4419600" y="5029200"/>
            <a:ext cx="304800" cy="609600"/>
          </a:xfrm>
          <a:prstGeom prst="line">
            <a:avLst/>
          </a:prstGeom>
          <a:noFill/>
          <a:ln w="222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4587" name="Picture 19" descr="Email-for-kids.com"/>
          <p:cNvPicPr preferRelativeResize="0"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1524000" y="1295400"/>
            <a:ext cx="1023938" cy="103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8" name="Picture 21" descr="secretary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987925" y="1143000"/>
            <a:ext cx="1946275" cy="118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 12/3/13</a:t>
            </a:r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95C828-2FF3-6648-A2D6-7100D821708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CMSC 101 / IS 101Y - Artificial Intelligence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How to Play a Game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41910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A way to play such a game is to:</a:t>
            </a:r>
          </a:p>
          <a:p>
            <a:pPr lvl="1" eaLnBrk="1" hangingPunct="1"/>
            <a:r>
              <a:rPr lang="en-US" dirty="0"/>
              <a:t>Consider all the legal moves you can make</a:t>
            </a:r>
          </a:p>
          <a:p>
            <a:pPr lvl="1" eaLnBrk="1" hangingPunct="1"/>
            <a:r>
              <a:rPr lang="en-US" dirty="0"/>
              <a:t>Compute the new position resulting from each move</a:t>
            </a:r>
          </a:p>
          <a:p>
            <a:pPr lvl="1" eaLnBrk="1" hangingPunct="1"/>
            <a:r>
              <a:rPr lang="en-US" dirty="0"/>
              <a:t>Evaluate each resulting position and determine which is best</a:t>
            </a:r>
          </a:p>
          <a:p>
            <a:pPr lvl="1" eaLnBrk="1" hangingPunct="1"/>
            <a:r>
              <a:rPr lang="en-US" dirty="0"/>
              <a:t>Make that move</a:t>
            </a:r>
          </a:p>
          <a:p>
            <a:pPr lvl="1" eaLnBrk="1" hangingPunct="1"/>
            <a:r>
              <a:rPr lang="en-US" dirty="0"/>
              <a:t>Wait for your opponent to move and repeat</a:t>
            </a:r>
          </a:p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Key problems are:</a:t>
            </a:r>
          </a:p>
          <a:p>
            <a:pPr lvl="1" eaLnBrk="1" hangingPunct="1"/>
            <a:r>
              <a:rPr lang="en-US" dirty="0"/>
              <a:t>Representing the “board”</a:t>
            </a:r>
          </a:p>
          <a:p>
            <a:pPr lvl="1" eaLnBrk="1" hangingPunct="1"/>
            <a:r>
              <a:rPr lang="en-US" dirty="0"/>
              <a:t>Generating all legal next boards</a:t>
            </a:r>
          </a:p>
          <a:p>
            <a:pPr lvl="1" eaLnBrk="1" hangingPunct="1"/>
            <a:r>
              <a:rPr lang="en-US" dirty="0"/>
              <a:t>Evaluating a position</a:t>
            </a:r>
          </a:p>
        </p:txBody>
      </p:sp>
      <p:sp>
        <p:nvSpPr>
          <p:cNvPr id="130052" name="Rectangle 4"/>
          <p:cNvSpPr>
            <a:spLocks noChangeArrowheads="1"/>
          </p:cNvSpPr>
          <p:nvPr/>
        </p:nvSpPr>
        <p:spPr bwMode="auto">
          <a:xfrm>
            <a:off x="5414963" y="8921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Evaluation Function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447800"/>
            <a:ext cx="7772400" cy="4953000"/>
          </a:xfrm>
        </p:spPr>
        <p:txBody>
          <a:bodyPr/>
          <a:lstStyle/>
          <a:p>
            <a:pPr eaLnBrk="1" hangingPunct="1"/>
            <a:r>
              <a:rPr lang="en-US" b="1" dirty="0">
                <a:ea typeface="ＭＳ Ｐゴシック" pitchFamily="-84" charset="-128"/>
                <a:cs typeface="ＭＳ Ｐゴシック" pitchFamily="-84" charset="-128"/>
              </a:rPr>
              <a:t>Evaluation function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 or </a:t>
            </a:r>
            <a:r>
              <a:rPr lang="en-US" b="1" dirty="0">
                <a:ea typeface="ＭＳ Ｐゴシック" pitchFamily="-84" charset="-128"/>
                <a:cs typeface="ＭＳ Ｐゴシック" pitchFamily="-84" charset="-128"/>
              </a:rPr>
              <a:t>static evaluator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 is used to evaluate the “goodness” of a game position.</a:t>
            </a:r>
          </a:p>
          <a:p>
            <a:pPr lvl="1" eaLnBrk="1" hangingPunct="1"/>
            <a:r>
              <a:rPr lang="en-US" dirty="0"/>
              <a:t>Contrast with heuristic search where the evaluation function was a non-negative estimate of the cost from the start node to a goal and passing through the given node</a:t>
            </a:r>
          </a:p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The zero-sum assumption allows us to use a single evaluation function to describe the goodness of a board with respect to both players. </a:t>
            </a:r>
          </a:p>
          <a:p>
            <a:pPr lvl="1" eaLnBrk="1" hangingPunct="1"/>
            <a:r>
              <a:rPr lang="en-US" b="1" dirty="0" err="1"/>
              <a:t>f(n</a:t>
            </a:r>
            <a:r>
              <a:rPr lang="en-US" b="1" dirty="0"/>
              <a:t>)  &gt;&gt; 0</a:t>
            </a:r>
            <a:r>
              <a:rPr lang="en-US" dirty="0"/>
              <a:t>: position </a:t>
            </a:r>
            <a:r>
              <a:rPr lang="en-US" dirty="0" err="1"/>
              <a:t>n</a:t>
            </a:r>
            <a:r>
              <a:rPr lang="en-US" dirty="0"/>
              <a:t> good for me and bad for you</a:t>
            </a:r>
          </a:p>
          <a:p>
            <a:pPr lvl="1" eaLnBrk="1" hangingPunct="1"/>
            <a:r>
              <a:rPr lang="en-US" b="1" dirty="0" err="1"/>
              <a:t>f(n</a:t>
            </a:r>
            <a:r>
              <a:rPr lang="en-US" b="1" dirty="0"/>
              <a:t>) &lt;&lt; 0</a:t>
            </a:r>
            <a:r>
              <a:rPr lang="en-US" dirty="0"/>
              <a:t>:  position </a:t>
            </a:r>
            <a:r>
              <a:rPr lang="en-US" dirty="0" err="1"/>
              <a:t>n</a:t>
            </a:r>
            <a:r>
              <a:rPr lang="en-US" dirty="0"/>
              <a:t> bad for me and good for you</a:t>
            </a:r>
          </a:p>
          <a:p>
            <a:pPr lvl="1" eaLnBrk="1" hangingPunct="1"/>
            <a:r>
              <a:rPr lang="en-US" b="1" dirty="0" err="1"/>
              <a:t>f(n</a:t>
            </a:r>
            <a:r>
              <a:rPr lang="en-US" b="1" dirty="0"/>
              <a:t>) near 0</a:t>
            </a:r>
            <a:r>
              <a:rPr lang="en-US" dirty="0"/>
              <a:t>: position </a:t>
            </a:r>
            <a:r>
              <a:rPr lang="en-US" dirty="0" err="1"/>
              <a:t>n</a:t>
            </a:r>
            <a:r>
              <a:rPr lang="en-US" dirty="0"/>
              <a:t> is a neutral position</a:t>
            </a:r>
          </a:p>
          <a:p>
            <a:pPr lvl="1" eaLnBrk="1" hangingPunct="1"/>
            <a:r>
              <a:rPr lang="en-US" b="1" dirty="0" err="1"/>
              <a:t>f(n</a:t>
            </a:r>
            <a:r>
              <a:rPr lang="en-US" b="1" dirty="0"/>
              <a:t>) = +infinity</a:t>
            </a:r>
            <a:r>
              <a:rPr lang="en-US" dirty="0"/>
              <a:t>: win for me</a:t>
            </a:r>
          </a:p>
          <a:p>
            <a:pPr lvl="1" eaLnBrk="1" hangingPunct="1"/>
            <a:r>
              <a:rPr lang="en-US" b="1" dirty="0" err="1"/>
              <a:t>f(n</a:t>
            </a:r>
            <a:r>
              <a:rPr lang="en-US" b="1" dirty="0"/>
              <a:t>) = -infinity</a:t>
            </a:r>
            <a:r>
              <a:rPr lang="en-US" dirty="0"/>
              <a:t>: win for you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194" name="Picture 2" descr="fig0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981200"/>
            <a:ext cx="4572000" cy="326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4931" name="Rectangle 3"/>
          <p:cNvSpPr>
            <a:spLocks noGrp="1" noChangeArrowheads="1"/>
          </p:cNvSpPr>
          <p:nvPr>
            <p:ph type="title"/>
          </p:nvPr>
        </p:nvSpPr>
        <p:spPr>
          <a:xfrm>
            <a:off x="838200" y="-762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Game Trees</a:t>
            </a:r>
          </a:p>
        </p:txBody>
      </p:sp>
      <p:sp>
        <p:nvSpPr>
          <p:cNvPr id="136196" name="Rectangle 4"/>
          <p:cNvSpPr>
            <a:spLocks noGrp="1" noChangeArrowheads="1"/>
          </p:cNvSpPr>
          <p:nvPr>
            <p:ph idx="1"/>
          </p:nvPr>
        </p:nvSpPr>
        <p:spPr>
          <a:xfrm>
            <a:off x="152400" y="1219200"/>
            <a:ext cx="7620000" cy="5105400"/>
          </a:xfrm>
        </p:spPr>
        <p:txBody>
          <a:bodyPr/>
          <a:lstStyle/>
          <a:p>
            <a:pPr eaLnBrk="1" hangingPunct="1">
              <a:spcBef>
                <a:spcPts val="300"/>
              </a:spcBef>
            </a:pPr>
            <a:r>
              <a:rPr lang="en-US" sz="1800" dirty="0">
                <a:ea typeface="ＭＳ Ｐゴシック" pitchFamily="-84" charset="-128"/>
                <a:cs typeface="ＭＳ Ｐゴシック" pitchFamily="-84" charset="-128"/>
              </a:rPr>
              <a:t>Problem spaces for typical games are</a:t>
            </a:r>
            <a:r>
              <a:rPr lang="en-US" sz="1800" dirty="0" smtClean="0">
                <a:ea typeface="ＭＳ Ｐゴシック" pitchFamily="-84" charset="-128"/>
                <a:cs typeface="ＭＳ Ｐゴシック" pitchFamily="-84" charset="-128"/>
              </a:rPr>
              <a:t> represented </a:t>
            </a:r>
            <a:r>
              <a:rPr lang="en-US" sz="1800" dirty="0">
                <a:ea typeface="ＭＳ Ｐゴシック" pitchFamily="-84" charset="-128"/>
                <a:cs typeface="ＭＳ Ｐゴシック" pitchFamily="-84" charset="-128"/>
              </a:rPr>
              <a:t>as </a:t>
            </a:r>
            <a:r>
              <a:rPr lang="en-US" sz="1800" dirty="0" smtClean="0">
                <a:ea typeface="ＭＳ Ｐゴシック" pitchFamily="-84" charset="-128"/>
                <a:cs typeface="ＭＳ Ｐゴシック" pitchFamily="-84" charset="-128"/>
              </a:rPr>
              <a:t>trees </a:t>
            </a:r>
            <a:br>
              <a:rPr lang="en-US" sz="1800" dirty="0" smtClean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sz="1800" dirty="0" smtClean="0">
                <a:ea typeface="ＭＳ Ｐゴシック" pitchFamily="-84" charset="-128"/>
                <a:cs typeface="ＭＳ Ｐゴシック" pitchFamily="-84" charset="-128"/>
              </a:rPr>
              <a:t>(a tic-tac-toe tree is shown to the right)</a:t>
            </a:r>
          </a:p>
          <a:p>
            <a:pPr eaLnBrk="1" hangingPunct="1">
              <a:spcBef>
                <a:spcPts val="300"/>
              </a:spcBef>
            </a:pPr>
            <a:r>
              <a:rPr lang="en-US" sz="1800" dirty="0" smtClean="0">
                <a:ea typeface="ＭＳ Ｐゴシック" pitchFamily="-84" charset="-128"/>
                <a:cs typeface="ＭＳ Ｐゴシック" pitchFamily="-84" charset="-128"/>
              </a:rPr>
              <a:t>The root </a:t>
            </a:r>
            <a:r>
              <a:rPr lang="en-US" sz="1800" dirty="0">
                <a:ea typeface="ＭＳ Ｐゴシック" pitchFamily="-84" charset="-128"/>
                <a:cs typeface="ＭＳ Ｐゴシック" pitchFamily="-84" charset="-128"/>
              </a:rPr>
              <a:t>node represents the current </a:t>
            </a:r>
            <a:br>
              <a:rPr lang="en-US" sz="1800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sz="1800" dirty="0">
                <a:ea typeface="ＭＳ Ｐゴシック" pitchFamily="-84" charset="-128"/>
                <a:cs typeface="ＭＳ Ｐゴシック" pitchFamily="-84" charset="-128"/>
              </a:rPr>
              <a:t>board configuration; player must</a:t>
            </a:r>
            <a:r>
              <a:rPr lang="en-US" sz="1800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br>
              <a:rPr lang="en-US" sz="1800" dirty="0" smtClean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sz="1800" dirty="0" smtClean="0">
                <a:ea typeface="ＭＳ Ｐゴシック" pitchFamily="-84" charset="-128"/>
                <a:cs typeface="ＭＳ Ｐゴシック" pitchFamily="-84" charset="-128"/>
              </a:rPr>
              <a:t>decide the </a:t>
            </a:r>
            <a:r>
              <a:rPr lang="en-US" sz="1800" dirty="0">
                <a:ea typeface="ＭＳ Ｐゴシック" pitchFamily="-84" charset="-128"/>
                <a:cs typeface="ＭＳ Ｐゴシック" pitchFamily="-84" charset="-128"/>
              </a:rPr>
              <a:t>best</a:t>
            </a:r>
            <a:r>
              <a:rPr lang="en-US" sz="1800" dirty="0" smtClean="0">
                <a:ea typeface="ＭＳ Ｐゴシック" pitchFamily="-84" charset="-128"/>
                <a:cs typeface="ＭＳ Ｐゴシック" pitchFamily="-84" charset="-128"/>
              </a:rPr>
              <a:t> move </a:t>
            </a:r>
            <a:r>
              <a:rPr lang="en-US" sz="1800" dirty="0">
                <a:ea typeface="ＭＳ Ｐゴシック" pitchFamily="-84" charset="-128"/>
                <a:cs typeface="ＭＳ Ｐゴシック" pitchFamily="-84" charset="-128"/>
              </a:rPr>
              <a:t>to make next</a:t>
            </a:r>
          </a:p>
          <a:p>
            <a:pPr eaLnBrk="1" hangingPunct="1">
              <a:spcBef>
                <a:spcPts val="300"/>
              </a:spcBef>
            </a:pPr>
            <a:r>
              <a:rPr lang="en-US" sz="1800" b="1" dirty="0">
                <a:solidFill>
                  <a:schemeClr val="accent2"/>
                </a:solidFill>
                <a:ea typeface="ＭＳ Ｐゴシック" pitchFamily="-84" charset="-128"/>
                <a:cs typeface="ＭＳ Ｐゴシック" pitchFamily="-84" charset="-128"/>
              </a:rPr>
              <a:t>Static evaluator function</a:t>
            </a:r>
            <a:r>
              <a:rPr lang="en-US" sz="1800" dirty="0">
                <a:ea typeface="ＭＳ Ｐゴシック" pitchFamily="-84" charset="-128"/>
                <a:cs typeface="ＭＳ Ｐゴシック" pitchFamily="-84" charset="-128"/>
              </a:rPr>
              <a:t> rates a </a:t>
            </a:r>
            <a:br>
              <a:rPr lang="en-US" sz="1800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sz="1800" dirty="0">
                <a:ea typeface="ＭＳ Ｐゴシック" pitchFamily="-84" charset="-128"/>
                <a:cs typeface="ＭＳ Ｐゴシック" pitchFamily="-84" charset="-128"/>
              </a:rPr>
              <a:t>board position. </a:t>
            </a:r>
            <a:r>
              <a:rPr lang="en-US" sz="1800" dirty="0" err="1">
                <a:solidFill>
                  <a:schemeClr val="accent2"/>
                </a:solidFill>
                <a:ea typeface="ＭＳ Ｐゴシック" pitchFamily="-84" charset="-128"/>
                <a:cs typeface="ＭＳ Ｐゴシック" pitchFamily="-84" charset="-128"/>
              </a:rPr>
              <a:t>f(board</a:t>
            </a:r>
            <a:r>
              <a:rPr lang="en-US" sz="1800" dirty="0">
                <a:solidFill>
                  <a:schemeClr val="accent2"/>
                </a:solidFill>
                <a:ea typeface="ＭＳ Ｐゴシック" pitchFamily="-84" charset="-128"/>
                <a:cs typeface="ＭＳ Ｐゴシック" pitchFamily="-84" charset="-128"/>
              </a:rPr>
              <a:t>)</a:t>
            </a:r>
            <a:r>
              <a:rPr lang="en-US" sz="1800" dirty="0">
                <a:ea typeface="ＭＳ Ｐゴシック" pitchFamily="-84" charset="-128"/>
                <a:cs typeface="ＭＳ Ｐゴシック" pitchFamily="-84" charset="-128"/>
              </a:rPr>
              <a:t> = real number </a:t>
            </a:r>
            <a:br>
              <a:rPr lang="en-US" sz="1800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sz="1800" dirty="0">
                <a:ea typeface="ＭＳ Ｐゴシック" pitchFamily="-84" charset="-128"/>
                <a:cs typeface="ＭＳ Ｐゴシック" pitchFamily="-84" charset="-128"/>
              </a:rPr>
              <a:t>with </a:t>
            </a:r>
            <a:r>
              <a:rPr lang="en-US" sz="1800" dirty="0" err="1">
                <a:ea typeface="ＭＳ Ｐゴシック" pitchFamily="-84" charset="-128"/>
                <a:cs typeface="ＭＳ Ｐゴシック" pitchFamily="-84" charset="-128"/>
              </a:rPr>
              <a:t>f</a:t>
            </a:r>
            <a:r>
              <a:rPr lang="en-US" sz="1800" dirty="0">
                <a:ea typeface="ＭＳ Ｐゴシック" pitchFamily="-84" charset="-128"/>
                <a:cs typeface="ＭＳ Ｐゴシック" pitchFamily="-84" charset="-128"/>
              </a:rPr>
              <a:t>&gt;0</a:t>
            </a:r>
            <a:r>
              <a:rPr lang="en-US" sz="1800" dirty="0" smtClean="0">
                <a:ea typeface="ＭＳ Ｐゴシック" pitchFamily="-84" charset="-128"/>
                <a:cs typeface="ＭＳ Ｐゴシック" pitchFamily="-84" charset="-128"/>
              </a:rPr>
              <a:t>  (I’m ahead)</a:t>
            </a:r>
            <a:r>
              <a:rPr lang="en-US" sz="1800" dirty="0">
                <a:ea typeface="ＭＳ Ｐゴシック" pitchFamily="-84" charset="-128"/>
                <a:cs typeface="ＭＳ Ｐゴシック" pitchFamily="-84" charset="-128"/>
              </a:rPr>
              <a:t>, </a:t>
            </a:r>
            <a:r>
              <a:rPr lang="en-US" sz="1800" dirty="0" err="1">
                <a:ea typeface="ＭＳ Ｐゴシック" pitchFamily="-84" charset="-128"/>
                <a:cs typeface="ＭＳ Ｐゴシック" pitchFamily="-84" charset="-128"/>
              </a:rPr>
              <a:t>f</a:t>
            </a:r>
            <a:r>
              <a:rPr lang="en-US" sz="1800" dirty="0">
                <a:ea typeface="ＭＳ Ｐゴシック" pitchFamily="-84" charset="-128"/>
                <a:cs typeface="ＭＳ Ｐゴシック" pitchFamily="-84" charset="-128"/>
              </a:rPr>
              <a:t>&lt;0 for black </a:t>
            </a:r>
            <a:br>
              <a:rPr lang="en-US" sz="1800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sz="1800" dirty="0" smtClean="0">
                <a:ea typeface="ＭＳ Ｐゴシック" pitchFamily="-84" charset="-128"/>
                <a:cs typeface="ＭＳ Ｐゴシック" pitchFamily="-84" charset="-128"/>
              </a:rPr>
              <a:t>(you’re ahead)</a:t>
            </a:r>
            <a:endParaRPr lang="en-US" sz="1800" dirty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>
              <a:spcBef>
                <a:spcPts val="300"/>
              </a:spcBef>
            </a:pPr>
            <a:r>
              <a:rPr lang="en-US" sz="1800" dirty="0">
                <a:ea typeface="ＭＳ Ｐゴシック" pitchFamily="-84" charset="-128"/>
                <a:cs typeface="ＭＳ Ｐゴシック" pitchFamily="-84" charset="-128"/>
              </a:rPr>
              <a:t>Arcs represent the possible legal </a:t>
            </a:r>
            <a:br>
              <a:rPr lang="en-US" sz="1800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sz="1800" dirty="0">
                <a:ea typeface="ＭＳ Ｐゴシック" pitchFamily="-84" charset="-128"/>
                <a:cs typeface="ＭＳ Ｐゴシック" pitchFamily="-84" charset="-128"/>
              </a:rPr>
              <a:t>moves for a player </a:t>
            </a:r>
          </a:p>
          <a:p>
            <a:pPr eaLnBrk="1" hangingPunct="1">
              <a:spcBef>
                <a:spcPts val="300"/>
              </a:spcBef>
            </a:pPr>
            <a:r>
              <a:rPr lang="en-US" sz="1800" dirty="0">
                <a:ea typeface="ＭＳ Ｐゴシック" pitchFamily="-84" charset="-128"/>
                <a:cs typeface="ＭＳ Ｐゴシック" pitchFamily="-84" charset="-128"/>
              </a:rPr>
              <a:t>If it is </a:t>
            </a:r>
            <a:r>
              <a:rPr lang="en-US" sz="1800" b="1" dirty="0">
                <a:solidFill>
                  <a:schemeClr val="accent2"/>
                </a:solidFill>
                <a:ea typeface="ＭＳ Ｐゴシック" pitchFamily="-84" charset="-128"/>
                <a:cs typeface="ＭＳ Ｐゴシック" pitchFamily="-84" charset="-128"/>
              </a:rPr>
              <a:t>my turn</a:t>
            </a:r>
            <a:r>
              <a:rPr lang="en-US" sz="1800" dirty="0">
                <a:ea typeface="ＭＳ Ｐゴシック" pitchFamily="-84" charset="-128"/>
                <a:cs typeface="ＭＳ Ｐゴシック" pitchFamily="-84" charset="-128"/>
              </a:rPr>
              <a:t> to move, then the </a:t>
            </a:r>
            <a:r>
              <a:rPr lang="en-US" sz="1800" dirty="0" smtClean="0">
                <a:ea typeface="ＭＳ Ｐゴシック" pitchFamily="-84" charset="-128"/>
                <a:cs typeface="ＭＳ Ｐゴシック" pitchFamily="-84" charset="-128"/>
              </a:rPr>
              <a:t>root</a:t>
            </a:r>
            <a:br>
              <a:rPr lang="en-US" sz="1800" dirty="0" smtClean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sz="1800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sz="1800" dirty="0">
                <a:ea typeface="ＭＳ Ｐゴシック" pitchFamily="-84" charset="-128"/>
                <a:cs typeface="ＭＳ Ｐゴシック" pitchFamily="-84" charset="-128"/>
              </a:rPr>
              <a:t>is labeled a "</a:t>
            </a:r>
            <a:r>
              <a:rPr lang="en-US" sz="1800" b="1" dirty="0">
                <a:solidFill>
                  <a:schemeClr val="accent2"/>
                </a:solidFill>
                <a:ea typeface="ＭＳ Ｐゴシック" pitchFamily="-84" charset="-128"/>
                <a:cs typeface="ＭＳ Ｐゴシック" pitchFamily="-84" charset="-128"/>
              </a:rPr>
              <a:t>MAX</a:t>
            </a:r>
            <a:r>
              <a:rPr lang="en-US" sz="1800" dirty="0">
                <a:ea typeface="ＭＳ Ｐゴシック" pitchFamily="-84" charset="-128"/>
                <a:cs typeface="ＭＳ Ｐゴシック" pitchFamily="-84" charset="-128"/>
              </a:rPr>
              <a:t>" node; otherwise</a:t>
            </a:r>
            <a:r>
              <a:rPr lang="en-US" sz="1800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br>
              <a:rPr lang="en-US" sz="1800" dirty="0" smtClean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sz="1800" dirty="0" smtClean="0">
                <a:ea typeface="ＭＳ Ｐゴシック" pitchFamily="-84" charset="-128"/>
                <a:cs typeface="ＭＳ Ｐゴシック" pitchFamily="-84" charset="-128"/>
              </a:rPr>
              <a:t>it is </a:t>
            </a:r>
            <a:r>
              <a:rPr lang="en-US" sz="1800" dirty="0">
                <a:ea typeface="ＭＳ Ｐゴシック" pitchFamily="-84" charset="-128"/>
                <a:cs typeface="ＭＳ Ｐゴシック" pitchFamily="-84" charset="-128"/>
              </a:rPr>
              <a:t>labeled a "</a:t>
            </a:r>
            <a:r>
              <a:rPr lang="en-US" sz="1800" b="1" dirty="0">
                <a:solidFill>
                  <a:schemeClr val="accent2"/>
                </a:solidFill>
                <a:ea typeface="ＭＳ Ｐゴシック" pitchFamily="-84" charset="-128"/>
                <a:cs typeface="ＭＳ Ｐゴシック" pitchFamily="-84" charset="-128"/>
              </a:rPr>
              <a:t>MIN</a:t>
            </a:r>
            <a:r>
              <a:rPr lang="en-US" sz="1800" dirty="0">
                <a:ea typeface="ＭＳ Ｐゴシック" pitchFamily="-84" charset="-128"/>
                <a:cs typeface="ＭＳ Ｐゴシック" pitchFamily="-84" charset="-128"/>
              </a:rPr>
              <a:t>" node, indicating</a:t>
            </a:r>
            <a:r>
              <a:rPr lang="en-US" sz="1800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br>
              <a:rPr lang="en-US" sz="1800" dirty="0" smtClean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sz="1800" b="1" dirty="0" smtClean="0">
                <a:solidFill>
                  <a:schemeClr val="accent2"/>
                </a:solidFill>
                <a:ea typeface="ＭＳ Ｐゴシック" pitchFamily="-84" charset="-128"/>
                <a:cs typeface="ＭＳ Ｐゴシック" pitchFamily="-84" charset="-128"/>
              </a:rPr>
              <a:t>my </a:t>
            </a:r>
            <a:r>
              <a:rPr lang="en-US" sz="1800" b="1" dirty="0">
                <a:solidFill>
                  <a:schemeClr val="accent2"/>
                </a:solidFill>
                <a:ea typeface="ＭＳ Ｐゴシック" pitchFamily="-84" charset="-128"/>
                <a:cs typeface="ＭＳ Ｐゴシック" pitchFamily="-84" charset="-128"/>
              </a:rPr>
              <a:t>opponent's turn</a:t>
            </a:r>
            <a:r>
              <a:rPr lang="en-US" sz="1800" dirty="0">
                <a:ea typeface="ＭＳ Ｐゴシック" pitchFamily="-84" charset="-128"/>
                <a:cs typeface="ＭＳ Ｐゴシック" pitchFamily="-84" charset="-128"/>
              </a:rPr>
              <a:t>. </a:t>
            </a:r>
          </a:p>
          <a:p>
            <a:pPr eaLnBrk="1" hangingPunct="1">
              <a:spcBef>
                <a:spcPts val="300"/>
              </a:spcBef>
            </a:pPr>
            <a:r>
              <a:rPr lang="en-US" sz="1800" dirty="0">
                <a:ea typeface="ＭＳ Ｐゴシック" pitchFamily="-84" charset="-128"/>
                <a:cs typeface="ＭＳ Ｐゴシック" pitchFamily="-84" charset="-128"/>
              </a:rPr>
              <a:t>Each level of the tree has nodes that are all MAX or all MIN; nodes at level </a:t>
            </a:r>
            <a:r>
              <a:rPr lang="en-US" sz="1800" dirty="0" err="1">
                <a:ea typeface="ＭＳ Ｐゴシック" pitchFamily="-84" charset="-128"/>
                <a:cs typeface="ＭＳ Ｐゴシック" pitchFamily="-84" charset="-128"/>
              </a:rPr>
              <a:t>i</a:t>
            </a:r>
            <a:r>
              <a:rPr lang="en-US" sz="1800" dirty="0">
                <a:ea typeface="ＭＳ Ｐゴシック" pitchFamily="-84" charset="-128"/>
                <a:cs typeface="ＭＳ Ｐゴシック" pitchFamily="-84" charset="-128"/>
              </a:rPr>
              <a:t> are of the opposite kind from those at level i+1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/>
              <a:t>Minimax</a:t>
            </a:r>
            <a:r>
              <a:rPr lang="en-US" dirty="0"/>
              <a:t> Procedure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447800"/>
            <a:ext cx="7772400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Create start node as a MAX node  with current board configuration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Expand nodes down to some </a:t>
            </a:r>
            <a:r>
              <a:rPr lang="en-US" b="1" dirty="0">
                <a:solidFill>
                  <a:schemeClr val="accent2"/>
                </a:solidFill>
                <a:ea typeface="ＭＳ Ｐゴシック" pitchFamily="-84" charset="-128"/>
                <a:cs typeface="ＭＳ Ｐゴシック" pitchFamily="-84" charset="-128"/>
              </a:rPr>
              <a:t>depth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 (a.k.a. </a:t>
            </a:r>
            <a:r>
              <a:rPr lang="en-US" b="1" dirty="0">
                <a:solidFill>
                  <a:schemeClr val="accent2"/>
                </a:solidFill>
                <a:ea typeface="ＭＳ Ｐゴシック" pitchFamily="-84" charset="-128"/>
                <a:cs typeface="ＭＳ Ｐゴシック" pitchFamily="-84" charset="-128"/>
              </a:rPr>
              <a:t>ply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) of </a:t>
            </a:r>
            <a:r>
              <a:rPr lang="en-US" dirty="0" err="1">
                <a:ea typeface="ＭＳ Ｐゴシック" pitchFamily="-84" charset="-128"/>
                <a:cs typeface="ＭＳ Ｐゴシック" pitchFamily="-84" charset="-128"/>
              </a:rPr>
              <a:t>lookahead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 in the game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Apply the evaluation function at each of the leaf nodes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“Back up” values for each of the non-leaf nodes until a value is computed for the root node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At MIN nodes, the backed-up value is the </a:t>
            </a:r>
            <a:r>
              <a:rPr lang="en-US" b="1" dirty="0"/>
              <a:t>minimum</a:t>
            </a:r>
            <a:r>
              <a:rPr lang="en-US" dirty="0"/>
              <a:t> of the values associated with its children.  (Best move for the MIN player)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At MAX nodes, the backed-up value is the </a:t>
            </a:r>
            <a:r>
              <a:rPr lang="en-US" b="1" dirty="0"/>
              <a:t>maximum</a:t>
            </a:r>
            <a:r>
              <a:rPr lang="en-US" dirty="0"/>
              <a:t> of the values associated with its children.  (Best move for the MAX player)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Pick the operator associated with the child node whose backed-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up value determined the value at the root </a:t>
            </a:r>
          </a:p>
          <a:p>
            <a:pPr eaLnBrk="1" hangingPunct="1">
              <a:lnSpc>
                <a:spcPct val="90000"/>
              </a:lnSpc>
            </a:pP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Nim-4:  First Ply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657600" y="2209800"/>
            <a:ext cx="9906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4 MAX</a:t>
            </a:r>
          </a:p>
        </p:txBody>
      </p:sp>
      <p:sp>
        <p:nvSpPr>
          <p:cNvPr id="8" name="Oval 7"/>
          <p:cNvSpPr/>
          <p:nvPr/>
        </p:nvSpPr>
        <p:spPr>
          <a:xfrm>
            <a:off x="4876800" y="2781300"/>
            <a:ext cx="9906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2 MIN</a:t>
            </a:r>
          </a:p>
        </p:txBody>
      </p:sp>
      <p:sp>
        <p:nvSpPr>
          <p:cNvPr id="9" name="Oval 8"/>
          <p:cNvSpPr/>
          <p:nvPr/>
        </p:nvSpPr>
        <p:spPr>
          <a:xfrm>
            <a:off x="2362200" y="2781300"/>
            <a:ext cx="9906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3 MIN</a:t>
            </a:r>
          </a:p>
        </p:txBody>
      </p:sp>
      <p:cxnSp>
        <p:nvCxnSpPr>
          <p:cNvPr id="22" name="Straight Connector 21"/>
          <p:cNvCxnSpPr>
            <a:stCxn id="4" idx="3"/>
            <a:endCxn id="9" idx="0"/>
          </p:cNvCxnSpPr>
          <p:nvPr/>
        </p:nvCxnSpPr>
        <p:spPr>
          <a:xfrm rot="5400000">
            <a:off x="3239294" y="2218531"/>
            <a:ext cx="180975" cy="94456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4" idx="5"/>
            <a:endCxn id="8" idx="0"/>
          </p:cNvCxnSpPr>
          <p:nvPr/>
        </p:nvCxnSpPr>
        <p:spPr>
          <a:xfrm rot="16200000" flipH="1">
            <a:off x="4847431" y="2256632"/>
            <a:ext cx="180975" cy="868362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0296" name="TextBox 38"/>
          <p:cNvSpPr txBox="1">
            <a:spLocks noChangeArrowheads="1"/>
          </p:cNvSpPr>
          <p:nvPr/>
        </p:nvSpPr>
        <p:spPr bwMode="auto">
          <a:xfrm>
            <a:off x="457200" y="2209800"/>
            <a:ext cx="2608263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/>
              <a:t>State: # coins left,</a:t>
            </a:r>
            <a:br>
              <a:rPr lang="en-US" sz="1800"/>
            </a:br>
            <a:r>
              <a:rPr lang="en-US" sz="1800"/>
              <a:t>  whose turn it is</a:t>
            </a:r>
            <a:br>
              <a:rPr lang="en-US" sz="1800"/>
            </a:br>
            <a:r>
              <a:rPr lang="en-US" sz="1800"/>
              <a:t>Win for MAX: +1</a:t>
            </a:r>
          </a:p>
          <a:p>
            <a:pPr algn="l"/>
            <a:r>
              <a:rPr lang="en-US" sz="1800"/>
              <a:t>Win for MIN: -1</a:t>
            </a:r>
          </a:p>
          <a:p>
            <a:pPr algn="l"/>
            <a:r>
              <a:rPr lang="en-US" sz="1800"/>
              <a:t>Left branch: take 1 coin</a:t>
            </a:r>
          </a:p>
          <a:p>
            <a:pPr algn="l"/>
            <a:r>
              <a:rPr lang="en-US" sz="1800"/>
              <a:t>Right branch: take 2 coins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Nim-4:  Second Ply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657600" y="2209800"/>
            <a:ext cx="9906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4 MAX</a:t>
            </a:r>
          </a:p>
        </p:txBody>
      </p:sp>
      <p:sp>
        <p:nvSpPr>
          <p:cNvPr id="8" name="Oval 7"/>
          <p:cNvSpPr/>
          <p:nvPr/>
        </p:nvSpPr>
        <p:spPr>
          <a:xfrm>
            <a:off x="4876800" y="2781300"/>
            <a:ext cx="9906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2 MIN</a:t>
            </a:r>
          </a:p>
        </p:txBody>
      </p:sp>
      <p:sp>
        <p:nvSpPr>
          <p:cNvPr id="9" name="Oval 8"/>
          <p:cNvSpPr/>
          <p:nvPr/>
        </p:nvSpPr>
        <p:spPr>
          <a:xfrm>
            <a:off x="2362200" y="2781300"/>
            <a:ext cx="9906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3 MIN</a:t>
            </a:r>
          </a:p>
        </p:txBody>
      </p:sp>
      <p:sp>
        <p:nvSpPr>
          <p:cNvPr id="10" name="Oval 9"/>
          <p:cNvSpPr/>
          <p:nvPr/>
        </p:nvSpPr>
        <p:spPr>
          <a:xfrm>
            <a:off x="4343400" y="3581400"/>
            <a:ext cx="9906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1 MAX</a:t>
            </a:r>
          </a:p>
        </p:txBody>
      </p:sp>
      <p:sp>
        <p:nvSpPr>
          <p:cNvPr id="11" name="Oval 10"/>
          <p:cNvSpPr/>
          <p:nvPr/>
        </p:nvSpPr>
        <p:spPr>
          <a:xfrm>
            <a:off x="1676400" y="3581400"/>
            <a:ext cx="9906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2 MAX</a:t>
            </a:r>
          </a:p>
        </p:txBody>
      </p:sp>
      <p:sp>
        <p:nvSpPr>
          <p:cNvPr id="12" name="Oval 11"/>
          <p:cNvSpPr/>
          <p:nvPr/>
        </p:nvSpPr>
        <p:spPr>
          <a:xfrm>
            <a:off x="5638800" y="3581400"/>
            <a:ext cx="990600" cy="457200"/>
          </a:xfrm>
          <a:prstGeom prst="ellipse">
            <a:avLst/>
          </a:prstGeom>
          <a:solidFill>
            <a:srgbClr val="AFD77C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0 MAX</a:t>
            </a:r>
          </a:p>
        </p:txBody>
      </p:sp>
      <p:sp>
        <p:nvSpPr>
          <p:cNvPr id="13" name="Oval 12"/>
          <p:cNvSpPr/>
          <p:nvPr/>
        </p:nvSpPr>
        <p:spPr>
          <a:xfrm>
            <a:off x="3048000" y="3581400"/>
            <a:ext cx="9906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1 MAX</a:t>
            </a:r>
          </a:p>
        </p:txBody>
      </p:sp>
      <p:cxnSp>
        <p:nvCxnSpPr>
          <p:cNvPr id="22" name="Straight Connector 21"/>
          <p:cNvCxnSpPr>
            <a:stCxn id="4" idx="3"/>
            <a:endCxn id="9" idx="0"/>
          </p:cNvCxnSpPr>
          <p:nvPr/>
        </p:nvCxnSpPr>
        <p:spPr>
          <a:xfrm rot="5400000">
            <a:off x="3239294" y="2218531"/>
            <a:ext cx="180975" cy="94456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4" idx="5"/>
            <a:endCxn id="8" idx="0"/>
          </p:cNvCxnSpPr>
          <p:nvPr/>
        </p:nvCxnSpPr>
        <p:spPr>
          <a:xfrm rot="16200000" flipH="1">
            <a:off x="4847431" y="2256632"/>
            <a:ext cx="180975" cy="868362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9" idx="3"/>
            <a:endCxn id="11" idx="0"/>
          </p:cNvCxnSpPr>
          <p:nvPr/>
        </p:nvCxnSpPr>
        <p:spPr>
          <a:xfrm rot="5400000">
            <a:off x="2134394" y="3209131"/>
            <a:ext cx="409575" cy="33496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9" idx="5"/>
            <a:endCxn id="13" idx="0"/>
          </p:cNvCxnSpPr>
          <p:nvPr/>
        </p:nvCxnSpPr>
        <p:spPr>
          <a:xfrm rot="16200000" flipH="1">
            <a:off x="3171031" y="3209132"/>
            <a:ext cx="409575" cy="334962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8" idx="3"/>
            <a:endCxn id="10" idx="0"/>
          </p:cNvCxnSpPr>
          <p:nvPr/>
        </p:nvCxnSpPr>
        <p:spPr>
          <a:xfrm rot="5400000">
            <a:off x="4725194" y="3285331"/>
            <a:ext cx="409575" cy="18256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5"/>
            <a:endCxn id="12" idx="0"/>
          </p:cNvCxnSpPr>
          <p:nvPr/>
        </p:nvCxnSpPr>
        <p:spPr>
          <a:xfrm rot="16200000" flipH="1">
            <a:off x="5723731" y="3171032"/>
            <a:ext cx="409575" cy="411162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172200" y="3200400"/>
            <a:ext cx="376238" cy="3079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latin typeface="Times New Roman" pitchFamily="-1" charset="0"/>
              </a:rPr>
              <a:t>+1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Nim-4:  Third Ply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657600" y="2209800"/>
            <a:ext cx="9906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4 MAX</a:t>
            </a:r>
          </a:p>
        </p:txBody>
      </p:sp>
      <p:sp>
        <p:nvSpPr>
          <p:cNvPr id="8" name="Oval 7"/>
          <p:cNvSpPr/>
          <p:nvPr/>
        </p:nvSpPr>
        <p:spPr>
          <a:xfrm>
            <a:off x="4876800" y="2781300"/>
            <a:ext cx="9906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2 MIN</a:t>
            </a:r>
          </a:p>
        </p:txBody>
      </p:sp>
      <p:sp>
        <p:nvSpPr>
          <p:cNvPr id="9" name="Oval 8"/>
          <p:cNvSpPr/>
          <p:nvPr/>
        </p:nvSpPr>
        <p:spPr>
          <a:xfrm>
            <a:off x="2362200" y="2781300"/>
            <a:ext cx="9906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3 MIN</a:t>
            </a:r>
          </a:p>
        </p:txBody>
      </p:sp>
      <p:sp>
        <p:nvSpPr>
          <p:cNvPr id="10" name="Oval 9"/>
          <p:cNvSpPr/>
          <p:nvPr/>
        </p:nvSpPr>
        <p:spPr>
          <a:xfrm>
            <a:off x="4343400" y="3581400"/>
            <a:ext cx="9906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1 MAX</a:t>
            </a:r>
          </a:p>
        </p:txBody>
      </p:sp>
      <p:sp>
        <p:nvSpPr>
          <p:cNvPr id="11" name="Oval 10"/>
          <p:cNvSpPr/>
          <p:nvPr/>
        </p:nvSpPr>
        <p:spPr>
          <a:xfrm>
            <a:off x="1676400" y="3581400"/>
            <a:ext cx="9906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2 MAX</a:t>
            </a:r>
          </a:p>
        </p:txBody>
      </p:sp>
      <p:sp>
        <p:nvSpPr>
          <p:cNvPr id="12" name="Oval 11"/>
          <p:cNvSpPr/>
          <p:nvPr/>
        </p:nvSpPr>
        <p:spPr>
          <a:xfrm>
            <a:off x="5638800" y="3581400"/>
            <a:ext cx="990600" cy="4572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0 MAX</a:t>
            </a:r>
          </a:p>
        </p:txBody>
      </p:sp>
      <p:sp>
        <p:nvSpPr>
          <p:cNvPr id="13" name="Oval 12"/>
          <p:cNvSpPr/>
          <p:nvPr/>
        </p:nvSpPr>
        <p:spPr>
          <a:xfrm>
            <a:off x="3048000" y="3581400"/>
            <a:ext cx="9906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1 MAX</a:t>
            </a:r>
          </a:p>
        </p:txBody>
      </p:sp>
      <p:sp>
        <p:nvSpPr>
          <p:cNvPr id="16" name="Oval 15"/>
          <p:cNvSpPr/>
          <p:nvPr/>
        </p:nvSpPr>
        <p:spPr>
          <a:xfrm>
            <a:off x="3124200" y="4648200"/>
            <a:ext cx="990600" cy="4572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0 MIN</a:t>
            </a:r>
          </a:p>
        </p:txBody>
      </p:sp>
      <p:sp>
        <p:nvSpPr>
          <p:cNvPr id="17" name="Oval 16"/>
          <p:cNvSpPr/>
          <p:nvPr/>
        </p:nvSpPr>
        <p:spPr>
          <a:xfrm>
            <a:off x="457200" y="4648200"/>
            <a:ext cx="9906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1 MIN</a:t>
            </a:r>
          </a:p>
        </p:txBody>
      </p:sp>
      <p:sp>
        <p:nvSpPr>
          <p:cNvPr id="18" name="Oval 17"/>
          <p:cNvSpPr/>
          <p:nvPr/>
        </p:nvSpPr>
        <p:spPr>
          <a:xfrm>
            <a:off x="4419600" y="4648200"/>
            <a:ext cx="990600" cy="4572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0 MIN</a:t>
            </a:r>
          </a:p>
        </p:txBody>
      </p:sp>
      <p:sp>
        <p:nvSpPr>
          <p:cNvPr id="19" name="Oval 18"/>
          <p:cNvSpPr/>
          <p:nvPr/>
        </p:nvSpPr>
        <p:spPr>
          <a:xfrm>
            <a:off x="1828800" y="4648200"/>
            <a:ext cx="990600" cy="4572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0 MIN</a:t>
            </a:r>
          </a:p>
        </p:txBody>
      </p:sp>
      <p:cxnSp>
        <p:nvCxnSpPr>
          <p:cNvPr id="22" name="Straight Connector 21"/>
          <p:cNvCxnSpPr>
            <a:stCxn id="4" idx="3"/>
            <a:endCxn id="9" idx="0"/>
          </p:cNvCxnSpPr>
          <p:nvPr/>
        </p:nvCxnSpPr>
        <p:spPr>
          <a:xfrm rot="5400000">
            <a:off x="3239294" y="2218531"/>
            <a:ext cx="180975" cy="94456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4" idx="5"/>
            <a:endCxn id="8" idx="0"/>
          </p:cNvCxnSpPr>
          <p:nvPr/>
        </p:nvCxnSpPr>
        <p:spPr>
          <a:xfrm rot="16200000" flipH="1">
            <a:off x="4847431" y="2256632"/>
            <a:ext cx="180975" cy="868362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9" idx="3"/>
            <a:endCxn id="11" idx="0"/>
          </p:cNvCxnSpPr>
          <p:nvPr/>
        </p:nvCxnSpPr>
        <p:spPr>
          <a:xfrm rot="5400000">
            <a:off x="2134394" y="3209131"/>
            <a:ext cx="409575" cy="33496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9" idx="5"/>
            <a:endCxn id="13" idx="0"/>
          </p:cNvCxnSpPr>
          <p:nvPr/>
        </p:nvCxnSpPr>
        <p:spPr>
          <a:xfrm rot="16200000" flipH="1">
            <a:off x="3171031" y="3209132"/>
            <a:ext cx="409575" cy="334962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8" idx="3"/>
            <a:endCxn id="10" idx="0"/>
          </p:cNvCxnSpPr>
          <p:nvPr/>
        </p:nvCxnSpPr>
        <p:spPr>
          <a:xfrm rot="5400000">
            <a:off x="4725194" y="3285331"/>
            <a:ext cx="409575" cy="18256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5"/>
            <a:endCxn id="12" idx="0"/>
          </p:cNvCxnSpPr>
          <p:nvPr/>
        </p:nvCxnSpPr>
        <p:spPr>
          <a:xfrm rot="16200000" flipH="1">
            <a:off x="5723731" y="3171032"/>
            <a:ext cx="409575" cy="411162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11" idx="3"/>
            <a:endCxn id="17" idx="0"/>
          </p:cNvCxnSpPr>
          <p:nvPr/>
        </p:nvCxnSpPr>
        <p:spPr>
          <a:xfrm rot="5400000">
            <a:off x="1048544" y="3875881"/>
            <a:ext cx="676275" cy="86836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1" idx="4"/>
            <a:endCxn id="19" idx="0"/>
          </p:cNvCxnSpPr>
          <p:nvPr/>
        </p:nvCxnSpPr>
        <p:spPr>
          <a:xfrm rot="16200000" flipH="1">
            <a:off x="1943100" y="4267200"/>
            <a:ext cx="609600" cy="1524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13" idx="4"/>
            <a:endCxn id="16" idx="0"/>
          </p:cNvCxnSpPr>
          <p:nvPr/>
        </p:nvCxnSpPr>
        <p:spPr>
          <a:xfrm rot="16200000" flipH="1">
            <a:off x="3276600" y="4305300"/>
            <a:ext cx="609600" cy="762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0" idx="4"/>
            <a:endCxn id="18" idx="0"/>
          </p:cNvCxnSpPr>
          <p:nvPr/>
        </p:nvCxnSpPr>
        <p:spPr>
          <a:xfrm rot="16200000" flipH="1">
            <a:off x="4572000" y="4305300"/>
            <a:ext cx="609600" cy="762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438400" y="4267200"/>
            <a:ext cx="334963" cy="307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Times New Roman" pitchFamily="-1" charset="0"/>
              </a:rPr>
              <a:t>-1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754438" y="4267200"/>
            <a:ext cx="334962" cy="307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Times New Roman" pitchFamily="-1" charset="0"/>
              </a:rPr>
              <a:t>-1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049838" y="4267200"/>
            <a:ext cx="334962" cy="307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Times New Roman" pitchFamily="-1" charset="0"/>
              </a:rPr>
              <a:t>-1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172200" y="3200400"/>
            <a:ext cx="376238" cy="3079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latin typeface="Times New Roman" pitchFamily="-1" charset="0"/>
              </a:rPr>
              <a:t>+1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Nim-4:  Fourth Ply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657600" y="2209800"/>
            <a:ext cx="9906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4 MAX</a:t>
            </a:r>
          </a:p>
        </p:txBody>
      </p:sp>
      <p:sp>
        <p:nvSpPr>
          <p:cNvPr id="8" name="Oval 7"/>
          <p:cNvSpPr/>
          <p:nvPr/>
        </p:nvSpPr>
        <p:spPr>
          <a:xfrm>
            <a:off x="4876800" y="2781300"/>
            <a:ext cx="9906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2 MIN</a:t>
            </a:r>
          </a:p>
        </p:txBody>
      </p:sp>
      <p:sp>
        <p:nvSpPr>
          <p:cNvPr id="9" name="Oval 8"/>
          <p:cNvSpPr/>
          <p:nvPr/>
        </p:nvSpPr>
        <p:spPr>
          <a:xfrm>
            <a:off x="2362200" y="2781300"/>
            <a:ext cx="9906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3 MIN</a:t>
            </a:r>
          </a:p>
        </p:txBody>
      </p:sp>
      <p:sp>
        <p:nvSpPr>
          <p:cNvPr id="10" name="Oval 9"/>
          <p:cNvSpPr/>
          <p:nvPr/>
        </p:nvSpPr>
        <p:spPr>
          <a:xfrm>
            <a:off x="4343400" y="3581400"/>
            <a:ext cx="9906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1 MAX</a:t>
            </a:r>
          </a:p>
        </p:txBody>
      </p:sp>
      <p:sp>
        <p:nvSpPr>
          <p:cNvPr id="11" name="Oval 10"/>
          <p:cNvSpPr/>
          <p:nvPr/>
        </p:nvSpPr>
        <p:spPr>
          <a:xfrm>
            <a:off x="1676400" y="3581400"/>
            <a:ext cx="9906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2 MAX</a:t>
            </a:r>
          </a:p>
        </p:txBody>
      </p:sp>
      <p:sp>
        <p:nvSpPr>
          <p:cNvPr id="12" name="Oval 11"/>
          <p:cNvSpPr/>
          <p:nvPr/>
        </p:nvSpPr>
        <p:spPr>
          <a:xfrm>
            <a:off x="5638800" y="3581400"/>
            <a:ext cx="990600" cy="4572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0 MAX</a:t>
            </a:r>
          </a:p>
        </p:txBody>
      </p:sp>
      <p:sp>
        <p:nvSpPr>
          <p:cNvPr id="13" name="Oval 12"/>
          <p:cNvSpPr/>
          <p:nvPr/>
        </p:nvSpPr>
        <p:spPr>
          <a:xfrm>
            <a:off x="3048000" y="3581400"/>
            <a:ext cx="9906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1 MAX</a:t>
            </a:r>
          </a:p>
        </p:txBody>
      </p:sp>
      <p:sp>
        <p:nvSpPr>
          <p:cNvPr id="16" name="Oval 15"/>
          <p:cNvSpPr/>
          <p:nvPr/>
        </p:nvSpPr>
        <p:spPr>
          <a:xfrm>
            <a:off x="3124200" y="4648200"/>
            <a:ext cx="990600" cy="4572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0 MIN</a:t>
            </a:r>
          </a:p>
        </p:txBody>
      </p:sp>
      <p:sp>
        <p:nvSpPr>
          <p:cNvPr id="17" name="Oval 16"/>
          <p:cNvSpPr/>
          <p:nvPr/>
        </p:nvSpPr>
        <p:spPr>
          <a:xfrm>
            <a:off x="457200" y="4648200"/>
            <a:ext cx="9906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1 MIN</a:t>
            </a:r>
          </a:p>
        </p:txBody>
      </p:sp>
      <p:sp>
        <p:nvSpPr>
          <p:cNvPr id="18" name="Oval 17"/>
          <p:cNvSpPr/>
          <p:nvPr/>
        </p:nvSpPr>
        <p:spPr>
          <a:xfrm>
            <a:off x="4419600" y="4648200"/>
            <a:ext cx="990600" cy="4572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0 MIN</a:t>
            </a:r>
          </a:p>
        </p:txBody>
      </p:sp>
      <p:sp>
        <p:nvSpPr>
          <p:cNvPr id="19" name="Oval 18"/>
          <p:cNvSpPr/>
          <p:nvPr/>
        </p:nvSpPr>
        <p:spPr>
          <a:xfrm>
            <a:off x="1828800" y="4648200"/>
            <a:ext cx="990600" cy="4572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0 MIN</a:t>
            </a:r>
          </a:p>
        </p:txBody>
      </p:sp>
      <p:sp>
        <p:nvSpPr>
          <p:cNvPr id="20" name="Oval 19"/>
          <p:cNvSpPr/>
          <p:nvPr/>
        </p:nvSpPr>
        <p:spPr>
          <a:xfrm>
            <a:off x="457200" y="5791200"/>
            <a:ext cx="990600" cy="4572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0 MAX</a:t>
            </a:r>
          </a:p>
        </p:txBody>
      </p:sp>
      <p:cxnSp>
        <p:nvCxnSpPr>
          <p:cNvPr id="22" name="Straight Connector 21"/>
          <p:cNvCxnSpPr>
            <a:stCxn id="4" idx="3"/>
            <a:endCxn id="9" idx="0"/>
          </p:cNvCxnSpPr>
          <p:nvPr/>
        </p:nvCxnSpPr>
        <p:spPr>
          <a:xfrm rot="5400000">
            <a:off x="3239294" y="2218531"/>
            <a:ext cx="180975" cy="94456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4" idx="5"/>
            <a:endCxn id="8" idx="0"/>
          </p:cNvCxnSpPr>
          <p:nvPr/>
        </p:nvCxnSpPr>
        <p:spPr>
          <a:xfrm rot="16200000" flipH="1">
            <a:off x="4847431" y="2256632"/>
            <a:ext cx="180975" cy="868362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9" idx="3"/>
            <a:endCxn id="11" idx="0"/>
          </p:cNvCxnSpPr>
          <p:nvPr/>
        </p:nvCxnSpPr>
        <p:spPr>
          <a:xfrm rot="5400000">
            <a:off x="2134394" y="3209131"/>
            <a:ext cx="409575" cy="33496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9" idx="5"/>
            <a:endCxn id="13" idx="0"/>
          </p:cNvCxnSpPr>
          <p:nvPr/>
        </p:nvCxnSpPr>
        <p:spPr>
          <a:xfrm rot="16200000" flipH="1">
            <a:off x="3171031" y="3209132"/>
            <a:ext cx="409575" cy="334962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8" idx="3"/>
            <a:endCxn id="10" idx="0"/>
          </p:cNvCxnSpPr>
          <p:nvPr/>
        </p:nvCxnSpPr>
        <p:spPr>
          <a:xfrm rot="5400000">
            <a:off x="4725194" y="3285331"/>
            <a:ext cx="409575" cy="18256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5"/>
            <a:endCxn id="12" idx="0"/>
          </p:cNvCxnSpPr>
          <p:nvPr/>
        </p:nvCxnSpPr>
        <p:spPr>
          <a:xfrm rot="16200000" flipH="1">
            <a:off x="5723731" y="3171032"/>
            <a:ext cx="409575" cy="411162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11" idx="3"/>
            <a:endCxn id="17" idx="0"/>
          </p:cNvCxnSpPr>
          <p:nvPr/>
        </p:nvCxnSpPr>
        <p:spPr>
          <a:xfrm rot="5400000">
            <a:off x="1048544" y="3875881"/>
            <a:ext cx="676275" cy="86836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1" idx="4"/>
            <a:endCxn id="19" idx="0"/>
          </p:cNvCxnSpPr>
          <p:nvPr/>
        </p:nvCxnSpPr>
        <p:spPr>
          <a:xfrm rot="16200000" flipH="1">
            <a:off x="1943100" y="4267200"/>
            <a:ext cx="609600" cy="1524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13" idx="4"/>
            <a:endCxn id="16" idx="0"/>
          </p:cNvCxnSpPr>
          <p:nvPr/>
        </p:nvCxnSpPr>
        <p:spPr>
          <a:xfrm rot="16200000" flipH="1">
            <a:off x="3276600" y="4305300"/>
            <a:ext cx="609600" cy="762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0" idx="4"/>
            <a:endCxn id="18" idx="0"/>
          </p:cNvCxnSpPr>
          <p:nvPr/>
        </p:nvCxnSpPr>
        <p:spPr>
          <a:xfrm rot="16200000" flipH="1">
            <a:off x="4572000" y="4305300"/>
            <a:ext cx="609600" cy="762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7" idx="4"/>
            <a:endCxn id="20" idx="0"/>
          </p:cNvCxnSpPr>
          <p:nvPr/>
        </p:nvCxnSpPr>
        <p:spPr>
          <a:xfrm rot="5400000">
            <a:off x="609601" y="5448300"/>
            <a:ext cx="685800" cy="317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066800" y="5486400"/>
            <a:ext cx="376238" cy="3079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latin typeface="Times New Roman" pitchFamily="-1" charset="0"/>
              </a:rPr>
              <a:t>+1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362200" y="4267200"/>
            <a:ext cx="334963" cy="307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Times New Roman" pitchFamily="-1" charset="0"/>
              </a:rPr>
              <a:t>-1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754438" y="4267200"/>
            <a:ext cx="334962" cy="307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Times New Roman" pitchFamily="-1" charset="0"/>
              </a:rPr>
              <a:t>-1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049838" y="4267200"/>
            <a:ext cx="334962" cy="307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Times New Roman" pitchFamily="-1" charset="0"/>
              </a:rPr>
              <a:t>-1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172200" y="3200400"/>
            <a:ext cx="376238" cy="3079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latin typeface="Times New Roman" pitchFamily="-1" charset="0"/>
              </a:rPr>
              <a:t>+1</a:t>
            </a:r>
          </a:p>
        </p:txBody>
      </p:sp>
      <p:sp>
        <p:nvSpPr>
          <p:cNvPr id="143391" name="TextBox 38"/>
          <p:cNvSpPr txBox="1">
            <a:spLocks noChangeArrowheads="1"/>
          </p:cNvSpPr>
          <p:nvPr/>
        </p:nvSpPr>
        <p:spPr bwMode="auto">
          <a:xfrm>
            <a:off x="6019800" y="4572000"/>
            <a:ext cx="3049588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/>
              <a:t>Complete game tree!</a:t>
            </a:r>
          </a:p>
          <a:p>
            <a:pPr algn="l"/>
            <a:r>
              <a:rPr lang="en-US" sz="1800"/>
              <a:t>All “leaf nodes” are terminal</a:t>
            </a:r>
          </a:p>
          <a:p>
            <a:pPr algn="l"/>
            <a:r>
              <a:rPr lang="en-US" sz="1800"/>
              <a:t>   states (end of the game),</a:t>
            </a:r>
            <a:br>
              <a:rPr lang="en-US" sz="1800"/>
            </a:br>
            <a:r>
              <a:rPr lang="en-US" sz="1800"/>
              <a:t>   so no need to evaluate</a:t>
            </a:r>
          </a:p>
          <a:p>
            <a:pPr algn="l"/>
            <a:r>
              <a:rPr lang="en-US" sz="1800"/>
              <a:t>   intermediate (non-end) states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Backup to Level 3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657600" y="2209800"/>
            <a:ext cx="9906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4 MAX</a:t>
            </a:r>
          </a:p>
        </p:txBody>
      </p:sp>
      <p:sp>
        <p:nvSpPr>
          <p:cNvPr id="8" name="Oval 7"/>
          <p:cNvSpPr/>
          <p:nvPr/>
        </p:nvSpPr>
        <p:spPr>
          <a:xfrm>
            <a:off x="4876800" y="2781300"/>
            <a:ext cx="9906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2 MIN</a:t>
            </a:r>
          </a:p>
        </p:txBody>
      </p:sp>
      <p:sp>
        <p:nvSpPr>
          <p:cNvPr id="9" name="Oval 8"/>
          <p:cNvSpPr/>
          <p:nvPr/>
        </p:nvSpPr>
        <p:spPr>
          <a:xfrm>
            <a:off x="2362200" y="2781300"/>
            <a:ext cx="9906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3 MIN</a:t>
            </a:r>
          </a:p>
        </p:txBody>
      </p:sp>
      <p:sp>
        <p:nvSpPr>
          <p:cNvPr id="10" name="Oval 9"/>
          <p:cNvSpPr/>
          <p:nvPr/>
        </p:nvSpPr>
        <p:spPr>
          <a:xfrm>
            <a:off x="4343400" y="3581400"/>
            <a:ext cx="9906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1 MAX</a:t>
            </a:r>
          </a:p>
        </p:txBody>
      </p:sp>
      <p:sp>
        <p:nvSpPr>
          <p:cNvPr id="11" name="Oval 10"/>
          <p:cNvSpPr/>
          <p:nvPr/>
        </p:nvSpPr>
        <p:spPr>
          <a:xfrm>
            <a:off x="1676400" y="3581400"/>
            <a:ext cx="9906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2 MAX</a:t>
            </a:r>
          </a:p>
        </p:txBody>
      </p:sp>
      <p:sp>
        <p:nvSpPr>
          <p:cNvPr id="12" name="Oval 11"/>
          <p:cNvSpPr/>
          <p:nvPr/>
        </p:nvSpPr>
        <p:spPr>
          <a:xfrm>
            <a:off x="5638800" y="3581400"/>
            <a:ext cx="990600" cy="4572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0 MAX</a:t>
            </a:r>
          </a:p>
        </p:txBody>
      </p:sp>
      <p:sp>
        <p:nvSpPr>
          <p:cNvPr id="13" name="Oval 12"/>
          <p:cNvSpPr/>
          <p:nvPr/>
        </p:nvSpPr>
        <p:spPr>
          <a:xfrm>
            <a:off x="3048000" y="3581400"/>
            <a:ext cx="9906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1 MAX</a:t>
            </a:r>
          </a:p>
        </p:txBody>
      </p:sp>
      <p:sp>
        <p:nvSpPr>
          <p:cNvPr id="16" name="Oval 15"/>
          <p:cNvSpPr/>
          <p:nvPr/>
        </p:nvSpPr>
        <p:spPr>
          <a:xfrm>
            <a:off x="3124200" y="4648200"/>
            <a:ext cx="990600" cy="4572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0 MIN</a:t>
            </a:r>
          </a:p>
        </p:txBody>
      </p:sp>
      <p:sp>
        <p:nvSpPr>
          <p:cNvPr id="17" name="Oval 16"/>
          <p:cNvSpPr/>
          <p:nvPr/>
        </p:nvSpPr>
        <p:spPr>
          <a:xfrm>
            <a:off x="457200" y="4648200"/>
            <a:ext cx="990600" cy="457200"/>
          </a:xfrm>
          <a:prstGeom prst="ellipse">
            <a:avLst/>
          </a:prstGeom>
          <a:solidFill>
            <a:srgbClr val="AFD77C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1 MIN</a:t>
            </a:r>
          </a:p>
        </p:txBody>
      </p:sp>
      <p:sp>
        <p:nvSpPr>
          <p:cNvPr id="18" name="Oval 17"/>
          <p:cNvSpPr/>
          <p:nvPr/>
        </p:nvSpPr>
        <p:spPr>
          <a:xfrm>
            <a:off x="4419600" y="4648200"/>
            <a:ext cx="990600" cy="4572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0 MIN</a:t>
            </a:r>
          </a:p>
        </p:txBody>
      </p:sp>
      <p:sp>
        <p:nvSpPr>
          <p:cNvPr id="19" name="Oval 18"/>
          <p:cNvSpPr/>
          <p:nvPr/>
        </p:nvSpPr>
        <p:spPr>
          <a:xfrm>
            <a:off x="1828800" y="4648200"/>
            <a:ext cx="990600" cy="4572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0 MIN</a:t>
            </a:r>
          </a:p>
        </p:txBody>
      </p:sp>
      <p:sp>
        <p:nvSpPr>
          <p:cNvPr id="20" name="Oval 19"/>
          <p:cNvSpPr/>
          <p:nvPr/>
        </p:nvSpPr>
        <p:spPr>
          <a:xfrm>
            <a:off x="457200" y="5791200"/>
            <a:ext cx="990600" cy="4572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0 MAX</a:t>
            </a:r>
          </a:p>
        </p:txBody>
      </p:sp>
      <p:cxnSp>
        <p:nvCxnSpPr>
          <p:cNvPr id="22" name="Straight Connector 21"/>
          <p:cNvCxnSpPr>
            <a:stCxn id="4" idx="3"/>
            <a:endCxn id="9" idx="0"/>
          </p:cNvCxnSpPr>
          <p:nvPr/>
        </p:nvCxnSpPr>
        <p:spPr>
          <a:xfrm rot="5400000">
            <a:off x="3239294" y="2218531"/>
            <a:ext cx="180975" cy="94456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4" idx="5"/>
            <a:endCxn id="8" idx="0"/>
          </p:cNvCxnSpPr>
          <p:nvPr/>
        </p:nvCxnSpPr>
        <p:spPr>
          <a:xfrm rot="16200000" flipH="1">
            <a:off x="4847431" y="2256632"/>
            <a:ext cx="180975" cy="868362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9" idx="3"/>
            <a:endCxn id="11" idx="0"/>
          </p:cNvCxnSpPr>
          <p:nvPr/>
        </p:nvCxnSpPr>
        <p:spPr>
          <a:xfrm rot="5400000">
            <a:off x="2134394" y="3209131"/>
            <a:ext cx="409575" cy="33496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9" idx="5"/>
            <a:endCxn id="13" idx="0"/>
          </p:cNvCxnSpPr>
          <p:nvPr/>
        </p:nvCxnSpPr>
        <p:spPr>
          <a:xfrm rot="16200000" flipH="1">
            <a:off x="3171031" y="3209132"/>
            <a:ext cx="409575" cy="334962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8" idx="3"/>
            <a:endCxn id="10" idx="0"/>
          </p:cNvCxnSpPr>
          <p:nvPr/>
        </p:nvCxnSpPr>
        <p:spPr>
          <a:xfrm rot="5400000">
            <a:off x="4725194" y="3285331"/>
            <a:ext cx="409575" cy="18256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5"/>
            <a:endCxn id="12" idx="0"/>
          </p:cNvCxnSpPr>
          <p:nvPr/>
        </p:nvCxnSpPr>
        <p:spPr>
          <a:xfrm rot="16200000" flipH="1">
            <a:off x="5723731" y="3171032"/>
            <a:ext cx="409575" cy="411162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11" idx="3"/>
            <a:endCxn id="17" idx="0"/>
          </p:cNvCxnSpPr>
          <p:nvPr/>
        </p:nvCxnSpPr>
        <p:spPr>
          <a:xfrm rot="5400000">
            <a:off x="1048544" y="3875881"/>
            <a:ext cx="676275" cy="86836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1" idx="4"/>
            <a:endCxn id="19" idx="0"/>
          </p:cNvCxnSpPr>
          <p:nvPr/>
        </p:nvCxnSpPr>
        <p:spPr>
          <a:xfrm rot="16200000" flipH="1">
            <a:off x="1943100" y="4267200"/>
            <a:ext cx="609600" cy="1524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13" idx="4"/>
            <a:endCxn id="16" idx="0"/>
          </p:cNvCxnSpPr>
          <p:nvPr/>
        </p:nvCxnSpPr>
        <p:spPr>
          <a:xfrm rot="16200000" flipH="1">
            <a:off x="3276600" y="4305300"/>
            <a:ext cx="609600" cy="762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0" idx="4"/>
            <a:endCxn id="18" idx="0"/>
          </p:cNvCxnSpPr>
          <p:nvPr/>
        </p:nvCxnSpPr>
        <p:spPr>
          <a:xfrm rot="16200000" flipH="1">
            <a:off x="4572000" y="4305300"/>
            <a:ext cx="609600" cy="762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7" idx="4"/>
            <a:endCxn id="20" idx="0"/>
          </p:cNvCxnSpPr>
          <p:nvPr/>
        </p:nvCxnSpPr>
        <p:spPr>
          <a:xfrm rot="5400000">
            <a:off x="609601" y="5448300"/>
            <a:ext cx="685800" cy="317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066800" y="5486400"/>
            <a:ext cx="376238" cy="3079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latin typeface="Times New Roman" pitchFamily="-1" charset="0"/>
              </a:rPr>
              <a:t>+1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33400" y="4267200"/>
            <a:ext cx="376238" cy="3079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latin typeface="Times New Roman" pitchFamily="-1" charset="0"/>
              </a:rPr>
              <a:t>+1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382838" y="4267200"/>
            <a:ext cx="334962" cy="307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Times New Roman" pitchFamily="-1" charset="0"/>
              </a:rPr>
              <a:t>-1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754438" y="4267200"/>
            <a:ext cx="334962" cy="307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Times New Roman" pitchFamily="-1" charset="0"/>
              </a:rPr>
              <a:t>-1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049838" y="4267200"/>
            <a:ext cx="334962" cy="307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Times New Roman" pitchFamily="-1" charset="0"/>
              </a:rPr>
              <a:t>-1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Backup to Level 2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657600" y="2209800"/>
            <a:ext cx="9906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4 MAX</a:t>
            </a:r>
          </a:p>
        </p:txBody>
      </p:sp>
      <p:sp>
        <p:nvSpPr>
          <p:cNvPr id="8" name="Oval 7"/>
          <p:cNvSpPr/>
          <p:nvPr/>
        </p:nvSpPr>
        <p:spPr>
          <a:xfrm>
            <a:off x="4876800" y="2781300"/>
            <a:ext cx="9906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2 MIN</a:t>
            </a:r>
          </a:p>
        </p:txBody>
      </p:sp>
      <p:sp>
        <p:nvSpPr>
          <p:cNvPr id="9" name="Oval 8"/>
          <p:cNvSpPr/>
          <p:nvPr/>
        </p:nvSpPr>
        <p:spPr>
          <a:xfrm>
            <a:off x="2362200" y="2781300"/>
            <a:ext cx="9906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3 MIN</a:t>
            </a:r>
          </a:p>
        </p:txBody>
      </p:sp>
      <p:sp>
        <p:nvSpPr>
          <p:cNvPr id="10" name="Oval 9"/>
          <p:cNvSpPr/>
          <p:nvPr/>
        </p:nvSpPr>
        <p:spPr>
          <a:xfrm>
            <a:off x="4343400" y="3581400"/>
            <a:ext cx="990600" cy="457200"/>
          </a:xfrm>
          <a:prstGeom prst="ellipse">
            <a:avLst/>
          </a:prstGeom>
          <a:solidFill>
            <a:srgbClr val="FFB8B8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1 MAX</a:t>
            </a:r>
          </a:p>
        </p:txBody>
      </p:sp>
      <p:sp>
        <p:nvSpPr>
          <p:cNvPr id="11" name="Oval 10"/>
          <p:cNvSpPr/>
          <p:nvPr/>
        </p:nvSpPr>
        <p:spPr>
          <a:xfrm>
            <a:off x="1676400" y="3581400"/>
            <a:ext cx="990600" cy="4572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2 MAX</a:t>
            </a:r>
          </a:p>
        </p:txBody>
      </p:sp>
      <p:sp>
        <p:nvSpPr>
          <p:cNvPr id="12" name="Oval 11"/>
          <p:cNvSpPr/>
          <p:nvPr/>
        </p:nvSpPr>
        <p:spPr>
          <a:xfrm>
            <a:off x="5638800" y="3581400"/>
            <a:ext cx="990600" cy="4572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0 MAX</a:t>
            </a:r>
          </a:p>
        </p:txBody>
      </p:sp>
      <p:sp>
        <p:nvSpPr>
          <p:cNvPr id="13" name="Oval 12"/>
          <p:cNvSpPr/>
          <p:nvPr/>
        </p:nvSpPr>
        <p:spPr>
          <a:xfrm>
            <a:off x="3048000" y="3581400"/>
            <a:ext cx="990600" cy="457200"/>
          </a:xfrm>
          <a:prstGeom prst="ellipse">
            <a:avLst/>
          </a:prstGeom>
          <a:solidFill>
            <a:srgbClr val="FFB8B8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1 MAX</a:t>
            </a:r>
          </a:p>
        </p:txBody>
      </p:sp>
      <p:sp>
        <p:nvSpPr>
          <p:cNvPr id="16" name="Oval 15"/>
          <p:cNvSpPr/>
          <p:nvPr/>
        </p:nvSpPr>
        <p:spPr>
          <a:xfrm>
            <a:off x="3124200" y="4648200"/>
            <a:ext cx="990600" cy="4572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0 MIN</a:t>
            </a:r>
          </a:p>
        </p:txBody>
      </p:sp>
      <p:sp>
        <p:nvSpPr>
          <p:cNvPr id="17" name="Oval 16"/>
          <p:cNvSpPr/>
          <p:nvPr/>
        </p:nvSpPr>
        <p:spPr>
          <a:xfrm>
            <a:off x="457200" y="4648200"/>
            <a:ext cx="990600" cy="4572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1 MIN</a:t>
            </a:r>
          </a:p>
        </p:txBody>
      </p:sp>
      <p:sp>
        <p:nvSpPr>
          <p:cNvPr id="18" name="Oval 17"/>
          <p:cNvSpPr/>
          <p:nvPr/>
        </p:nvSpPr>
        <p:spPr>
          <a:xfrm>
            <a:off x="4419600" y="4648200"/>
            <a:ext cx="990600" cy="4572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0 MIN</a:t>
            </a:r>
          </a:p>
        </p:txBody>
      </p:sp>
      <p:sp>
        <p:nvSpPr>
          <p:cNvPr id="19" name="Oval 18"/>
          <p:cNvSpPr/>
          <p:nvPr/>
        </p:nvSpPr>
        <p:spPr>
          <a:xfrm>
            <a:off x="1828800" y="4648200"/>
            <a:ext cx="990600" cy="4572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0 MIN</a:t>
            </a:r>
          </a:p>
        </p:txBody>
      </p:sp>
      <p:sp>
        <p:nvSpPr>
          <p:cNvPr id="20" name="Oval 19"/>
          <p:cNvSpPr/>
          <p:nvPr/>
        </p:nvSpPr>
        <p:spPr>
          <a:xfrm>
            <a:off x="457200" y="5791200"/>
            <a:ext cx="990600" cy="4572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0 MAX</a:t>
            </a:r>
          </a:p>
        </p:txBody>
      </p:sp>
      <p:cxnSp>
        <p:nvCxnSpPr>
          <p:cNvPr id="22" name="Straight Connector 21"/>
          <p:cNvCxnSpPr>
            <a:stCxn id="4" idx="3"/>
            <a:endCxn id="9" idx="0"/>
          </p:cNvCxnSpPr>
          <p:nvPr/>
        </p:nvCxnSpPr>
        <p:spPr>
          <a:xfrm rot="5400000">
            <a:off x="3239294" y="2218531"/>
            <a:ext cx="180975" cy="94456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4" idx="5"/>
            <a:endCxn id="8" idx="0"/>
          </p:cNvCxnSpPr>
          <p:nvPr/>
        </p:nvCxnSpPr>
        <p:spPr>
          <a:xfrm rot="16200000" flipH="1">
            <a:off x="4847431" y="2256632"/>
            <a:ext cx="180975" cy="868362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9" idx="3"/>
            <a:endCxn id="11" idx="0"/>
          </p:cNvCxnSpPr>
          <p:nvPr/>
        </p:nvCxnSpPr>
        <p:spPr>
          <a:xfrm rot="5400000">
            <a:off x="2134394" y="3209131"/>
            <a:ext cx="409575" cy="33496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9" idx="5"/>
            <a:endCxn id="13" idx="0"/>
          </p:cNvCxnSpPr>
          <p:nvPr/>
        </p:nvCxnSpPr>
        <p:spPr>
          <a:xfrm rot="16200000" flipH="1">
            <a:off x="3171031" y="3209132"/>
            <a:ext cx="409575" cy="334962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8" idx="3"/>
            <a:endCxn id="10" idx="0"/>
          </p:cNvCxnSpPr>
          <p:nvPr/>
        </p:nvCxnSpPr>
        <p:spPr>
          <a:xfrm rot="5400000">
            <a:off x="4725194" y="3285331"/>
            <a:ext cx="409575" cy="18256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5"/>
            <a:endCxn id="12" idx="0"/>
          </p:cNvCxnSpPr>
          <p:nvPr/>
        </p:nvCxnSpPr>
        <p:spPr>
          <a:xfrm rot="16200000" flipH="1">
            <a:off x="5723731" y="3171032"/>
            <a:ext cx="409575" cy="411162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11" idx="3"/>
            <a:endCxn id="17" idx="0"/>
          </p:cNvCxnSpPr>
          <p:nvPr/>
        </p:nvCxnSpPr>
        <p:spPr>
          <a:xfrm rot="5400000">
            <a:off x="1048544" y="3875881"/>
            <a:ext cx="676275" cy="86836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1" idx="4"/>
            <a:endCxn id="19" idx="0"/>
          </p:cNvCxnSpPr>
          <p:nvPr/>
        </p:nvCxnSpPr>
        <p:spPr>
          <a:xfrm rot="16200000" flipH="1">
            <a:off x="1943100" y="4267200"/>
            <a:ext cx="609600" cy="1524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13" idx="4"/>
            <a:endCxn id="16" idx="0"/>
          </p:cNvCxnSpPr>
          <p:nvPr/>
        </p:nvCxnSpPr>
        <p:spPr>
          <a:xfrm rot="16200000" flipH="1">
            <a:off x="3276600" y="4305300"/>
            <a:ext cx="609600" cy="762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0" idx="4"/>
            <a:endCxn id="18" idx="0"/>
          </p:cNvCxnSpPr>
          <p:nvPr/>
        </p:nvCxnSpPr>
        <p:spPr>
          <a:xfrm rot="16200000" flipH="1">
            <a:off x="4572000" y="4305300"/>
            <a:ext cx="609600" cy="762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7" idx="4"/>
            <a:endCxn id="20" idx="0"/>
          </p:cNvCxnSpPr>
          <p:nvPr/>
        </p:nvCxnSpPr>
        <p:spPr>
          <a:xfrm rot="5400000">
            <a:off x="609601" y="5448300"/>
            <a:ext cx="685800" cy="317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066800" y="5486400"/>
            <a:ext cx="376238" cy="3079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latin typeface="Times New Roman" pitchFamily="-1" charset="0"/>
              </a:rPr>
              <a:t>+1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33400" y="4267200"/>
            <a:ext cx="376238" cy="3079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latin typeface="Times New Roman" pitchFamily="-1" charset="0"/>
              </a:rPr>
              <a:t>+1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382838" y="4267200"/>
            <a:ext cx="334962" cy="307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Times New Roman" pitchFamily="-1" charset="0"/>
              </a:rPr>
              <a:t>-1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754438" y="4267200"/>
            <a:ext cx="334962" cy="307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Times New Roman" pitchFamily="-1" charset="0"/>
              </a:rPr>
              <a:t>-1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049838" y="4267200"/>
            <a:ext cx="334962" cy="307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Times New Roman" pitchFamily="-1" charset="0"/>
              </a:rPr>
              <a:t>-1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172200" y="3200400"/>
            <a:ext cx="376238" cy="3079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latin typeface="Times New Roman" pitchFamily="-1" charset="0"/>
              </a:rPr>
              <a:t>+1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440238" y="3200400"/>
            <a:ext cx="334962" cy="307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Times New Roman" pitchFamily="-1" charset="0"/>
              </a:rPr>
              <a:t>-1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525838" y="3200400"/>
            <a:ext cx="334962" cy="307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Times New Roman" pitchFamily="-1" charset="0"/>
              </a:rPr>
              <a:t>-1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752600" y="3200400"/>
            <a:ext cx="376238" cy="3079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latin typeface="Times New Roman" pitchFamily="-1" charset="0"/>
              </a:rPr>
              <a:t>+1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3"/>
          <p:cNvSpPr>
            <a:spLocks noGrp="1"/>
          </p:cNvSpPr>
          <p:nvPr>
            <p:ph type="title"/>
          </p:nvPr>
        </p:nvSpPr>
        <p:spPr bwMode="auto"/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What is AI?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idx="1"/>
          </p:nvPr>
        </p:nvSpPr>
        <p:spPr/>
      </p:sp>
      <p:sp>
        <p:nvSpPr>
          <p:cNvPr id="10" name="Text Placeholder 9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 12/3/13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CMSC 101 / IS 101Y - Artificial Intelligence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8695AF-9DED-1943-9EB6-1819FA5A0135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Backup to Level 1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657600" y="2209800"/>
            <a:ext cx="9906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4 MAX</a:t>
            </a:r>
          </a:p>
        </p:txBody>
      </p:sp>
      <p:sp>
        <p:nvSpPr>
          <p:cNvPr id="8" name="Oval 7"/>
          <p:cNvSpPr/>
          <p:nvPr/>
        </p:nvSpPr>
        <p:spPr>
          <a:xfrm>
            <a:off x="4876800" y="2781300"/>
            <a:ext cx="990600" cy="4572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2 MIN</a:t>
            </a:r>
          </a:p>
        </p:txBody>
      </p:sp>
      <p:sp>
        <p:nvSpPr>
          <p:cNvPr id="9" name="Oval 8"/>
          <p:cNvSpPr/>
          <p:nvPr/>
        </p:nvSpPr>
        <p:spPr>
          <a:xfrm>
            <a:off x="2362200" y="2781300"/>
            <a:ext cx="990600" cy="4572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3 MIN</a:t>
            </a:r>
          </a:p>
        </p:txBody>
      </p:sp>
      <p:sp>
        <p:nvSpPr>
          <p:cNvPr id="10" name="Oval 9"/>
          <p:cNvSpPr/>
          <p:nvPr/>
        </p:nvSpPr>
        <p:spPr>
          <a:xfrm>
            <a:off x="4343400" y="3581400"/>
            <a:ext cx="990600" cy="4572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1 MAX</a:t>
            </a:r>
          </a:p>
        </p:txBody>
      </p:sp>
      <p:sp>
        <p:nvSpPr>
          <p:cNvPr id="11" name="Oval 10"/>
          <p:cNvSpPr/>
          <p:nvPr/>
        </p:nvSpPr>
        <p:spPr>
          <a:xfrm>
            <a:off x="1676400" y="3581400"/>
            <a:ext cx="990600" cy="4572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2 MAX</a:t>
            </a:r>
          </a:p>
        </p:txBody>
      </p:sp>
      <p:sp>
        <p:nvSpPr>
          <p:cNvPr id="12" name="Oval 11"/>
          <p:cNvSpPr/>
          <p:nvPr/>
        </p:nvSpPr>
        <p:spPr>
          <a:xfrm>
            <a:off x="5638800" y="3581400"/>
            <a:ext cx="990600" cy="4572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0 MAX</a:t>
            </a:r>
          </a:p>
        </p:txBody>
      </p:sp>
      <p:sp>
        <p:nvSpPr>
          <p:cNvPr id="13" name="Oval 12"/>
          <p:cNvSpPr/>
          <p:nvPr/>
        </p:nvSpPr>
        <p:spPr>
          <a:xfrm>
            <a:off x="3048000" y="3581400"/>
            <a:ext cx="990600" cy="4572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1 MAX</a:t>
            </a:r>
          </a:p>
        </p:txBody>
      </p:sp>
      <p:sp>
        <p:nvSpPr>
          <p:cNvPr id="16" name="Oval 15"/>
          <p:cNvSpPr/>
          <p:nvPr/>
        </p:nvSpPr>
        <p:spPr>
          <a:xfrm>
            <a:off x="3124200" y="4648200"/>
            <a:ext cx="990600" cy="4572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0 MIN</a:t>
            </a:r>
          </a:p>
        </p:txBody>
      </p:sp>
      <p:sp>
        <p:nvSpPr>
          <p:cNvPr id="17" name="Oval 16"/>
          <p:cNvSpPr/>
          <p:nvPr/>
        </p:nvSpPr>
        <p:spPr>
          <a:xfrm>
            <a:off x="457200" y="4648200"/>
            <a:ext cx="990600" cy="4572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1 MIN</a:t>
            </a:r>
          </a:p>
        </p:txBody>
      </p:sp>
      <p:sp>
        <p:nvSpPr>
          <p:cNvPr id="18" name="Oval 17"/>
          <p:cNvSpPr/>
          <p:nvPr/>
        </p:nvSpPr>
        <p:spPr>
          <a:xfrm>
            <a:off x="4419600" y="4648200"/>
            <a:ext cx="990600" cy="4572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0 MIN</a:t>
            </a:r>
          </a:p>
        </p:txBody>
      </p:sp>
      <p:sp>
        <p:nvSpPr>
          <p:cNvPr id="19" name="Oval 18"/>
          <p:cNvSpPr/>
          <p:nvPr/>
        </p:nvSpPr>
        <p:spPr>
          <a:xfrm>
            <a:off x="1828800" y="4648200"/>
            <a:ext cx="990600" cy="4572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0 MIN</a:t>
            </a:r>
          </a:p>
        </p:txBody>
      </p:sp>
      <p:sp>
        <p:nvSpPr>
          <p:cNvPr id="20" name="Oval 19"/>
          <p:cNvSpPr/>
          <p:nvPr/>
        </p:nvSpPr>
        <p:spPr>
          <a:xfrm>
            <a:off x="457200" y="5791200"/>
            <a:ext cx="990600" cy="4572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0 MAX</a:t>
            </a:r>
          </a:p>
        </p:txBody>
      </p:sp>
      <p:cxnSp>
        <p:nvCxnSpPr>
          <p:cNvPr id="22" name="Straight Connector 21"/>
          <p:cNvCxnSpPr>
            <a:stCxn id="4" idx="3"/>
            <a:endCxn id="9" idx="0"/>
          </p:cNvCxnSpPr>
          <p:nvPr/>
        </p:nvCxnSpPr>
        <p:spPr>
          <a:xfrm rot="5400000">
            <a:off x="3239294" y="2218531"/>
            <a:ext cx="180975" cy="94456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4" idx="5"/>
            <a:endCxn id="8" idx="0"/>
          </p:cNvCxnSpPr>
          <p:nvPr/>
        </p:nvCxnSpPr>
        <p:spPr>
          <a:xfrm rot="16200000" flipH="1">
            <a:off x="4847431" y="2256632"/>
            <a:ext cx="180975" cy="868362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9" idx="3"/>
            <a:endCxn id="11" idx="0"/>
          </p:cNvCxnSpPr>
          <p:nvPr/>
        </p:nvCxnSpPr>
        <p:spPr>
          <a:xfrm rot="5400000">
            <a:off x="2134394" y="3209131"/>
            <a:ext cx="409575" cy="33496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9" idx="5"/>
            <a:endCxn id="13" idx="0"/>
          </p:cNvCxnSpPr>
          <p:nvPr/>
        </p:nvCxnSpPr>
        <p:spPr>
          <a:xfrm rot="16200000" flipH="1">
            <a:off x="3171031" y="3209132"/>
            <a:ext cx="409575" cy="334962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8" idx="3"/>
            <a:endCxn id="10" idx="0"/>
          </p:cNvCxnSpPr>
          <p:nvPr/>
        </p:nvCxnSpPr>
        <p:spPr>
          <a:xfrm rot="5400000">
            <a:off x="4725194" y="3285331"/>
            <a:ext cx="409575" cy="18256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5"/>
            <a:endCxn id="12" idx="0"/>
          </p:cNvCxnSpPr>
          <p:nvPr/>
        </p:nvCxnSpPr>
        <p:spPr>
          <a:xfrm rot="16200000" flipH="1">
            <a:off x="5723731" y="3171032"/>
            <a:ext cx="409575" cy="411162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11" idx="3"/>
            <a:endCxn id="17" idx="0"/>
          </p:cNvCxnSpPr>
          <p:nvPr/>
        </p:nvCxnSpPr>
        <p:spPr>
          <a:xfrm rot="5400000">
            <a:off x="1048544" y="3875881"/>
            <a:ext cx="676275" cy="86836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1" idx="4"/>
            <a:endCxn id="19" idx="0"/>
          </p:cNvCxnSpPr>
          <p:nvPr/>
        </p:nvCxnSpPr>
        <p:spPr>
          <a:xfrm rot="16200000" flipH="1">
            <a:off x="1943100" y="4267200"/>
            <a:ext cx="609600" cy="1524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13" idx="4"/>
            <a:endCxn id="16" idx="0"/>
          </p:cNvCxnSpPr>
          <p:nvPr/>
        </p:nvCxnSpPr>
        <p:spPr>
          <a:xfrm rot="16200000" flipH="1">
            <a:off x="3276600" y="4305300"/>
            <a:ext cx="609600" cy="762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0" idx="4"/>
            <a:endCxn id="18" idx="0"/>
          </p:cNvCxnSpPr>
          <p:nvPr/>
        </p:nvCxnSpPr>
        <p:spPr>
          <a:xfrm rot="16200000" flipH="1">
            <a:off x="4572000" y="4305300"/>
            <a:ext cx="609600" cy="762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7" idx="4"/>
            <a:endCxn id="20" idx="0"/>
          </p:cNvCxnSpPr>
          <p:nvPr/>
        </p:nvCxnSpPr>
        <p:spPr>
          <a:xfrm rot="5400000">
            <a:off x="609601" y="5448300"/>
            <a:ext cx="685800" cy="317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066800" y="5486400"/>
            <a:ext cx="376238" cy="3079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latin typeface="Times New Roman" pitchFamily="-1" charset="0"/>
              </a:rPr>
              <a:t>+1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33400" y="4267200"/>
            <a:ext cx="376238" cy="3079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latin typeface="Times New Roman" pitchFamily="-1" charset="0"/>
              </a:rPr>
              <a:t>+1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382838" y="4267200"/>
            <a:ext cx="334962" cy="307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Times New Roman" pitchFamily="-1" charset="0"/>
              </a:rPr>
              <a:t>-1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754438" y="4267200"/>
            <a:ext cx="334962" cy="307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Times New Roman" pitchFamily="-1" charset="0"/>
              </a:rPr>
              <a:t>-1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049838" y="4267200"/>
            <a:ext cx="334962" cy="307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Times New Roman" pitchFamily="-1" charset="0"/>
              </a:rPr>
              <a:t>-1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172200" y="3200400"/>
            <a:ext cx="376238" cy="3079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latin typeface="Times New Roman" pitchFamily="-1" charset="0"/>
              </a:rPr>
              <a:t>+1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440238" y="3200400"/>
            <a:ext cx="334962" cy="307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Times New Roman" pitchFamily="-1" charset="0"/>
              </a:rPr>
              <a:t>-1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525838" y="3200400"/>
            <a:ext cx="334962" cy="307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Times New Roman" pitchFamily="-1" charset="0"/>
              </a:rPr>
              <a:t>-1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752600" y="3200400"/>
            <a:ext cx="376238" cy="3079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latin typeface="Times New Roman" pitchFamily="-1" charset="0"/>
              </a:rPr>
              <a:t>+1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2154238" y="2514600"/>
            <a:ext cx="334962" cy="307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Times New Roman" pitchFamily="-1" charset="0"/>
              </a:rPr>
              <a:t>-1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507038" y="2438400"/>
            <a:ext cx="334962" cy="307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latin typeface="Times New Roman" pitchFamily="-1" charset="0"/>
              </a:rPr>
              <a:t>-1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Backup to Level 0 (Root)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657600" y="2209800"/>
            <a:ext cx="990600" cy="457200"/>
          </a:xfrm>
          <a:prstGeom prst="ellipse">
            <a:avLst/>
          </a:prstGeom>
          <a:solidFill>
            <a:srgbClr val="FFB8B8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4 MAX</a:t>
            </a:r>
          </a:p>
        </p:txBody>
      </p:sp>
      <p:sp>
        <p:nvSpPr>
          <p:cNvPr id="8" name="Oval 7"/>
          <p:cNvSpPr/>
          <p:nvPr/>
        </p:nvSpPr>
        <p:spPr>
          <a:xfrm>
            <a:off x="4876800" y="2781300"/>
            <a:ext cx="990600" cy="457200"/>
          </a:xfrm>
          <a:prstGeom prst="ellipse">
            <a:avLst/>
          </a:prstGeom>
          <a:solidFill>
            <a:srgbClr val="FFB8B8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2 MIN</a:t>
            </a:r>
          </a:p>
        </p:txBody>
      </p:sp>
      <p:sp>
        <p:nvSpPr>
          <p:cNvPr id="9" name="Oval 8"/>
          <p:cNvSpPr/>
          <p:nvPr/>
        </p:nvSpPr>
        <p:spPr>
          <a:xfrm>
            <a:off x="2362200" y="2781300"/>
            <a:ext cx="990600" cy="457200"/>
          </a:xfrm>
          <a:prstGeom prst="ellipse">
            <a:avLst/>
          </a:prstGeom>
          <a:solidFill>
            <a:srgbClr val="FFB8B8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3 MIN</a:t>
            </a:r>
          </a:p>
        </p:txBody>
      </p:sp>
      <p:sp>
        <p:nvSpPr>
          <p:cNvPr id="10" name="Oval 9"/>
          <p:cNvSpPr/>
          <p:nvPr/>
        </p:nvSpPr>
        <p:spPr>
          <a:xfrm>
            <a:off x="4343400" y="3581400"/>
            <a:ext cx="990600" cy="4572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1 MAX</a:t>
            </a:r>
          </a:p>
        </p:txBody>
      </p:sp>
      <p:sp>
        <p:nvSpPr>
          <p:cNvPr id="11" name="Oval 10"/>
          <p:cNvSpPr/>
          <p:nvPr/>
        </p:nvSpPr>
        <p:spPr>
          <a:xfrm>
            <a:off x="1676400" y="3581400"/>
            <a:ext cx="990600" cy="4572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2 MAX</a:t>
            </a:r>
          </a:p>
        </p:txBody>
      </p:sp>
      <p:sp>
        <p:nvSpPr>
          <p:cNvPr id="12" name="Oval 11"/>
          <p:cNvSpPr/>
          <p:nvPr/>
        </p:nvSpPr>
        <p:spPr>
          <a:xfrm>
            <a:off x="5638800" y="3581400"/>
            <a:ext cx="990600" cy="4572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0 MAX</a:t>
            </a:r>
          </a:p>
        </p:txBody>
      </p:sp>
      <p:sp>
        <p:nvSpPr>
          <p:cNvPr id="13" name="Oval 12"/>
          <p:cNvSpPr/>
          <p:nvPr/>
        </p:nvSpPr>
        <p:spPr>
          <a:xfrm>
            <a:off x="3048000" y="3581400"/>
            <a:ext cx="990600" cy="4572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1 MAX</a:t>
            </a:r>
          </a:p>
        </p:txBody>
      </p:sp>
      <p:sp>
        <p:nvSpPr>
          <p:cNvPr id="16" name="Oval 15"/>
          <p:cNvSpPr/>
          <p:nvPr/>
        </p:nvSpPr>
        <p:spPr>
          <a:xfrm>
            <a:off x="3124200" y="4648200"/>
            <a:ext cx="990600" cy="4572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0 MIN</a:t>
            </a:r>
          </a:p>
        </p:txBody>
      </p:sp>
      <p:sp>
        <p:nvSpPr>
          <p:cNvPr id="17" name="Oval 16"/>
          <p:cNvSpPr/>
          <p:nvPr/>
        </p:nvSpPr>
        <p:spPr>
          <a:xfrm>
            <a:off x="457200" y="4648200"/>
            <a:ext cx="990600" cy="4572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1 MIN</a:t>
            </a:r>
          </a:p>
        </p:txBody>
      </p:sp>
      <p:sp>
        <p:nvSpPr>
          <p:cNvPr id="18" name="Oval 17"/>
          <p:cNvSpPr/>
          <p:nvPr/>
        </p:nvSpPr>
        <p:spPr>
          <a:xfrm>
            <a:off x="4419600" y="4648200"/>
            <a:ext cx="990600" cy="4572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0 MIN</a:t>
            </a:r>
          </a:p>
        </p:txBody>
      </p:sp>
      <p:sp>
        <p:nvSpPr>
          <p:cNvPr id="19" name="Oval 18"/>
          <p:cNvSpPr/>
          <p:nvPr/>
        </p:nvSpPr>
        <p:spPr>
          <a:xfrm>
            <a:off x="1828800" y="4648200"/>
            <a:ext cx="990600" cy="4572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0 MIN</a:t>
            </a:r>
          </a:p>
        </p:txBody>
      </p:sp>
      <p:sp>
        <p:nvSpPr>
          <p:cNvPr id="20" name="Oval 19"/>
          <p:cNvSpPr/>
          <p:nvPr/>
        </p:nvSpPr>
        <p:spPr>
          <a:xfrm>
            <a:off x="457200" y="5791200"/>
            <a:ext cx="990600" cy="4572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0 MAX</a:t>
            </a:r>
          </a:p>
        </p:txBody>
      </p:sp>
      <p:cxnSp>
        <p:nvCxnSpPr>
          <p:cNvPr id="22" name="Straight Connector 21"/>
          <p:cNvCxnSpPr>
            <a:stCxn id="4" idx="3"/>
            <a:endCxn id="9" idx="0"/>
          </p:cNvCxnSpPr>
          <p:nvPr/>
        </p:nvCxnSpPr>
        <p:spPr>
          <a:xfrm rot="5400000">
            <a:off x="3239294" y="2218531"/>
            <a:ext cx="180975" cy="94456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4" idx="5"/>
            <a:endCxn id="8" idx="0"/>
          </p:cNvCxnSpPr>
          <p:nvPr/>
        </p:nvCxnSpPr>
        <p:spPr>
          <a:xfrm rot="16200000" flipH="1">
            <a:off x="4847431" y="2256632"/>
            <a:ext cx="180975" cy="868362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9" idx="3"/>
            <a:endCxn id="11" idx="0"/>
          </p:cNvCxnSpPr>
          <p:nvPr/>
        </p:nvCxnSpPr>
        <p:spPr>
          <a:xfrm rot="5400000">
            <a:off x="2134394" y="3209131"/>
            <a:ext cx="409575" cy="33496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9" idx="5"/>
            <a:endCxn id="13" idx="0"/>
          </p:cNvCxnSpPr>
          <p:nvPr/>
        </p:nvCxnSpPr>
        <p:spPr>
          <a:xfrm rot="16200000" flipH="1">
            <a:off x="3171031" y="3209132"/>
            <a:ext cx="409575" cy="334962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8" idx="3"/>
            <a:endCxn id="10" idx="0"/>
          </p:cNvCxnSpPr>
          <p:nvPr/>
        </p:nvCxnSpPr>
        <p:spPr>
          <a:xfrm rot="5400000">
            <a:off x="4725194" y="3285331"/>
            <a:ext cx="409575" cy="18256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5"/>
            <a:endCxn id="12" idx="0"/>
          </p:cNvCxnSpPr>
          <p:nvPr/>
        </p:nvCxnSpPr>
        <p:spPr>
          <a:xfrm rot="16200000" flipH="1">
            <a:off x="5723731" y="3171032"/>
            <a:ext cx="409575" cy="411162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11" idx="3"/>
            <a:endCxn id="17" idx="0"/>
          </p:cNvCxnSpPr>
          <p:nvPr/>
        </p:nvCxnSpPr>
        <p:spPr>
          <a:xfrm rot="5400000">
            <a:off x="1048544" y="3875881"/>
            <a:ext cx="676275" cy="86836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1" idx="4"/>
            <a:endCxn id="19" idx="0"/>
          </p:cNvCxnSpPr>
          <p:nvPr/>
        </p:nvCxnSpPr>
        <p:spPr>
          <a:xfrm rot="16200000" flipH="1">
            <a:off x="1943100" y="4267200"/>
            <a:ext cx="609600" cy="1524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13" idx="4"/>
            <a:endCxn id="16" idx="0"/>
          </p:cNvCxnSpPr>
          <p:nvPr/>
        </p:nvCxnSpPr>
        <p:spPr>
          <a:xfrm rot="16200000" flipH="1">
            <a:off x="3276600" y="4305300"/>
            <a:ext cx="609600" cy="762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0" idx="4"/>
            <a:endCxn id="18" idx="0"/>
          </p:cNvCxnSpPr>
          <p:nvPr/>
        </p:nvCxnSpPr>
        <p:spPr>
          <a:xfrm rot="16200000" flipH="1">
            <a:off x="4572000" y="4305300"/>
            <a:ext cx="609600" cy="762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7" idx="4"/>
            <a:endCxn id="20" idx="0"/>
          </p:cNvCxnSpPr>
          <p:nvPr/>
        </p:nvCxnSpPr>
        <p:spPr>
          <a:xfrm rot="5400000">
            <a:off x="609601" y="5448300"/>
            <a:ext cx="685800" cy="317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066800" y="5486400"/>
            <a:ext cx="376238" cy="3079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latin typeface="Times New Roman" pitchFamily="-1" charset="0"/>
              </a:rPr>
              <a:t>+1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33400" y="4267200"/>
            <a:ext cx="376238" cy="3079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latin typeface="Times New Roman" pitchFamily="-1" charset="0"/>
              </a:rPr>
              <a:t>+1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382838" y="4267200"/>
            <a:ext cx="334962" cy="307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Times New Roman" pitchFamily="-1" charset="0"/>
              </a:rPr>
              <a:t>-1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754438" y="4267200"/>
            <a:ext cx="334962" cy="307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Times New Roman" pitchFamily="-1" charset="0"/>
              </a:rPr>
              <a:t>-1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049838" y="4267200"/>
            <a:ext cx="334962" cy="307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Times New Roman" pitchFamily="-1" charset="0"/>
              </a:rPr>
              <a:t>-1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172200" y="3200400"/>
            <a:ext cx="376238" cy="3079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latin typeface="Times New Roman" pitchFamily="-1" charset="0"/>
              </a:rPr>
              <a:t>+1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440238" y="3200400"/>
            <a:ext cx="334962" cy="307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Times New Roman" pitchFamily="-1" charset="0"/>
              </a:rPr>
              <a:t>-1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525838" y="3200400"/>
            <a:ext cx="334962" cy="307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Times New Roman" pitchFamily="-1" charset="0"/>
              </a:rPr>
              <a:t>-1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752600" y="3200400"/>
            <a:ext cx="376238" cy="3079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latin typeface="Times New Roman" pitchFamily="-1" charset="0"/>
              </a:rPr>
              <a:t>+1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302000" y="2057400"/>
            <a:ext cx="334963" cy="307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Times New Roman" pitchFamily="-1" charset="0"/>
              </a:rPr>
              <a:t>-1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2154238" y="2514600"/>
            <a:ext cx="334962" cy="307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Times New Roman" pitchFamily="-1" charset="0"/>
              </a:rPr>
              <a:t>-1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507038" y="2438400"/>
            <a:ext cx="334962" cy="307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latin typeface="Times New Roman" pitchFamily="-1" charset="0"/>
              </a:rPr>
              <a:t>-1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6019800" y="4572000"/>
            <a:ext cx="2844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/>
              <a:t>MAX always loses!</a:t>
            </a:r>
          </a:p>
          <a:p>
            <a:pPr algn="l"/>
            <a:r>
              <a:rPr lang="en-US" sz="1800"/>
              <a:t>(unless MIN does something</a:t>
            </a:r>
          </a:p>
          <a:p>
            <a:pPr algn="l"/>
            <a:r>
              <a:rPr lang="en-US" sz="1800"/>
              <a:t>   stupid...)</a:t>
            </a:r>
          </a:p>
        </p:txBody>
      </p:sp>
      <p:cxnSp>
        <p:nvCxnSpPr>
          <p:cNvPr id="58" name="Elbow Connector 57"/>
          <p:cNvCxnSpPr>
            <a:stCxn id="39" idx="0"/>
          </p:cNvCxnSpPr>
          <p:nvPr/>
        </p:nvCxnSpPr>
        <p:spPr>
          <a:xfrm rot="16200000" flipV="1">
            <a:off x="4902200" y="2032000"/>
            <a:ext cx="2286000" cy="27940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3"/>
          <p:cNvSpPr>
            <a:spLocks noGrp="1"/>
          </p:cNvSpPr>
          <p:nvPr>
            <p:ph type="title"/>
          </p:nvPr>
        </p:nvSpPr>
        <p:spPr bwMode="auto"/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The Future of AI?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idx="1"/>
          </p:nvPr>
        </p:nvSpPr>
        <p:spPr/>
      </p:sp>
      <p:sp>
        <p:nvSpPr>
          <p:cNvPr id="10" name="Text Placeholder 9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 12/3/13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CMSC 101 / IS 101Y - Artificial Intelligence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8695AF-9DED-1943-9EB6-1819FA5A0135}" type="slidenum">
              <a:rPr lang="en-US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Just You Wait...</a:t>
            </a:r>
          </a:p>
        </p:txBody>
      </p:sp>
      <p:sp>
        <p:nvSpPr>
          <p:cNvPr id="126983" name="WordArt 7"/>
          <p:cNvSpPr>
            <a:spLocks noChangeArrowheads="1" noChangeShapeType="1" noTextEdit="1"/>
          </p:cNvSpPr>
          <p:nvPr/>
        </p:nvSpPr>
        <p:spPr bwMode="auto">
          <a:xfrm>
            <a:off x="2286000" y="1524000"/>
            <a:ext cx="4600575" cy="70802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blurRad="63500"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Give us another 10 years!</a:t>
            </a:r>
          </a:p>
        </p:txBody>
      </p:sp>
      <p:sp>
        <p:nvSpPr>
          <p:cNvPr id="126984" name="WordArt 8"/>
          <p:cNvSpPr>
            <a:spLocks noChangeArrowheads="1" noChangeShapeType="1" noTextEdit="1"/>
          </p:cNvSpPr>
          <p:nvPr/>
        </p:nvSpPr>
        <p:spPr bwMode="auto">
          <a:xfrm>
            <a:off x="3929063" y="3167063"/>
            <a:ext cx="128587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blurRad="63500" dist="46662" dir="2115817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or 20...</a:t>
            </a:r>
          </a:p>
        </p:txBody>
      </p:sp>
      <p:sp>
        <p:nvSpPr>
          <p:cNvPr id="126985" name="WordArt 9"/>
          <p:cNvSpPr>
            <a:spLocks noChangeArrowheads="1" noChangeShapeType="1" noTextEdit="1"/>
          </p:cNvSpPr>
          <p:nvPr/>
        </p:nvSpPr>
        <p:spPr bwMode="auto">
          <a:xfrm>
            <a:off x="5029200" y="4572000"/>
            <a:ext cx="866775" cy="342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blurRad="63500" dist="46662" dir="2115817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or 30...</a:t>
            </a:r>
          </a:p>
        </p:txBody>
      </p:sp>
      <p:sp>
        <p:nvSpPr>
          <p:cNvPr id="126986" name="WordArt 10"/>
          <p:cNvSpPr>
            <a:spLocks noChangeArrowheads="1" noChangeShapeType="1" noTextEdit="1"/>
          </p:cNvSpPr>
          <p:nvPr/>
        </p:nvSpPr>
        <p:spPr bwMode="auto">
          <a:xfrm>
            <a:off x="6553200" y="6067425"/>
            <a:ext cx="647700" cy="257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8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blurRad="63500" dist="46662" dir="2115817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or 50...</a:t>
            </a:r>
          </a:p>
        </p:txBody>
      </p:sp>
      <p:pic>
        <p:nvPicPr>
          <p:cNvPr id="34823" name="Picture 13" descr="data-cave-minor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4419600"/>
            <a:ext cx="3327400" cy="188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4" name="Picture 14" descr="irobot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62800" y="2667000"/>
            <a:ext cx="1123950" cy="167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5" name="Picture 15" descr="walking-robot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66800" y="2286000"/>
            <a:ext cx="2476500" cy="145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 12/3/13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D70B26-19DC-5F44-ADBE-C2A61FFEAC04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CMSC 101 / IS 101Y - Artificial Intelligence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8" presetClass="entr" presetSubtype="1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1000"/>
                                        <p:tgtEl>
                                          <p:spTgt spid="126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49" presetClass="entr" presetSubtype="0" decel="10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69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69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69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6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3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69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69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6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6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3" grpId="0" animBg="1"/>
      <p:bldP spid="126984" grpId="0" animBg="1"/>
      <p:bldP spid="126985" grpId="0" animBg="1"/>
      <p:bldP spid="12698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Main Goals of AI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371600"/>
            <a:ext cx="7772400" cy="4876800"/>
          </a:xfrm>
        </p:spPr>
        <p:txBody>
          <a:bodyPr/>
          <a:lstStyle/>
          <a:p>
            <a:pPr marL="225425" indent="-225425" eaLnBrk="1" hangingPunct="1"/>
            <a:r>
              <a:rPr lang="en-US" b="1">
                <a:solidFill>
                  <a:schemeClr val="accent2"/>
                </a:solidFill>
                <a:ea typeface="ＭＳ Ｐゴシック" pitchFamily="-84" charset="-128"/>
                <a:cs typeface="ＭＳ Ｐゴシック" pitchFamily="-84" charset="-128"/>
              </a:rPr>
              <a:t>Represent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 knowledge</a:t>
            </a:r>
          </a:p>
          <a:p>
            <a:pPr marL="225425" indent="-225425" eaLnBrk="1" hangingPunct="1"/>
            <a:r>
              <a:rPr lang="en-US" b="1">
                <a:solidFill>
                  <a:schemeClr val="accent2"/>
                </a:solidFill>
                <a:ea typeface="ＭＳ Ｐゴシック" pitchFamily="-84" charset="-128"/>
                <a:cs typeface="ＭＳ Ｐゴシック" pitchFamily="-84" charset="-128"/>
              </a:rPr>
              <a:t>Reason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 about knowledge</a:t>
            </a:r>
          </a:p>
          <a:p>
            <a:pPr marL="225425" indent="-225425" eaLnBrk="1" hangingPunct="1"/>
            <a:r>
              <a:rPr lang="en-US" b="1">
                <a:solidFill>
                  <a:schemeClr val="accent2"/>
                </a:solidFill>
                <a:ea typeface="ＭＳ Ｐゴシック" pitchFamily="-84" charset="-128"/>
                <a:cs typeface="ＭＳ Ｐゴシック" pitchFamily="-84" charset="-128"/>
              </a:rPr>
              <a:t>Behave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 intelligently in complex environments</a:t>
            </a:r>
          </a:p>
          <a:p>
            <a:pPr marL="225425" indent="-225425"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Develop interesting and useful </a:t>
            </a:r>
            <a:r>
              <a:rPr lang="en-US" b="1">
                <a:solidFill>
                  <a:schemeClr val="accent2"/>
                </a:solidFill>
                <a:ea typeface="ＭＳ Ｐゴシック" pitchFamily="-84" charset="-128"/>
                <a:cs typeface="ＭＳ Ｐゴシック" pitchFamily="-84" charset="-128"/>
              </a:rPr>
              <a:t>applications</a:t>
            </a:r>
          </a:p>
          <a:p>
            <a:pPr marL="225425" indent="-225425" eaLnBrk="1" hangingPunct="1"/>
            <a:r>
              <a:rPr lang="en-US" b="1">
                <a:solidFill>
                  <a:schemeClr val="accent2"/>
                </a:solidFill>
                <a:ea typeface="ＭＳ Ｐゴシック" pitchFamily="-84" charset="-128"/>
                <a:cs typeface="ＭＳ Ｐゴシック" pitchFamily="-84" charset="-128"/>
              </a:rPr>
              <a:t>Interact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 with people, agents, and the environment</a:t>
            </a:r>
          </a:p>
          <a:p>
            <a:pPr marL="225425" indent="-225425" eaLnBrk="1" hangingPunct="1">
              <a:buFont typeface="Symbol" pitchFamily="-84" charset="2"/>
              <a:buNone/>
            </a:pPr>
            <a:endParaRPr lang="en-US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 12/3/13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95C828-2FF3-6648-A2D6-7100D821708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CMSC 101 / IS 101Y - Artificial Intelligence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Oval 4"/>
          <p:cNvSpPr>
            <a:spLocks noChangeArrowheads="1"/>
          </p:cNvSpPr>
          <p:nvPr/>
        </p:nvSpPr>
        <p:spPr bwMode="auto">
          <a:xfrm>
            <a:off x="3810000" y="1143000"/>
            <a:ext cx="1828800" cy="1295400"/>
          </a:xfrm>
          <a:prstGeom prst="ellipse">
            <a:avLst/>
          </a:prstGeom>
          <a:solidFill>
            <a:srgbClr val="B870B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b="1">
                <a:latin typeface="Times New Roman" pitchFamily="-84" charset="0"/>
              </a:rPr>
              <a:t>Computer</a:t>
            </a:r>
          </a:p>
          <a:p>
            <a:pPr algn="ctr"/>
            <a:r>
              <a:rPr lang="en-US" sz="2000" b="1">
                <a:latin typeface="Times New Roman" pitchFamily="-84" charset="0"/>
              </a:rPr>
              <a:t>Science &amp; </a:t>
            </a:r>
          </a:p>
          <a:p>
            <a:pPr algn="ctr"/>
            <a:r>
              <a:rPr lang="en-US" sz="2000" b="1">
                <a:latin typeface="Times New Roman" pitchFamily="-84" charset="0"/>
              </a:rPr>
              <a:t>Engineering</a:t>
            </a:r>
          </a:p>
        </p:txBody>
      </p:sp>
      <p:sp>
        <p:nvSpPr>
          <p:cNvPr id="26627" name="Oval 5"/>
          <p:cNvSpPr>
            <a:spLocks noChangeArrowheads="1"/>
          </p:cNvSpPr>
          <p:nvPr/>
        </p:nvSpPr>
        <p:spPr bwMode="auto">
          <a:xfrm>
            <a:off x="3657600" y="2743200"/>
            <a:ext cx="2133600" cy="21336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2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600" b="1" dirty="0">
                <a:solidFill>
                  <a:schemeClr val="bg1"/>
                </a:solidFill>
                <a:latin typeface="Times New Roman" pitchFamily="-84" charset="0"/>
              </a:rPr>
              <a:t>AI</a:t>
            </a:r>
          </a:p>
        </p:txBody>
      </p:sp>
      <p:sp>
        <p:nvSpPr>
          <p:cNvPr id="26628" name="Oval 8"/>
          <p:cNvSpPr>
            <a:spLocks noChangeArrowheads="1"/>
          </p:cNvSpPr>
          <p:nvPr/>
        </p:nvSpPr>
        <p:spPr bwMode="auto">
          <a:xfrm>
            <a:off x="1219200" y="1600200"/>
            <a:ext cx="1828800" cy="1295400"/>
          </a:xfrm>
          <a:prstGeom prst="ellipse">
            <a:avLst/>
          </a:prstGeom>
          <a:solidFill>
            <a:srgbClr val="B870B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 b="1">
                <a:latin typeface="Times New Roman" pitchFamily="-84" charset="0"/>
              </a:rPr>
              <a:t>Mathematics</a:t>
            </a:r>
          </a:p>
        </p:txBody>
      </p:sp>
      <p:sp>
        <p:nvSpPr>
          <p:cNvPr id="26629" name="Oval 9"/>
          <p:cNvSpPr>
            <a:spLocks noChangeArrowheads="1"/>
          </p:cNvSpPr>
          <p:nvPr/>
        </p:nvSpPr>
        <p:spPr bwMode="auto">
          <a:xfrm>
            <a:off x="3810000" y="5257800"/>
            <a:ext cx="1828800" cy="1295400"/>
          </a:xfrm>
          <a:prstGeom prst="ellipse">
            <a:avLst/>
          </a:prstGeom>
          <a:solidFill>
            <a:srgbClr val="B870B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 b="1">
                <a:latin typeface="Times New Roman" pitchFamily="-84" charset="0"/>
              </a:rPr>
              <a:t>Cognitive</a:t>
            </a:r>
          </a:p>
          <a:p>
            <a:pPr algn="ctr"/>
            <a:r>
              <a:rPr lang="en-US" sz="2400" b="1">
                <a:latin typeface="Times New Roman" pitchFamily="-84" charset="0"/>
              </a:rPr>
              <a:t>Science</a:t>
            </a:r>
            <a:endParaRPr lang="en-US" sz="2800" b="1">
              <a:latin typeface="Times New Roman" pitchFamily="-84" charset="0"/>
            </a:endParaRPr>
          </a:p>
        </p:txBody>
      </p:sp>
      <p:sp>
        <p:nvSpPr>
          <p:cNvPr id="26630" name="Oval 10"/>
          <p:cNvSpPr>
            <a:spLocks noChangeArrowheads="1"/>
          </p:cNvSpPr>
          <p:nvPr/>
        </p:nvSpPr>
        <p:spPr bwMode="auto">
          <a:xfrm>
            <a:off x="6248400" y="1600200"/>
            <a:ext cx="1828800" cy="1295400"/>
          </a:xfrm>
          <a:prstGeom prst="ellipse">
            <a:avLst/>
          </a:prstGeom>
          <a:solidFill>
            <a:srgbClr val="B870B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 b="1">
                <a:latin typeface="Times New Roman" pitchFamily="-84" charset="0"/>
              </a:rPr>
              <a:t>Philosophy</a:t>
            </a:r>
            <a:endParaRPr lang="en-US" sz="2800" b="1">
              <a:latin typeface="Times New Roman" pitchFamily="-84" charset="0"/>
            </a:endParaRPr>
          </a:p>
        </p:txBody>
      </p:sp>
      <p:sp>
        <p:nvSpPr>
          <p:cNvPr id="26631" name="Oval 11"/>
          <p:cNvSpPr>
            <a:spLocks noChangeArrowheads="1"/>
          </p:cNvSpPr>
          <p:nvPr/>
        </p:nvSpPr>
        <p:spPr bwMode="auto">
          <a:xfrm>
            <a:off x="1371600" y="4953000"/>
            <a:ext cx="1828800" cy="1295400"/>
          </a:xfrm>
          <a:prstGeom prst="ellipse">
            <a:avLst/>
          </a:prstGeom>
          <a:solidFill>
            <a:srgbClr val="B870B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 b="1">
                <a:latin typeface="Times New Roman" pitchFamily="-84" charset="0"/>
              </a:rPr>
              <a:t>Psychology</a:t>
            </a:r>
            <a:endParaRPr lang="en-US" sz="2800" b="1">
              <a:latin typeface="Times New Roman" pitchFamily="-84" charset="0"/>
            </a:endParaRPr>
          </a:p>
        </p:txBody>
      </p:sp>
      <p:sp>
        <p:nvSpPr>
          <p:cNvPr id="26632" name="Oval 12"/>
          <p:cNvSpPr>
            <a:spLocks noChangeArrowheads="1"/>
          </p:cNvSpPr>
          <p:nvPr/>
        </p:nvSpPr>
        <p:spPr bwMode="auto">
          <a:xfrm>
            <a:off x="6477000" y="4953000"/>
            <a:ext cx="1828800" cy="1295400"/>
          </a:xfrm>
          <a:prstGeom prst="ellipse">
            <a:avLst/>
          </a:prstGeom>
          <a:solidFill>
            <a:srgbClr val="B870B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 b="1">
                <a:latin typeface="Times New Roman" pitchFamily="-84" charset="0"/>
              </a:rPr>
              <a:t>Linguistics</a:t>
            </a:r>
            <a:endParaRPr lang="en-US" sz="2800" b="1">
              <a:latin typeface="Times New Roman" pitchFamily="-84" charset="0"/>
            </a:endParaRPr>
          </a:p>
        </p:txBody>
      </p:sp>
      <p:sp>
        <p:nvSpPr>
          <p:cNvPr id="26633" name="Oval 13"/>
          <p:cNvSpPr>
            <a:spLocks noChangeArrowheads="1"/>
          </p:cNvSpPr>
          <p:nvPr/>
        </p:nvSpPr>
        <p:spPr bwMode="auto">
          <a:xfrm>
            <a:off x="6934200" y="3200400"/>
            <a:ext cx="1828800" cy="1295400"/>
          </a:xfrm>
          <a:prstGeom prst="ellipse">
            <a:avLst/>
          </a:prstGeom>
          <a:solidFill>
            <a:srgbClr val="B870B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800" b="1">
                <a:latin typeface="Times New Roman" pitchFamily="-84" charset="0"/>
              </a:rPr>
              <a:t>Biology</a:t>
            </a:r>
          </a:p>
        </p:txBody>
      </p:sp>
      <p:sp>
        <p:nvSpPr>
          <p:cNvPr id="26634" name="Oval 14"/>
          <p:cNvSpPr>
            <a:spLocks noChangeArrowheads="1"/>
          </p:cNvSpPr>
          <p:nvPr/>
        </p:nvSpPr>
        <p:spPr bwMode="auto">
          <a:xfrm>
            <a:off x="228600" y="3200400"/>
            <a:ext cx="1828800" cy="1295400"/>
          </a:xfrm>
          <a:prstGeom prst="ellipse">
            <a:avLst/>
          </a:prstGeom>
          <a:solidFill>
            <a:srgbClr val="B870B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 b="1">
                <a:latin typeface="Times New Roman" pitchFamily="-84" charset="0"/>
              </a:rPr>
              <a:t>Economics</a:t>
            </a:r>
            <a:endParaRPr lang="en-US" sz="2800" b="1">
              <a:latin typeface="Times New Roman" pitchFamily="-84" charset="0"/>
            </a:endParaRPr>
          </a:p>
        </p:txBody>
      </p:sp>
      <p:sp>
        <p:nvSpPr>
          <p:cNvPr id="26635" name="Rectangle 1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Foundations of AI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 12/3/13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D70B26-19DC-5F44-ADBE-C2A61FFEAC0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CMSC 101 / IS 101Y - Artificial Intelligence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Big Questions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295400"/>
            <a:ext cx="7772400" cy="3886200"/>
          </a:xfrm>
        </p:spPr>
        <p:txBody>
          <a:bodyPr rtlCol="0">
            <a:normAutofit fontScale="77500" lnSpcReduction="20000"/>
          </a:bodyPr>
          <a:lstStyle/>
          <a:p>
            <a:pPr marL="461963" indent="-461963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  <a:cs typeface="+mn-cs"/>
              </a:rPr>
              <a:t>Can machines </a:t>
            </a:r>
            <a:r>
              <a:rPr lang="en-US" sz="3600" b="1" dirty="0">
                <a:solidFill>
                  <a:schemeClr val="hlink"/>
                </a:solidFill>
                <a:ea typeface="+mn-ea"/>
                <a:cs typeface="+mn-cs"/>
              </a:rPr>
              <a:t>think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  <a:cs typeface="+mn-cs"/>
              </a:rPr>
              <a:t>?</a:t>
            </a:r>
          </a:p>
          <a:p>
            <a:pPr marL="461963" indent="-461963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  <a:cs typeface="+mn-cs"/>
              </a:rPr>
              <a:t>If so, </a:t>
            </a:r>
            <a:r>
              <a:rPr lang="en-US" sz="3600" b="1" dirty="0">
                <a:solidFill>
                  <a:schemeClr val="accent2"/>
                </a:solidFill>
                <a:ea typeface="+mn-ea"/>
                <a:cs typeface="+mn-cs"/>
              </a:rPr>
              <a:t>how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  <a:cs typeface="+mn-cs"/>
              </a:rPr>
              <a:t>?</a:t>
            </a:r>
          </a:p>
          <a:p>
            <a:pPr marL="461963" indent="-461963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  <a:cs typeface="+mn-cs"/>
              </a:rPr>
              <a:t>If not, </a:t>
            </a:r>
            <a:r>
              <a:rPr lang="en-US" sz="3600" b="1" dirty="0">
                <a:solidFill>
                  <a:schemeClr val="accent1"/>
                </a:solidFill>
                <a:ea typeface="+mn-ea"/>
                <a:cs typeface="+mn-cs"/>
              </a:rPr>
              <a:t>why not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  <a:cs typeface="+mn-cs"/>
              </a:rPr>
              <a:t>?</a:t>
            </a:r>
          </a:p>
          <a:p>
            <a:pPr marL="461963" indent="-461963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  <a:cs typeface="+mn-cs"/>
              </a:rPr>
              <a:t>What does this say about </a:t>
            </a:r>
            <a:r>
              <a:rPr lang="en-US" sz="3600" b="1" dirty="0">
                <a:solidFill>
                  <a:srgbClr val="FF0000"/>
                </a:solidFill>
                <a:ea typeface="+mn-ea"/>
                <a:cs typeface="+mn-cs"/>
              </a:rPr>
              <a:t>human beings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  <a:cs typeface="+mn-cs"/>
              </a:rPr>
              <a:t>? </a:t>
            </a:r>
          </a:p>
          <a:p>
            <a:pPr marL="461963" indent="-461963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  <a:cs typeface="+mn-cs"/>
              </a:rPr>
              <a:t>What does this say about the </a:t>
            </a:r>
            <a:r>
              <a:rPr lang="en-US" sz="3600" b="1" dirty="0">
                <a:solidFill>
                  <a:schemeClr val="hlink"/>
                </a:solidFill>
                <a:ea typeface="+mn-ea"/>
                <a:cs typeface="+mn-cs"/>
              </a:rPr>
              <a:t>mind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  <a:cs typeface="+mn-cs"/>
              </a:rPr>
              <a:t>?</a:t>
            </a:r>
          </a:p>
          <a:p>
            <a:pPr marL="461963" indent="-461963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  <a:cs typeface="+mn-cs"/>
              </a:rPr>
              <a:t>And if we can make machines think, </a:t>
            </a:r>
            <a:r>
              <a:rPr lang="en-US" sz="3600" b="1" dirty="0">
                <a:solidFill>
                  <a:schemeClr val="accent2"/>
                </a:solidFill>
                <a:ea typeface="+mn-ea"/>
                <a:cs typeface="+mn-cs"/>
              </a:rPr>
              <a:t>should we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  <a:cs typeface="+mn-cs"/>
              </a:rPr>
              <a:t>?</a:t>
            </a:r>
          </a:p>
          <a:p>
            <a:pPr marL="461963" indent="-461963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  <a:ea typeface="+mn-ea"/>
              <a:cs typeface="+mn-cs"/>
            </a:endParaRPr>
          </a:p>
          <a:p>
            <a:pPr marL="461963" indent="-461963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4000" dirty="0">
              <a:solidFill>
                <a:schemeClr val="tx1">
                  <a:lumMod val="65000"/>
                  <a:lumOff val="3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 12/3/13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95C828-2FF3-6648-A2D6-7100D821708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CMSC 101 / IS 101Y - Artificial Intelligence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Early AI: Eliza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6705600" cy="51054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ELIZA: A program that simulated a psychotherapist interacting with a patient</a:t>
            </a: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Implemented at MIT during 1964-1966 by Joel Weizenbaum</a:t>
            </a: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Really simple “chatbot” approach – pattern matching without any understanding</a:t>
            </a: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People thought that AI was solved!!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 12/3/13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95C828-2FF3-6648-A2D6-7100D821708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CMSC 101 / IS 101Y - Artificial Intelligence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Eliza Speaks</a:t>
            </a:r>
          </a:p>
        </p:txBody>
      </p:sp>
      <p:sp>
        <p:nvSpPr>
          <p:cNvPr id="29699" name="Rectangle 8"/>
          <p:cNvSpPr>
            <a:spLocks noGrp="1" noChangeArrowheads="1"/>
          </p:cNvSpPr>
          <p:nvPr>
            <p:ph idx="1"/>
          </p:nvPr>
        </p:nvSpPr>
        <p:spPr>
          <a:xfrm>
            <a:off x="498475" y="1447800"/>
            <a:ext cx="7556500" cy="46783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600"/>
              </a:spcBef>
            </a:pPr>
            <a:r>
              <a:rPr lang="en-US" sz="1800" b="1" i="1">
                <a:solidFill>
                  <a:schemeClr val="bg2"/>
                </a:solidFill>
                <a:ea typeface="ＭＳ Ｐゴシック" pitchFamily="-84" charset="-128"/>
                <a:cs typeface="ＭＳ Ｐゴシック" pitchFamily="-84" charset="-128"/>
              </a:rPr>
              <a:t>I am the psychotherapist.  Please, describe your problems.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</a:pPr>
            <a:r>
              <a:rPr lang="en-US" sz="1800" b="1">
                <a:solidFill>
                  <a:schemeClr val="hlink"/>
                </a:solidFill>
                <a:ea typeface="ＭＳ Ｐゴシック" pitchFamily="-84" charset="-128"/>
                <a:cs typeface="ＭＳ Ｐゴシック" pitchFamily="-84" charset="-128"/>
              </a:rPr>
              <a:t>i'm having a hard time with my students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</a:pPr>
            <a:r>
              <a:rPr lang="en-US" sz="1800" b="1" i="1">
                <a:solidFill>
                  <a:schemeClr val="bg2"/>
                </a:solidFill>
                <a:ea typeface="ＭＳ Ｐゴシック" pitchFamily="-84" charset="-128"/>
                <a:cs typeface="ＭＳ Ｐゴシック" pitchFamily="-84" charset="-128"/>
              </a:rPr>
              <a:t>Why do you say that?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</a:pPr>
            <a:r>
              <a:rPr lang="en-US" sz="1800" b="1">
                <a:solidFill>
                  <a:schemeClr val="hlink"/>
                </a:solidFill>
                <a:ea typeface="ＭＳ Ｐゴシック" pitchFamily="-84" charset="-128"/>
                <a:cs typeface="ＭＳ Ｐゴシック" pitchFamily="-84" charset="-128"/>
              </a:rPr>
              <a:t>well, they keep asking me for money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</a:pPr>
            <a:r>
              <a:rPr lang="en-US" sz="1800" b="1" i="1">
                <a:solidFill>
                  <a:schemeClr val="bg2"/>
                </a:solidFill>
                <a:ea typeface="ＭＳ Ｐゴシック" pitchFamily="-84" charset="-128"/>
                <a:cs typeface="ＭＳ Ｐゴシック" pitchFamily="-84" charset="-128"/>
              </a:rPr>
              <a:t>Maybe your plans have something to do with this.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</a:pPr>
            <a:r>
              <a:rPr lang="en-US" sz="1800" b="1">
                <a:solidFill>
                  <a:schemeClr val="hlink"/>
                </a:solidFill>
                <a:ea typeface="ＭＳ Ｐゴシック" pitchFamily="-84" charset="-128"/>
                <a:cs typeface="ＭＳ Ｐゴシック" pitchFamily="-84" charset="-128"/>
              </a:rPr>
              <a:t>what plans?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</a:pPr>
            <a:r>
              <a:rPr lang="en-US" sz="1800" b="1" i="1">
                <a:solidFill>
                  <a:schemeClr val="bg2"/>
                </a:solidFill>
                <a:ea typeface="ＭＳ Ｐゴシック" pitchFamily="-84" charset="-128"/>
                <a:cs typeface="ＭＳ Ｐゴシック" pitchFamily="-84" charset="-128"/>
              </a:rPr>
              <a:t>Is it because of your life that you say what plans?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</a:pPr>
            <a:r>
              <a:rPr lang="en-US" sz="1800" b="1">
                <a:solidFill>
                  <a:schemeClr val="hlink"/>
                </a:solidFill>
                <a:ea typeface="ＭＳ Ｐゴシック" pitchFamily="-84" charset="-128"/>
                <a:cs typeface="ＭＳ Ｐゴシック" pitchFamily="-84" charset="-128"/>
              </a:rPr>
              <a:t>No, it's because I didn't know what you were talking about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</a:pPr>
            <a:r>
              <a:rPr lang="en-US" sz="1800" b="1" i="1">
                <a:solidFill>
                  <a:schemeClr val="bg2"/>
                </a:solidFill>
                <a:ea typeface="ＭＳ Ｐゴシック" pitchFamily="-84" charset="-128"/>
                <a:cs typeface="ＭＳ Ｐゴシック" pitchFamily="-84" charset="-128"/>
              </a:rPr>
              <a:t>Is it because you didn't know what I was talking about that you came to me?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</a:pPr>
            <a:r>
              <a:rPr lang="en-US" sz="1800" b="1">
                <a:solidFill>
                  <a:schemeClr val="hlink"/>
                </a:solidFill>
                <a:ea typeface="ＭＳ Ｐゴシック" pitchFamily="-84" charset="-128"/>
                <a:cs typeface="ＭＳ Ｐゴシック" pitchFamily="-84" charset="-128"/>
              </a:rPr>
              <a:t>no, it's because i wanted to see if you could pass the turing test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</a:pPr>
            <a:r>
              <a:rPr lang="en-US" sz="1800" b="1" i="1">
                <a:solidFill>
                  <a:schemeClr val="bg2"/>
                </a:solidFill>
                <a:ea typeface="ＭＳ Ｐゴシック" pitchFamily="-84" charset="-128"/>
                <a:cs typeface="ＭＳ Ｐゴシック" pitchFamily="-84" charset="-128"/>
              </a:rPr>
              <a:t>Does it bother you that you wanted to see if I could really pass the turing test?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</a:pPr>
            <a:r>
              <a:rPr lang="en-US" sz="1800" b="1">
                <a:ea typeface="ＭＳ Ｐゴシック" pitchFamily="-84" charset="-128"/>
                <a:cs typeface="ＭＳ Ｐゴシック" pitchFamily="-84" charset="-128"/>
              </a:rPr>
              <a:t>…..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</a:pPr>
            <a:r>
              <a:rPr lang="en-US" sz="1800" b="1" i="1">
                <a:solidFill>
                  <a:schemeClr val="bg2"/>
                </a:solidFill>
                <a:ea typeface="ＭＳ Ｐゴシック" pitchFamily="-84" charset="-128"/>
                <a:cs typeface="ＭＳ Ｐゴシック" pitchFamily="-84" charset="-128"/>
              </a:rPr>
              <a:t>How do you reconcile problems at school?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</a:pPr>
            <a:r>
              <a:rPr lang="en-US" sz="1800" b="1">
                <a:solidFill>
                  <a:schemeClr val="hlink"/>
                </a:solidFill>
                <a:ea typeface="ＭＳ Ｐゴシック" pitchFamily="-84" charset="-128"/>
                <a:cs typeface="ＭＳ Ｐゴシック" pitchFamily="-84" charset="-128"/>
              </a:rPr>
              <a:t>This is a waste of time.  Good bye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</a:pPr>
            <a:r>
              <a:rPr lang="en-US" sz="1800" b="1" i="1">
                <a:solidFill>
                  <a:schemeClr val="bg2"/>
                </a:solidFill>
                <a:ea typeface="ＭＳ Ｐゴシック" pitchFamily="-84" charset="-128"/>
                <a:cs typeface="ＭＳ Ｐゴシック" pitchFamily="-84" charset="-128"/>
              </a:rPr>
              <a:t>My secretary will send you a bill.</a:t>
            </a:r>
            <a:endParaRPr lang="en-US" sz="1800">
              <a:solidFill>
                <a:schemeClr val="bg2"/>
              </a:solidFill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 12/3/13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95C828-2FF3-6648-A2D6-7100D821708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CMSC 101 / IS 101Y - Artificial Intelligence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Early AI: Parry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498475" y="1752600"/>
            <a:ext cx="7556500" cy="4373563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Kenneth Colby modeled a paranoid using the same techniques as Eliza, around 1968</a:t>
            </a: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PARRY has basic emotions. If it gets angry, its replies become more hostile</a:t>
            </a: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Expert psychiatrists were unable to distinguish PARRY’s ramblings from those of real paranoids!</a:t>
            </a:r>
          </a:p>
          <a:p>
            <a:pPr eaLnBrk="1" hangingPunct="1"/>
            <a:endParaRPr lang="en-US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 12/3/13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95C828-2FF3-6648-A2D6-7100D821708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CMSC 101 / IS 101Y - Artificial Intelligence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5617</TotalTime>
  <Words>2695</Words>
  <Application>Microsoft Macintosh PowerPoint</Application>
  <PresentationFormat>On-screen Show (4:3)</PresentationFormat>
  <Paragraphs>403</Paragraphs>
  <Slides>33</Slides>
  <Notes>8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Advantage</vt:lpstr>
      <vt:lpstr>Artificial Intelligence:  Fact or Fiction? CMSC 101 / IS 101Y Dr. Marie desJardins December 3, 2013 </vt:lpstr>
      <vt:lpstr>AI: A Vision</vt:lpstr>
      <vt:lpstr>What is AI?</vt:lpstr>
      <vt:lpstr>Main Goals of AI</vt:lpstr>
      <vt:lpstr>Foundations of AI</vt:lpstr>
      <vt:lpstr>Big Questions</vt:lpstr>
      <vt:lpstr>Early AI: Eliza</vt:lpstr>
      <vt:lpstr>Eliza Speaks</vt:lpstr>
      <vt:lpstr>Early AI: Parry</vt:lpstr>
      <vt:lpstr>PARRY Speaks</vt:lpstr>
      <vt:lpstr>Eliza Meets Parry</vt:lpstr>
      <vt:lpstr>The Coolest AI Technology Today</vt:lpstr>
      <vt:lpstr>State Space Search</vt:lpstr>
      <vt:lpstr>Important Ideas in AI</vt:lpstr>
      <vt:lpstr>For Example...</vt:lpstr>
      <vt:lpstr>Now You Try It!</vt:lpstr>
      <vt:lpstr>Saving Teenagers Through State-Space Search</vt:lpstr>
      <vt:lpstr>Game Playing</vt:lpstr>
      <vt:lpstr>Let’s Play Nim!</vt:lpstr>
      <vt:lpstr>How to Play a Game</vt:lpstr>
      <vt:lpstr>Evaluation Function</vt:lpstr>
      <vt:lpstr>Game Trees</vt:lpstr>
      <vt:lpstr>Minimax Procedure</vt:lpstr>
      <vt:lpstr>Nim-4:  First Ply</vt:lpstr>
      <vt:lpstr>Nim-4:  Second Ply</vt:lpstr>
      <vt:lpstr>Nim-4:  Third Ply</vt:lpstr>
      <vt:lpstr>Nim-4:  Fourth Ply</vt:lpstr>
      <vt:lpstr>Backup to Level 3</vt:lpstr>
      <vt:lpstr>Backup to Level 2</vt:lpstr>
      <vt:lpstr>Backup to Level 1</vt:lpstr>
      <vt:lpstr>Backup to Level 0 (Root)</vt:lpstr>
      <vt:lpstr>The Future of AI?</vt:lpstr>
      <vt:lpstr>Just You Wait...</vt:lpstr>
    </vt:vector>
  </TitlesOfParts>
  <Manager>s</Manager>
  <Company>UMBC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AI: Fact or Fiction?</dc:title>
  <dc:subject/>
  <dc:creator>Marie desJardins</dc:creator>
  <cp:lastModifiedBy>Marie desJardins</cp:lastModifiedBy>
  <cp:revision>361</cp:revision>
  <cp:lastPrinted>1998-09-01T20:59:31Z</cp:lastPrinted>
  <dcterms:created xsi:type="dcterms:W3CDTF">2013-12-03T15:04:59Z</dcterms:created>
  <dcterms:modified xsi:type="dcterms:W3CDTF">2013-12-03T16:04:47Z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Other">
    <vt:lpwstr/>
  </property>
  <property fmtid="{D5CDD505-2E9C-101B-9397-08002B2CF9AE}" pid="8" name="DownloadOriginal">
    <vt:bool>false</vt:bool>
  </property>
  <property fmtid="{D5CDD505-2E9C-101B-9397-08002B2CF9AE}" pid="9" name="DownloadIEButton">
    <vt:bool>false</vt:bool>
  </property>
  <property fmtid="{D5CDD505-2E9C-101B-9397-08002B2CF9AE}" pid="10" name="UseBrowserColor">
    <vt:bool>true</vt:bool>
  </property>
  <property fmtid="{D5CDD505-2E9C-101B-9397-08002B2CF9AE}" pid="11" name="BackColor">
    <vt:i4>15132390</vt:i4>
  </property>
  <property fmtid="{D5CDD505-2E9C-101B-9397-08002B2CF9AE}" pid="12" name="TextColor">
    <vt:i4>0</vt:i4>
  </property>
  <property fmtid="{D5CDD505-2E9C-101B-9397-08002B2CF9AE}" pid="13" name="LinkColor">
    <vt:i4>16711782</vt:i4>
  </property>
  <property fmtid="{D5CDD505-2E9C-101B-9397-08002B2CF9AE}" pid="14" name="VisitedColor">
    <vt:i4>10040268</vt:i4>
  </property>
  <property fmtid="{D5CDD505-2E9C-101B-9397-08002B2CF9AE}" pid="15" name="TransparentButton">
    <vt:i4>0</vt:i4>
  </property>
  <property fmtid="{D5CDD505-2E9C-101B-9397-08002B2CF9AE}" pid="16" name="ButtonType">
    <vt:i4>3</vt:i4>
  </property>
  <property fmtid="{D5CDD505-2E9C-101B-9397-08002B2CF9AE}" pid="17" name="ShowNotes">
    <vt:bool>false</vt:bool>
  </property>
  <property fmtid="{D5CDD505-2E9C-101B-9397-08002B2CF9AE}" pid="18" name="NavBtnPos">
    <vt:i4>1</vt:i4>
  </property>
</Properties>
</file>