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1" autoAdjust="0"/>
    <p:restoredTop sz="91638" autoAdjust="0"/>
  </p:normalViewPr>
  <p:slideViewPr>
    <p:cSldViewPr snapToGrid="0" snapToObjects="1">
      <p:cViewPr>
        <p:scale>
          <a:sx n="112" d="100"/>
          <a:sy n="112" d="100"/>
        </p:scale>
        <p:origin x="-6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4B0AB-AB63-694E-90AF-AD49DAEBF725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3A356-7BE0-4C48-8AD6-1462FC1861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6914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3A356-7BE0-4C48-8AD6-1462FC1861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2000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talk about piracy: how it is an ethical issue	</a:t>
            </a:r>
          </a:p>
          <a:p>
            <a:r>
              <a:rPr lang="en-US" dirty="0" smtClean="0"/>
              <a:t>	Get the </a:t>
            </a:r>
            <a:r>
              <a:rPr lang="en-US" dirty="0" smtClean="0"/>
              <a:t>students’</a:t>
            </a:r>
            <a:r>
              <a:rPr lang="en-US" baseline="0" dirty="0" smtClean="0"/>
              <a:t> </a:t>
            </a:r>
            <a:r>
              <a:rPr lang="en-US" baseline="0" dirty="0" smtClean="0"/>
              <a:t>opinion on piracy (music, </a:t>
            </a:r>
            <a:r>
              <a:rPr lang="en-US" baseline="0" dirty="0" smtClean="0"/>
              <a:t>software, </a:t>
            </a:r>
            <a:r>
              <a:rPr lang="en-US" baseline="0" dirty="0" smtClean="0"/>
              <a:t>movies, games, textbooks, and so on)</a:t>
            </a:r>
          </a:p>
          <a:p>
            <a:r>
              <a:rPr lang="en-US" baseline="0" dirty="0" smtClean="0"/>
              <a:t>	Ask them the </a:t>
            </a:r>
            <a:r>
              <a:rPr lang="en-US" baseline="0" dirty="0" smtClean="0"/>
              <a:t>question: how </a:t>
            </a:r>
            <a:r>
              <a:rPr lang="en-US" baseline="0" dirty="0" smtClean="0"/>
              <a:t>would they feel if it were they who were behind these?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3A356-7BE0-4C48-8AD6-1462FC1861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256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Then shouldn’t it be easy to differentiate right from wrong…but</a:t>
            </a:r>
            <a:r>
              <a:rPr lang="en-US" baseline="0" dirty="0" smtClean="0"/>
              <a:t> not everything is black and white and people have differing opinions about what is right or wrong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3A356-7BE0-4C48-8AD6-1462FC1861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240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3A356-7BE0-4C48-8AD6-1462FC1861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1017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how many</a:t>
            </a:r>
            <a:r>
              <a:rPr lang="en-US" baseline="0" dirty="0" smtClean="0"/>
              <a:t> know what this is? When does it happen? How can it happen? (Basically gauge their knowledge)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3A356-7BE0-4C48-8AD6-1462FC1861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455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and Ethical Implications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CMSC 101</a:t>
            </a:r>
          </a:p>
          <a:p>
            <a:r>
              <a:rPr lang="en-US" dirty="0" smtClean="0"/>
              <a:t>November 21, 2013</a:t>
            </a:r>
          </a:p>
          <a:p>
            <a:r>
              <a:rPr lang="en-US" dirty="0" err="1" smtClean="0"/>
              <a:t>Bhuvana</a:t>
            </a:r>
            <a:r>
              <a:rPr lang="en-US" dirty="0" smtClean="0"/>
              <a:t> </a:t>
            </a:r>
            <a:r>
              <a:rPr lang="en-US" dirty="0" err="1" smtClean="0"/>
              <a:t>Bellala</a:t>
            </a:r>
            <a:r>
              <a:rPr lang="en-US" dirty="0" smtClean="0"/>
              <a:t> and Marie desJardins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605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5728"/>
            <a:ext cx="8913813" cy="9144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20" y="1280096"/>
            <a:ext cx="8059343" cy="4469397"/>
          </a:xfrm>
        </p:spPr>
        <p:txBody>
          <a:bodyPr/>
          <a:lstStyle/>
          <a:p>
            <a:r>
              <a:rPr lang="en-US" dirty="0" smtClean="0"/>
              <a:t>How do you feel about privacy?</a:t>
            </a:r>
          </a:p>
          <a:p>
            <a:r>
              <a:rPr lang="en-US" dirty="0" smtClean="0"/>
              <a:t>Is there anything you are going to do to protect yourself?</a:t>
            </a:r>
          </a:p>
          <a:p>
            <a:r>
              <a:rPr lang="en-US" dirty="0" smtClean="0"/>
              <a:t>Whose responsibility is it to protect your </a:t>
            </a:r>
            <a:r>
              <a:rPr lang="en-US" dirty="0" smtClean="0"/>
              <a:t>private </a:t>
            </a:r>
            <a:r>
              <a:rPr lang="en-US" dirty="0" smtClean="0"/>
              <a:t>information?</a:t>
            </a:r>
          </a:p>
          <a:p>
            <a:pPr lvl="1"/>
            <a:r>
              <a:rPr lang="en-US" dirty="0" smtClean="0"/>
              <a:t>Yourself, website developers, government,…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679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2429"/>
            <a:ext cx="8913813" cy="914400"/>
          </a:xfrm>
        </p:spPr>
        <p:txBody>
          <a:bodyPr/>
          <a:lstStyle/>
          <a:p>
            <a:r>
              <a:rPr lang="en-US" dirty="0" smtClean="0"/>
              <a:t>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460" y="1359477"/>
            <a:ext cx="7979965" cy="5183832"/>
          </a:xfrm>
        </p:spPr>
        <p:txBody>
          <a:bodyPr>
            <a:normAutofit/>
          </a:bodyPr>
          <a:lstStyle/>
          <a:p>
            <a:r>
              <a:rPr lang="en-US" dirty="0" smtClean="0"/>
              <a:t>Each team has been assigned a special topic related to ethics </a:t>
            </a:r>
          </a:p>
          <a:p>
            <a:r>
              <a:rPr lang="en-US" dirty="0" smtClean="0"/>
              <a:t>Read over the article and discuss among your group the</a:t>
            </a:r>
            <a:r>
              <a:rPr lang="en-US" dirty="0" smtClean="0"/>
              <a:t> main points and ethical implications:</a:t>
            </a:r>
          </a:p>
          <a:p>
            <a:pPr lvl="1"/>
            <a:r>
              <a:rPr lang="en-US" dirty="0" smtClean="0"/>
              <a:t>Identify the main topic of the article</a:t>
            </a:r>
          </a:p>
          <a:p>
            <a:pPr lvl="1"/>
            <a:r>
              <a:rPr lang="en-US" dirty="0" smtClean="0"/>
              <a:t>Identify the </a:t>
            </a:r>
            <a:r>
              <a:rPr lang="en-US" dirty="0" smtClean="0"/>
              <a:t>main points of the </a:t>
            </a:r>
            <a:r>
              <a:rPr lang="en-US" dirty="0" smtClean="0"/>
              <a:t>article</a:t>
            </a:r>
          </a:p>
          <a:p>
            <a:pPr lvl="1"/>
            <a:r>
              <a:rPr lang="en-US" dirty="0" smtClean="0"/>
              <a:t>Identify the ethical issues (what is to be decided?)</a:t>
            </a:r>
          </a:p>
          <a:p>
            <a:pPr lvl="1"/>
            <a:r>
              <a:rPr lang="en-US" dirty="0" smtClean="0"/>
              <a:t>Identify the stakeholders (affected groups)</a:t>
            </a:r>
          </a:p>
          <a:p>
            <a:pPr lvl="1"/>
            <a:r>
              <a:rPr lang="en-US" dirty="0" smtClean="0"/>
              <a:t>Identify the tradeoffs (costs and benefits to various groups)</a:t>
            </a:r>
          </a:p>
          <a:p>
            <a:r>
              <a:rPr lang="en-US" dirty="0" smtClean="0"/>
              <a:t>After </a:t>
            </a:r>
            <a:r>
              <a:rPr lang="en-US" dirty="0" smtClean="0"/>
              <a:t>10 </a:t>
            </a:r>
            <a:r>
              <a:rPr lang="en-US" dirty="0" smtClean="0"/>
              <a:t>minutes, </a:t>
            </a:r>
            <a:r>
              <a:rPr lang="en-US" dirty="0" smtClean="0"/>
              <a:t>share with the rest of the class</a:t>
            </a:r>
            <a:r>
              <a:rPr lang="en-US" dirty="0" smtClean="0"/>
              <a:t> a 1-2 minute summary of the questions above (main topic/points, ethical issues, stakeholders, </a:t>
            </a:r>
            <a:r>
              <a:rPr lang="en-US" smtClean="0"/>
              <a:t>major tradeoffs)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720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0659"/>
            <a:ext cx="8913813" cy="914400"/>
          </a:xfrm>
        </p:spPr>
        <p:txBody>
          <a:bodyPr/>
          <a:lstStyle/>
          <a:p>
            <a:r>
              <a:rPr lang="en-US" dirty="0" smtClean="0"/>
              <a:t>Getting Started…</a:t>
            </a:r>
            <a:endParaRPr lang="en-US" dirty="0"/>
          </a:p>
        </p:txBody>
      </p:sp>
      <p:pic>
        <p:nvPicPr>
          <p:cNvPr id="9" name="Content Placeholder 8" descr="Piracy-problem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-37681" r="-37681"/>
          <a:stretch>
            <a:fillRect/>
          </a:stretch>
        </p:blipFill>
        <p:spPr>
          <a:xfrm>
            <a:off x="442913" y="1543050"/>
            <a:ext cx="8281987" cy="4722813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174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0492"/>
            <a:ext cx="8913813" cy="914400"/>
          </a:xfrm>
        </p:spPr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75" y="1472879"/>
            <a:ext cx="7877909" cy="4820945"/>
          </a:xfrm>
        </p:spPr>
        <p:txBody>
          <a:bodyPr/>
          <a:lstStyle/>
          <a:p>
            <a:r>
              <a:rPr lang="en-US" dirty="0" smtClean="0"/>
              <a:t>Ethics: moral principles that help us differentiate between right and wrong behavior</a:t>
            </a:r>
          </a:p>
          <a:p>
            <a:r>
              <a:rPr lang="en-US" dirty="0" smtClean="0"/>
              <a:t>Ethical Dilemma: arises </a:t>
            </a:r>
            <a:r>
              <a:rPr lang="en-US" dirty="0"/>
              <a:t>in a situation concerning right or wrong when values are in </a:t>
            </a:r>
            <a:r>
              <a:rPr lang="en-US" dirty="0" smtClean="0"/>
              <a:t>conflict</a:t>
            </a:r>
          </a:p>
          <a:p>
            <a:r>
              <a:rPr lang="en-US" dirty="0" smtClean="0"/>
              <a:t>“Should I let my friend copy my answers on an exam?”</a:t>
            </a:r>
          </a:p>
          <a:p>
            <a:r>
              <a:rPr lang="en-US" dirty="0" smtClean="0"/>
              <a:t>“Should I keep the excessive change that the cashier gave to me?”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868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978"/>
            <a:ext cx="8913813" cy="914400"/>
          </a:xfrm>
        </p:spPr>
        <p:txBody>
          <a:bodyPr/>
          <a:lstStyle/>
          <a:p>
            <a:r>
              <a:rPr lang="en-US" dirty="0" smtClean="0"/>
              <a:t>Ethics in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04" y="1427519"/>
            <a:ext cx="8342833" cy="5013728"/>
          </a:xfrm>
        </p:spPr>
        <p:txBody>
          <a:bodyPr/>
          <a:lstStyle/>
          <a:p>
            <a:r>
              <a:rPr lang="en-US" dirty="0" smtClean="0"/>
              <a:t>Wiener: </a:t>
            </a:r>
            <a:r>
              <a:rPr lang="en-US" i="1" dirty="0" smtClean="0"/>
              <a:t>Cybernetics </a:t>
            </a:r>
            <a:r>
              <a:rPr lang="en-US" dirty="0" smtClean="0"/>
              <a:t>and </a:t>
            </a:r>
            <a:r>
              <a:rPr lang="en-US" i="1" dirty="0" smtClean="0"/>
              <a:t>The Human Use of Human Beings</a:t>
            </a:r>
          </a:p>
          <a:p>
            <a:pPr lvl="1"/>
            <a:r>
              <a:rPr lang="en-US" dirty="0" smtClean="0"/>
              <a:t>Published in 1950 – overview of ethical issues in computing</a:t>
            </a:r>
          </a:p>
          <a:p>
            <a:pPr lvl="1"/>
            <a:r>
              <a:rPr lang="en-US" dirty="0" smtClean="0"/>
              <a:t>Computers and security</a:t>
            </a:r>
          </a:p>
          <a:p>
            <a:pPr lvl="1"/>
            <a:r>
              <a:rPr lang="en-US" dirty="0" smtClean="0"/>
              <a:t>Computers and unemployment</a:t>
            </a:r>
          </a:p>
          <a:p>
            <a:pPr lvl="1"/>
            <a:r>
              <a:rPr lang="en-US" dirty="0" smtClean="0"/>
              <a:t>Responsibilities of computer professionals</a:t>
            </a:r>
          </a:p>
          <a:p>
            <a:pPr lvl="1"/>
            <a:r>
              <a:rPr lang="en-US" dirty="0" smtClean="0"/>
              <a:t>Computers and religion</a:t>
            </a:r>
          </a:p>
          <a:p>
            <a:pPr lvl="1"/>
            <a:r>
              <a:rPr lang="en-US" dirty="0" smtClean="0"/>
              <a:t>Robot ethics</a:t>
            </a:r>
            <a:endParaRPr lang="en-US" dirty="0"/>
          </a:p>
          <a:p>
            <a:r>
              <a:rPr lang="en-US" dirty="0" smtClean="0"/>
              <a:t>James Moor:</a:t>
            </a:r>
          </a:p>
          <a:p>
            <a:pPr lvl="1"/>
            <a:r>
              <a:rPr lang="en-US" dirty="0" smtClean="0"/>
              <a:t>We can do a lot with computers but should we do them?</a:t>
            </a:r>
          </a:p>
          <a:p>
            <a:pPr lvl="1"/>
            <a:r>
              <a:rPr lang="en-US" dirty="0" smtClean="0"/>
              <a:t>“Policy Vacuums” and “Conceptual Muddles”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153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150"/>
            <a:ext cx="8913813" cy="914400"/>
          </a:xfrm>
        </p:spPr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083" y="1404839"/>
            <a:ext cx="8150059" cy="5002387"/>
          </a:xfrm>
        </p:spPr>
        <p:txBody>
          <a:bodyPr/>
          <a:lstStyle/>
          <a:p>
            <a:r>
              <a:rPr lang="en-US" dirty="0" smtClean="0"/>
              <a:t>Stakeholders</a:t>
            </a:r>
          </a:p>
          <a:p>
            <a:r>
              <a:rPr lang="en-US" dirty="0" smtClean="0"/>
              <a:t>Utilitarianism Approach</a:t>
            </a:r>
          </a:p>
          <a:p>
            <a:r>
              <a:rPr lang="en-US" dirty="0" smtClean="0"/>
              <a:t>Individualism Approach</a:t>
            </a:r>
          </a:p>
          <a:p>
            <a:r>
              <a:rPr lang="en-US" dirty="0" smtClean="0"/>
              <a:t>Moral – Rights Approach</a:t>
            </a:r>
          </a:p>
          <a:p>
            <a:r>
              <a:rPr lang="en-US" dirty="0" smtClean="0"/>
              <a:t>Justice Approach</a:t>
            </a:r>
          </a:p>
          <a:p>
            <a:r>
              <a:rPr lang="en-US" dirty="0" smtClean="0"/>
              <a:t>ACM Code of Ethics</a:t>
            </a:r>
          </a:p>
          <a:p>
            <a:pPr lvl="1"/>
            <a:r>
              <a:rPr lang="en-US" dirty="0" smtClean="0"/>
              <a:t>Other professional codes of ethics</a:t>
            </a:r>
          </a:p>
          <a:p>
            <a:r>
              <a:rPr lang="en-US" dirty="0" smtClean="0"/>
              <a:t>Laws and Policies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100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4650"/>
            <a:ext cx="8913813" cy="914400"/>
          </a:xfrm>
        </p:spPr>
        <p:txBody>
          <a:bodyPr/>
          <a:lstStyle/>
          <a:p>
            <a:r>
              <a:rPr lang="en-US" dirty="0" smtClean="0"/>
              <a:t>ACM 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64" y="1370818"/>
            <a:ext cx="8150059" cy="5013728"/>
          </a:xfrm>
        </p:spPr>
        <p:txBody>
          <a:bodyPr/>
          <a:lstStyle/>
          <a:p>
            <a:r>
              <a:rPr lang="en-US" dirty="0" smtClean="0"/>
              <a:t>1.1 </a:t>
            </a:r>
            <a:r>
              <a:rPr lang="en-US" i="1" dirty="0" smtClean="0"/>
              <a:t>Contribute to society and human well-being</a:t>
            </a:r>
          </a:p>
          <a:p>
            <a:r>
              <a:rPr lang="en-US" dirty="0" smtClean="0"/>
              <a:t>1.7 </a:t>
            </a:r>
            <a:r>
              <a:rPr lang="en-US" i="1" dirty="0" smtClean="0"/>
              <a:t>Respect the privacy of others</a:t>
            </a:r>
          </a:p>
          <a:p>
            <a:r>
              <a:rPr lang="en-US" dirty="0" smtClean="0"/>
              <a:t>2.1 </a:t>
            </a:r>
            <a:r>
              <a:rPr lang="en-US" i="1" dirty="0" smtClean="0"/>
              <a:t>Strive to achieve the highest quality, effectiveness, and dignity in both the process and products of professional work</a:t>
            </a:r>
          </a:p>
          <a:p>
            <a:r>
              <a:rPr lang="en-US" dirty="0" smtClean="0"/>
              <a:t>2.6 </a:t>
            </a:r>
            <a:r>
              <a:rPr lang="en-US" i="1" dirty="0" smtClean="0"/>
              <a:t>Give comprehensive and thorough evaluations of computer systems and their impacts, including analysis of possible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3288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9456"/>
            <a:ext cx="8913813" cy="914400"/>
          </a:xfrm>
        </p:spPr>
        <p:txBody>
          <a:bodyPr/>
          <a:lstStyle/>
          <a:p>
            <a:r>
              <a:rPr lang="en-US" dirty="0" smtClean="0"/>
              <a:t>Example: Vulnerabilities</a:t>
            </a:r>
            <a:endParaRPr lang="en-US" dirty="0"/>
          </a:p>
        </p:txBody>
      </p:sp>
      <p:pic>
        <p:nvPicPr>
          <p:cNvPr id="5" name="Content Placeholder 4" descr="blue-screen-of-death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7849" b="17849"/>
          <a:stretch>
            <a:fillRect/>
          </a:stretch>
        </p:blipFill>
        <p:spPr>
          <a:xfrm>
            <a:off x="90210" y="1304127"/>
            <a:ext cx="8430577" cy="5012378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330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9456"/>
            <a:ext cx="8913813" cy="914400"/>
          </a:xfrm>
        </p:spPr>
        <p:txBody>
          <a:bodyPr/>
          <a:lstStyle/>
          <a:p>
            <a:r>
              <a:rPr lang="en-US" dirty="0" smtClean="0"/>
              <a:t>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763" y="1472880"/>
            <a:ext cx="7809870" cy="4923006"/>
          </a:xfrm>
        </p:spPr>
        <p:txBody>
          <a:bodyPr/>
          <a:lstStyle/>
          <a:p>
            <a:r>
              <a:rPr lang="en-US" dirty="0" smtClean="0"/>
              <a:t>What is a virus?</a:t>
            </a:r>
          </a:p>
          <a:p>
            <a:r>
              <a:rPr lang="en-US" dirty="0" smtClean="0"/>
              <a:t>Who is </a:t>
            </a:r>
            <a:r>
              <a:rPr lang="en-US" dirty="0" smtClean="0"/>
              <a:t>affected?</a:t>
            </a:r>
          </a:p>
          <a:p>
            <a:r>
              <a:rPr lang="en-US" dirty="0" smtClean="0"/>
              <a:t>Zero-day vulnerabilities</a:t>
            </a:r>
          </a:p>
          <a:p>
            <a:r>
              <a:rPr lang="en-US" dirty="0" smtClean="0"/>
              <a:t>The big picture: goes beyond individual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4548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0630"/>
            <a:ext cx="8913813" cy="914400"/>
          </a:xfrm>
        </p:spPr>
        <p:txBody>
          <a:bodyPr/>
          <a:lstStyle/>
          <a:p>
            <a:r>
              <a:rPr lang="en-US" dirty="0" smtClean="0"/>
              <a:t>Privacy and Stalking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87" y="1393498"/>
            <a:ext cx="8320153" cy="4979707"/>
          </a:xfrm>
        </p:spPr>
        <p:txBody>
          <a:bodyPr/>
          <a:lstStyle/>
          <a:p>
            <a:r>
              <a:rPr lang="en-US" dirty="0" smtClean="0"/>
              <a:t>You’ve each been assigned someone on your team to “</a:t>
            </a:r>
            <a:r>
              <a:rPr lang="en-US" dirty="0" err="1" smtClean="0"/>
              <a:t>cyberstalk</a:t>
            </a:r>
            <a:r>
              <a:rPr lang="en-US" dirty="0" smtClean="0"/>
              <a:t>” (10 minutes)</a:t>
            </a:r>
          </a:p>
          <a:p>
            <a:r>
              <a:rPr lang="en-US" dirty="0" smtClean="0"/>
              <a:t>Instructions: </a:t>
            </a:r>
          </a:p>
          <a:p>
            <a:pPr lvl="1"/>
            <a:r>
              <a:rPr lang="en-US" dirty="0" smtClean="0"/>
              <a:t>You can use any of the information you already know about the person to narrow down your search</a:t>
            </a:r>
          </a:p>
          <a:p>
            <a:pPr lvl="2"/>
            <a:r>
              <a:rPr lang="en-US" dirty="0" smtClean="0"/>
              <a:t>Their name, the school they attended, their high school, the clubs they are part of, their gamer name, and so on</a:t>
            </a:r>
          </a:p>
          <a:p>
            <a:pPr lvl="1"/>
            <a:r>
              <a:rPr lang="en-US" dirty="0" smtClean="0"/>
              <a:t>General Search </a:t>
            </a:r>
          </a:p>
          <a:p>
            <a:pPr lvl="2"/>
            <a:r>
              <a:rPr lang="en-US" dirty="0" smtClean="0"/>
              <a:t>Bing and Google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www.irongeek.com</a:t>
            </a:r>
            <a:r>
              <a:rPr lang="en-US" dirty="0"/>
              <a:t>/</a:t>
            </a:r>
            <a:r>
              <a:rPr lang="en-US" dirty="0" err="1"/>
              <a:t>i.php?page</a:t>
            </a:r>
            <a:r>
              <a:rPr lang="en-US" dirty="0"/>
              <a:t>=security/</a:t>
            </a:r>
            <a:r>
              <a:rPr lang="en-US" dirty="0" err="1"/>
              <a:t>doxing-footprinting-</a:t>
            </a:r>
            <a:r>
              <a:rPr lang="en-US" dirty="0" err="1" smtClean="0"/>
              <a:t>cyberstalking</a:t>
            </a:r>
            <a:endParaRPr lang="en-US" dirty="0" smtClean="0"/>
          </a:p>
          <a:p>
            <a:pPr lvl="2"/>
            <a:r>
              <a:rPr lang="en-US" dirty="0" smtClean="0"/>
              <a:t>This website gives you some good websites that you can use to stalk someone</a:t>
            </a:r>
          </a:p>
          <a:p>
            <a:pPr lvl="1"/>
            <a:r>
              <a:rPr lang="en-US" dirty="0" smtClean="0"/>
              <a:t>Share what you learned: If you have </a:t>
            </a:r>
            <a:r>
              <a:rPr lang="en-US" dirty="0" smtClean="0"/>
              <a:t>time, </a:t>
            </a:r>
            <a:r>
              <a:rPr lang="en-US" dirty="0" smtClean="0"/>
              <a:t>stalk other people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012370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1434</TotalTime>
  <Words>617</Words>
  <Application>Microsoft Macintosh PowerPoint</Application>
  <PresentationFormat>On-screen Show (4:3)</PresentationFormat>
  <Paragraphs>76</Paragraphs>
  <Slides>11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Perception</vt:lpstr>
      <vt:lpstr>Social and Ethical Implications</vt:lpstr>
      <vt:lpstr>Getting Started…</vt:lpstr>
      <vt:lpstr>Ethics</vt:lpstr>
      <vt:lpstr>Ethics in Computing</vt:lpstr>
      <vt:lpstr>Framework</vt:lpstr>
      <vt:lpstr>ACM Code of Ethics</vt:lpstr>
      <vt:lpstr>Example: Vulnerabilities</vt:lpstr>
      <vt:lpstr>Vulnerabilities</vt:lpstr>
      <vt:lpstr>Privacy and Stalking</vt:lpstr>
      <vt:lpstr>Discussion</vt:lpstr>
      <vt:lpstr>Readings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and Ethical Implications</dc:title>
  <dc:creator>Bhuvana Bellala</dc:creator>
  <cp:lastModifiedBy>Marie desJardins</cp:lastModifiedBy>
  <cp:revision>38</cp:revision>
  <dcterms:created xsi:type="dcterms:W3CDTF">2013-11-18T15:44:16Z</dcterms:created>
  <dcterms:modified xsi:type="dcterms:W3CDTF">2013-11-18T15:49:32Z</dcterms:modified>
</cp:coreProperties>
</file>