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Default Extension="wav" ContentType="audio/wav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</p:sldIdLst>
  <p:sldSz cx="9144000" cy="6858000" type="letter"/>
  <p:notesSz cx="6991350" cy="92821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clrMode="gray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clrMru>
    <a:srgbClr val="C00000"/>
    <a:srgbClr val="B2B2B2"/>
    <a:srgbClr val="DDDDDD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2787"/>
    <p:restoredTop sz="94671" autoAdjust="0"/>
  </p:normalViewPr>
  <p:slideViewPr>
    <p:cSldViewPr>
      <p:cViewPr varScale="1">
        <p:scale>
          <a:sx n="110" d="100"/>
          <a:sy n="110" d="100"/>
        </p:scale>
        <p:origin x="-10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715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588963"/>
            <a:ext cx="4643438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5480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xfrm>
            <a:off x="699439" y="4409311"/>
            <a:ext cx="5592473" cy="41760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/>
          <a:p>
            <a:pPr eaLnBrk="1" hangingPunct="1"/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59944" y="8817087"/>
            <a:ext cx="3029889" cy="4634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>
            <a:lvl1pPr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4644" indent="-274863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09945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3923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79013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1879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5857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298355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38136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7C0FA5-6DFB-4419-87E5-6D813B1B24A3}" type="slidenum">
              <a:rPr lang="en-US" altLang="en-US" sz="1300"/>
              <a:pPr eaLnBrk="1" hangingPunct="1"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xfrm>
            <a:off x="699439" y="4409311"/>
            <a:ext cx="5592473" cy="41760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/>
          <a:p>
            <a:pPr eaLnBrk="1" hangingPunct="1"/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59944" y="8817087"/>
            <a:ext cx="3029889" cy="4634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>
            <a:lvl1pPr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4644" indent="-274863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09945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3923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79013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1879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5857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298355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38136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D0DA96-638E-4966-AD2F-EE8DE68E5DC0}" type="slidenum">
              <a:rPr lang="en-US" altLang="en-US" sz="1300"/>
              <a:pPr eaLnBrk="1" hangingPunct="1"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xfrm>
            <a:off x="699439" y="4409311"/>
            <a:ext cx="5592473" cy="41760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/>
          <a:p>
            <a:pPr eaLnBrk="1" hangingPunct="1"/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59944" y="8817087"/>
            <a:ext cx="3029889" cy="4634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>
            <a:lvl1pPr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4644" indent="-274863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09945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3923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79013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1879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5857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298355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38136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2DC2CA-0D94-4FD6-9476-7DAC61CF954A}" type="slidenum">
              <a:rPr lang="en-US" altLang="en-US" sz="1300"/>
              <a:pPr eaLnBrk="1" hangingPunct="1"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xfrm>
            <a:off x="699439" y="4409311"/>
            <a:ext cx="5592473" cy="41760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/>
          <a:p>
            <a:pPr eaLnBrk="1" hangingPunct="1"/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59944" y="8817087"/>
            <a:ext cx="3029889" cy="4634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>
            <a:lvl1pPr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4644" indent="-274863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09945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3923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79013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1879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5857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298355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38136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4FCD43-1248-41E6-89B0-DD144CBFCE4F}" type="slidenum">
              <a:rPr lang="en-US" altLang="en-US" sz="1300"/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961462" y="8818622"/>
            <a:ext cx="3029888" cy="46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78" tIns="46490" rIns="92978" bIns="46490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B03A43-0852-4213-A692-ACF1F42CD16B}" type="slidenum">
              <a:rPr lang="en-US" altLang="en-US" sz="1300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439" y="4409311"/>
            <a:ext cx="5592473" cy="41760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/>
          <a:p>
            <a:pPr eaLnBrk="1" hangingPunct="1"/>
            <a:endParaRPr lang="en-US" altLang="en-US" sz="10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xfrm>
            <a:off x="699439" y="4409311"/>
            <a:ext cx="5592473" cy="41760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/>
          <a:p>
            <a:pPr eaLnBrk="1" hangingPunct="1"/>
            <a:endParaRPr lang="en-US" altLang="en-US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961462" y="8818622"/>
            <a:ext cx="3029888" cy="46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78" tIns="46490" rIns="92978" bIns="46490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7D0EE1-1240-441F-847B-5C49A271315C}" type="slidenum">
              <a:rPr lang="en-US" altLang="en-US" sz="1300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699439" y="4409311"/>
            <a:ext cx="5592473" cy="41760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/>
          <a:p>
            <a:pPr eaLnBrk="1" hangingPunct="1"/>
            <a:endParaRPr lang="en-US" alt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961462" y="8818622"/>
            <a:ext cx="3029888" cy="46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78" tIns="46490" rIns="92978" bIns="46490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55FACA8-23C5-4F36-810F-DC962F8E0D20}" type="slidenum">
              <a:rPr lang="en-US" altLang="en-US" sz="1300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xfrm>
            <a:off x="699439" y="4409311"/>
            <a:ext cx="5592473" cy="41760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/>
          <a:p>
            <a:pPr eaLnBrk="1" hangingPunct="1"/>
            <a:endParaRPr lang="en-US" altLang="en-US" smtClean="0"/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961462" y="8818622"/>
            <a:ext cx="3029888" cy="46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78" tIns="46490" rIns="92978" bIns="46490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C836AA-9683-4504-9219-4B52927CC8FC}" type="slidenum">
              <a:rPr lang="en-US" altLang="en-US" sz="1300"/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xfrm>
            <a:off x="699439" y="4409311"/>
            <a:ext cx="5592473" cy="41760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/>
          <a:p>
            <a:pPr eaLnBrk="1" hangingPunct="1"/>
            <a:endParaRPr lang="en-US" altLang="en-US" smtClean="0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961462" y="8818622"/>
            <a:ext cx="3029888" cy="46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78" tIns="46490" rIns="92978" bIns="46490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5F37FF-1E98-4783-A047-77BCD92786EA}" type="slidenum">
              <a:rPr lang="en-US" altLang="en-US" sz="1300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xfrm>
            <a:off x="699439" y="4409311"/>
            <a:ext cx="5592473" cy="41760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/>
          <a:p>
            <a:pPr eaLnBrk="1" hangingPunct="1"/>
            <a:endParaRPr lang="en-US" altLang="en-US" smtClean="0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961462" y="8818622"/>
            <a:ext cx="3029888" cy="46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78" tIns="46490" rIns="92978" bIns="46490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2508A2D-1AC4-40DE-AE3C-6C12B43AE192}" type="slidenum">
              <a:rPr lang="en-US" altLang="en-US" sz="1300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9944" y="8817087"/>
            <a:ext cx="3029889" cy="4634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>
            <a:lvl1pPr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4644" indent="-274863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09945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3923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79013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1879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5857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298355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38136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9633B2-0673-44B8-8BDB-397B68734C22}" type="slidenum">
              <a:rPr lang="en-US" altLang="en-US" sz="1300"/>
              <a:pPr eaLnBrk="1" hangingPunct="1"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439" y="4409311"/>
            <a:ext cx="5592473" cy="41760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/>
          <a:p>
            <a:pPr eaLnBrk="1" hangingPunct="1"/>
            <a:r>
              <a:rPr lang="en-GB" altLang="en-US" smtClean="0"/>
              <a:t>Small market</a:t>
            </a:r>
          </a:p>
          <a:p>
            <a:pPr eaLnBrk="1" hangingPunct="1"/>
            <a:r>
              <a:rPr lang="en-GB" altLang="en-US" smtClean="0"/>
              <a:t>Unprofitable</a:t>
            </a:r>
          </a:p>
          <a:p>
            <a:pPr eaLnBrk="1" hangingPunct="1"/>
            <a:r>
              <a:rPr lang="en-GB" altLang="en-US" smtClean="0"/>
              <a:t>Belief that it would be really expensive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xfrm>
            <a:off x="699439" y="4409311"/>
            <a:ext cx="5592473" cy="41760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961462" y="8818622"/>
            <a:ext cx="3029888" cy="46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78" tIns="46490" rIns="92978" bIns="46490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D9A6D6-C03A-4C24-A175-D98CA4D6414A}" type="slidenum">
              <a:rPr lang="en-US" altLang="en-US" sz="1300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961462" y="8818622"/>
            <a:ext cx="3029888" cy="46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78" tIns="46490" rIns="92978" bIns="46490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016FA9-17B7-4579-A25F-01D00164828A}" type="slidenum">
              <a:rPr lang="en-US" altLang="en-US" sz="1300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439" y="4409311"/>
            <a:ext cx="5592473" cy="41760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xfrm>
            <a:off x="699439" y="4409311"/>
            <a:ext cx="5592473" cy="41760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/>
          <a:p>
            <a:pPr eaLnBrk="1" hangingPunct="1"/>
            <a:endParaRPr lang="en-US" altLang="en-US" smtClean="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961462" y="8818622"/>
            <a:ext cx="3029888" cy="46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78" tIns="46490" rIns="92978" bIns="46490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29DB5C1-8939-4FE9-B575-D0336504936B}" type="slidenum">
              <a:rPr lang="en-US" altLang="en-US" sz="1300"/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xfrm>
            <a:off x="699439" y="4409311"/>
            <a:ext cx="5592473" cy="41760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/>
          <a:p>
            <a:pPr eaLnBrk="1" hangingPunct="1"/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59944" y="8817087"/>
            <a:ext cx="3029889" cy="4634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>
            <a:lvl1pPr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4644" indent="-274863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09945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3923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79013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1879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5857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298355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38136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A48958-0186-402C-9C67-28050D6027B4}" type="slidenum">
              <a:rPr lang="en-US" altLang="en-US" sz="1300"/>
              <a:pPr eaLnBrk="1" hangingPunct="1"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9944" y="8817087"/>
            <a:ext cx="3029889" cy="4634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>
            <a:lvl1pPr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4644" indent="-274863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09945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3923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79013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1879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5857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298355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38136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F3A37E-BF10-46AC-9B7D-6CCEBDEA4336}" type="slidenum">
              <a:rPr lang="en-US" altLang="en-US" sz="1300"/>
              <a:pPr eaLnBrk="1" hangingPunct="1"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439" y="4409311"/>
            <a:ext cx="5592473" cy="41760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xfrm>
            <a:off x="699439" y="4409311"/>
            <a:ext cx="5592473" cy="41760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/>
          <a:p>
            <a:pPr eaLnBrk="1" hangingPunct="1"/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59944" y="8817087"/>
            <a:ext cx="3029889" cy="4634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>
            <a:lvl1pPr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4644" indent="-274863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09945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3923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79013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1879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5857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298355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38136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F5B1F5-FD00-4079-B1BC-4D8F4A89E887}" type="slidenum">
              <a:rPr lang="en-US" altLang="en-US" sz="130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xfrm>
            <a:off x="699439" y="4409311"/>
            <a:ext cx="5592473" cy="41760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/>
          <a:p>
            <a:pPr eaLnBrk="1" hangingPunct="1"/>
            <a:r>
              <a:rPr lang="en-US" altLang="en-US" smtClean="0"/>
              <a:t>Pg 780-781 Sears and Jacko Ch 39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59944" y="8817087"/>
            <a:ext cx="3029889" cy="4634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>
            <a:lvl1pPr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4644" indent="-274863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09945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3923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79013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1879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5857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298355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38136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C3DF07-99CC-42CA-9F9D-EE6D5A03DA08}" type="slidenum">
              <a:rPr lang="en-US" altLang="en-US" sz="1300"/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xfrm>
            <a:off x="699439" y="4409311"/>
            <a:ext cx="5592473" cy="41760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/>
          <a:p>
            <a:pPr eaLnBrk="1" hangingPunct="1"/>
            <a:r>
              <a:rPr lang="en-US" altLang="en-US" smtClean="0"/>
              <a:t>Pg 780-781 Sears and Jacko Ch 39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59944" y="8817087"/>
            <a:ext cx="3029889" cy="4634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>
            <a:lvl1pPr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4644" indent="-274863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09945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3923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79013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1879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5857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298355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38136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E6F0A3-EC82-484F-8B28-78D1BDC8623F}" type="slidenum">
              <a:rPr lang="en-US" altLang="en-US" sz="1300"/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xfrm>
            <a:off x="699439" y="4409311"/>
            <a:ext cx="5592473" cy="41760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/>
          <a:p>
            <a:pPr eaLnBrk="1" hangingPunct="1"/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59944" y="8817087"/>
            <a:ext cx="3029889" cy="4634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>
            <a:lvl1pPr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4644" indent="-274863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09945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3923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79013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1879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5857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298355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38136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02EF00-381D-4956-B4F4-F1AF7DF32B71}" type="slidenum">
              <a:rPr lang="en-US" altLang="en-US" sz="1300"/>
              <a:pPr eaLnBrk="1" hangingPunct="1"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xfrm>
            <a:off x="699439" y="4409311"/>
            <a:ext cx="5592473" cy="41760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/>
          <a:p>
            <a:pPr eaLnBrk="1" hangingPunct="1"/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59944" y="8817087"/>
            <a:ext cx="3029889" cy="4634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>
            <a:lvl1pPr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4644" indent="-274863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09945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3923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79013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1879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5857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298355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38136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863DD3-52DC-4549-BFF8-344FC2FB1D42}" type="slidenum">
              <a:rPr lang="en-US" altLang="en-US" sz="1300"/>
              <a:pPr eaLnBrk="1" hangingPunct="1"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xfrm>
            <a:off x="699439" y="4409311"/>
            <a:ext cx="5592473" cy="41760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/>
          <a:p>
            <a:pPr eaLnBrk="1" hangingPunct="1"/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59944" y="8817087"/>
            <a:ext cx="3029889" cy="4634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56" tIns="43978" rIns="87956" bIns="43978"/>
          <a:lstStyle>
            <a:lvl1pPr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4644" indent="-274863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09945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39232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79013" indent="-219890" defTabSz="9299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1879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58574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298355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38136" indent="-219890" defTabSz="9299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60BA27-8A47-4CAE-8142-2947E73ECD23}" type="slidenum">
              <a:rPr lang="en-US" altLang="en-US" sz="1300"/>
              <a:pPr eaLnBrk="1" hangingPunct="1"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41313"/>
            <a:ext cx="6629400" cy="784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1484313"/>
            <a:ext cx="3238500" cy="4611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484313"/>
            <a:ext cx="3238500" cy="4611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18DFB-8620-4857-A88C-905D73C13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081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org/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.png"/><Relationship Id="rId5" Type="http://schemas.microsoft.com/office/2007/relationships/media" Target="../media/media1.wav"/><Relationship Id="rId6" Type="http://schemas.openxmlformats.org/officeDocument/2006/relationships/image" Target="../media/image3.png"/><Relationship Id="rId1" Type="http://schemas.openxmlformats.org/officeDocument/2006/relationships/audio" Target="../media/media1.wav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3488" y="2895600"/>
            <a:ext cx="6716712" cy="3048000"/>
          </a:xfrm>
          <a:noFill/>
          <a:ln/>
        </p:spPr>
        <p:txBody>
          <a:bodyPr wrap="none"/>
          <a:lstStyle/>
          <a:p>
            <a:r>
              <a:rPr lang="en-US" dirty="0" smtClean="0"/>
              <a:t>Accessibility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>
                <a:solidFill>
                  <a:schemeClr val="tx2"/>
                </a:solidFill>
              </a:rPr>
              <a:t>IS 101Y/CMSC 101Y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November 19, 2013</a:t>
            </a: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Marie desJardins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University of Maryland Baltimore County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6629400" cy="784225"/>
          </a:xfrm>
        </p:spPr>
        <p:txBody>
          <a:bodyPr/>
          <a:lstStyle/>
          <a:p>
            <a:pPr eaLnBrk="1" hangingPunct="1">
              <a:defRPr/>
            </a:pPr>
            <a:r>
              <a:rPr lang="en-GB" sz="3000" dirty="0" smtClean="0"/>
              <a:t>Assistive Technologies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0175" y="1905000"/>
            <a:ext cx="6343650" cy="4611687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Partially sighted (including some elderly users) can use screen magnifiers </a:t>
            </a:r>
          </a:p>
          <a:p>
            <a:pPr marL="692150" lvl="1" indent="-347663" eaLnBrk="1" hangingPunct="1"/>
            <a:r>
              <a:rPr lang="en-GB" altLang="en-US" dirty="0" smtClean="0"/>
              <a:t>Enlarges the information on the screen</a:t>
            </a:r>
          </a:p>
          <a:p>
            <a:pPr marL="692150" lvl="1" indent="-347663" eaLnBrk="1" hangingPunct="1"/>
            <a:r>
              <a:rPr lang="en-GB" altLang="en-US" dirty="0" smtClean="0"/>
              <a:t>Create a large, scrolling virtual screen or magnify area close to the mouse</a:t>
            </a:r>
          </a:p>
          <a:p>
            <a:pPr eaLnBrk="1" hangingPunct="1">
              <a:buFontTx/>
              <a:buNone/>
            </a:pPr>
            <a:endParaRPr lang="en-GB" altLang="en-US" b="1" dirty="0" smtClean="0"/>
          </a:p>
          <a:p>
            <a:pPr eaLnBrk="1" hangingPunct="1">
              <a:buFontTx/>
              <a:buNone/>
            </a:pPr>
            <a:endParaRPr lang="en-GB" altLang="en-US" b="1" dirty="0" smtClean="0"/>
          </a:p>
          <a:p>
            <a:pPr eaLnBrk="1" hangingPunct="1"/>
            <a:endParaRPr lang="en-GB" altLang="en-US" b="1" dirty="0" smtClean="0"/>
          </a:p>
          <a:p>
            <a:pPr eaLnBrk="1" hangingPunct="1">
              <a:buFontTx/>
              <a:buNone/>
            </a:pPr>
            <a:endParaRPr lang="en-GB" altLang="en-US" b="1" dirty="0" smtClean="0"/>
          </a:p>
        </p:txBody>
      </p:sp>
      <p:pic>
        <p:nvPicPr>
          <p:cNvPr id="13317" name="Picture 6" descr="magnifi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2807494" y="4267200"/>
            <a:ext cx="3529012" cy="2105025"/>
          </a:xfr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58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685800"/>
            <a:ext cx="6629400" cy="784225"/>
          </a:xfrm>
        </p:spPr>
        <p:txBody>
          <a:bodyPr/>
          <a:lstStyle/>
          <a:p>
            <a:pPr eaLnBrk="1" hangingPunct="1">
              <a:defRPr/>
            </a:pPr>
            <a:r>
              <a:rPr lang="en-GB" sz="3000" dirty="0" smtClean="0"/>
              <a:t>Children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2043" y="1752600"/>
            <a:ext cx="7422357" cy="46116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35000"/>
              </a:spcBef>
            </a:pPr>
            <a:r>
              <a:rPr lang="en-US" altLang="en-US" b="1" dirty="0" smtClean="0"/>
              <a:t>Dexterity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altLang="en-US" dirty="0" smtClean="0"/>
              <a:t>Motor control is not equal to adults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altLang="en-US" dirty="0" smtClean="0"/>
              <a:t>May have problems double clicking or using 3 button mouse (</a:t>
            </a:r>
            <a:r>
              <a:rPr lang="en-US" altLang="en-US" dirty="0" err="1" smtClean="0"/>
              <a:t>Bederson</a:t>
            </a:r>
            <a:r>
              <a:rPr lang="en-US" altLang="en-US" dirty="0" smtClean="0"/>
              <a:t> et al. 1996)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altLang="en-US" dirty="0" smtClean="0"/>
              <a:t>Difficulty dragging a mouse (</a:t>
            </a:r>
            <a:r>
              <a:rPr lang="en-US" altLang="en-US" dirty="0" err="1" smtClean="0"/>
              <a:t>Strommen</a:t>
            </a:r>
            <a:r>
              <a:rPr lang="en-US" altLang="en-US" dirty="0" smtClean="0"/>
              <a:t>, 1994)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altLang="en-US" dirty="0" smtClean="0"/>
              <a:t>Led to the popularity of tablets with children</a:t>
            </a:r>
          </a:p>
          <a:p>
            <a:pPr eaLnBrk="1" hangingPunct="1">
              <a:spcBef>
                <a:spcPct val="35000"/>
              </a:spcBef>
            </a:pPr>
            <a:endParaRPr lang="en-US" altLang="en-US" b="1" dirty="0" smtClean="0"/>
          </a:p>
          <a:p>
            <a:pPr eaLnBrk="1" hangingPunct="1">
              <a:spcBef>
                <a:spcPct val="35000"/>
              </a:spcBef>
            </a:pPr>
            <a:r>
              <a:rPr lang="en-US" altLang="en-US" b="1" dirty="0" smtClean="0"/>
              <a:t>Speech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altLang="en-US" dirty="0" smtClean="0"/>
              <a:t>O’Hare and </a:t>
            </a:r>
            <a:r>
              <a:rPr lang="en-US" altLang="en-US" dirty="0" err="1" smtClean="0"/>
              <a:t>McTear</a:t>
            </a:r>
            <a:r>
              <a:rPr lang="en-US" altLang="en-US" dirty="0" smtClean="0"/>
              <a:t> (1999) found that 12 year olds could generate text more quickly and accurately through dictation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altLang="en-US" dirty="0" smtClean="0"/>
              <a:t>Speech recognition developed for adults doesn’t work so well with young children (Nix et al., 1988)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803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6629400" cy="784225"/>
          </a:xfrm>
        </p:spPr>
        <p:txBody>
          <a:bodyPr/>
          <a:lstStyle/>
          <a:p>
            <a:pPr eaLnBrk="1" hangingPunct="1">
              <a:defRPr/>
            </a:pPr>
            <a:r>
              <a:rPr lang="en-GB" sz="3000" dirty="0" smtClean="0"/>
              <a:t>Children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828800"/>
            <a:ext cx="6919913" cy="4611687"/>
          </a:xfrm>
        </p:spPr>
        <p:txBody>
          <a:bodyPr>
            <a:noAutofit/>
          </a:bodyPr>
          <a:lstStyle/>
          <a:p>
            <a:pPr eaLnBrk="1" hangingPunct="1">
              <a:spcBef>
                <a:spcPct val="35000"/>
              </a:spcBef>
            </a:pPr>
            <a:r>
              <a:rPr lang="en-US" altLang="en-US" sz="2000" b="1" dirty="0" smtClean="0"/>
              <a:t>Reading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altLang="en-US" sz="2000" dirty="0" smtClean="0"/>
              <a:t>Different reading abilities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altLang="en-US" sz="2000" dirty="0" smtClean="0"/>
              <a:t>What can be used to substitute?</a:t>
            </a:r>
          </a:p>
          <a:p>
            <a:pPr eaLnBrk="1" hangingPunct="1">
              <a:spcBef>
                <a:spcPct val="35000"/>
              </a:spcBef>
            </a:pPr>
            <a:endParaRPr lang="en-US" altLang="en-US" sz="800" dirty="0" smtClean="0"/>
          </a:p>
          <a:p>
            <a:pPr eaLnBrk="1" hangingPunct="1">
              <a:spcBef>
                <a:spcPct val="35000"/>
              </a:spcBef>
            </a:pPr>
            <a:r>
              <a:rPr lang="en-US" altLang="en-US" sz="2000" b="1" dirty="0" smtClean="0"/>
              <a:t>Background knowledge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altLang="en-US" sz="2000" dirty="0" smtClean="0"/>
              <a:t>Jones (1992) – Children are less familiar with office concepts like file folders and in/out boxes</a:t>
            </a:r>
          </a:p>
          <a:p>
            <a:pPr eaLnBrk="1" hangingPunct="1">
              <a:spcBef>
                <a:spcPct val="35000"/>
              </a:spcBef>
            </a:pPr>
            <a:endParaRPr lang="en-US" altLang="en-US" sz="800" b="1" dirty="0" smtClean="0"/>
          </a:p>
          <a:p>
            <a:pPr eaLnBrk="1" hangingPunct="1">
              <a:spcBef>
                <a:spcPct val="35000"/>
              </a:spcBef>
            </a:pPr>
            <a:r>
              <a:rPr lang="en-US" altLang="en-US" sz="2000" b="1" dirty="0" smtClean="0"/>
              <a:t>Interaction style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altLang="en-US" sz="2000" dirty="0" smtClean="0"/>
              <a:t>Playful, spontaneous interactions with technology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altLang="en-US" sz="2000" dirty="0" smtClean="0"/>
              <a:t>Hanna et al. (1997) found kids repeatedly generating errors to hear funny noises!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41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457200"/>
            <a:ext cx="6629400" cy="784225"/>
          </a:xfrm>
        </p:spPr>
        <p:txBody>
          <a:bodyPr/>
          <a:lstStyle/>
          <a:p>
            <a:pPr eaLnBrk="1" hangingPunct="1">
              <a:defRPr/>
            </a:pPr>
            <a:r>
              <a:rPr lang="en-GB" sz="3000" dirty="0" smtClean="0"/>
              <a:t>Children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484313"/>
            <a:ext cx="6919913" cy="4611687"/>
          </a:xfrm>
        </p:spPr>
        <p:txBody>
          <a:bodyPr>
            <a:normAutofit/>
          </a:bodyPr>
          <a:lstStyle/>
          <a:p>
            <a:pPr eaLnBrk="1" hangingPunct="1">
              <a:spcBef>
                <a:spcPct val="35000"/>
              </a:spcBef>
            </a:pPr>
            <a:r>
              <a:rPr lang="en-US" altLang="en-US" b="1" dirty="0" smtClean="0"/>
              <a:t>Computer acts as a tutor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altLang="en-US" sz="2400" dirty="0" smtClean="0"/>
              <a:t>Animated tutors teaching kids</a:t>
            </a:r>
          </a:p>
          <a:p>
            <a:pPr lvl="1" eaLnBrk="1" hangingPunct="1">
              <a:spcBef>
                <a:spcPct val="35000"/>
              </a:spcBef>
              <a:buFontTx/>
              <a:buNone/>
            </a:pPr>
            <a:endParaRPr lang="en-US" altLang="en-US" sz="2400" b="1" dirty="0" smtClean="0"/>
          </a:p>
          <a:p>
            <a:pPr eaLnBrk="1" hangingPunct="1">
              <a:spcBef>
                <a:spcPct val="35000"/>
              </a:spcBef>
            </a:pPr>
            <a:r>
              <a:rPr lang="en-US" altLang="en-US" b="1" dirty="0" smtClean="0"/>
              <a:t>Computer acts as a tool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altLang="en-US" sz="2400" dirty="0" err="1" smtClean="0"/>
              <a:t>KidPix</a:t>
            </a:r>
            <a:r>
              <a:rPr lang="en-US" altLang="en-US" sz="2400" dirty="0" smtClean="0"/>
              <a:t> is a drawing tool for kids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altLang="en-US" sz="2400" dirty="0" smtClean="0"/>
              <a:t>Several ways to erase screen (e.g. drawing explodes or sucked down a drain)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altLang="en-US" sz="2400" dirty="0" smtClean="0"/>
              <a:t>It is designed well for kids’ interests and needs</a:t>
            </a:r>
          </a:p>
          <a:p>
            <a:pPr eaLnBrk="1" hangingPunct="1">
              <a:spcBef>
                <a:spcPct val="3500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88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000" smtClean="0"/>
              <a:t>Legislation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56506" y="1625601"/>
            <a:ext cx="6630988" cy="4611687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Economic impact of individuals with disabilities</a:t>
            </a:r>
          </a:p>
          <a:p>
            <a:pPr eaLnBrk="1" hangingPunct="1"/>
            <a:r>
              <a:rPr lang="en-GB" altLang="en-US" dirty="0" smtClean="0"/>
              <a:t>Section 508 - Americans with Disabilities Act </a:t>
            </a:r>
          </a:p>
          <a:p>
            <a:pPr lvl="1" eaLnBrk="1" hangingPunct="1"/>
            <a:r>
              <a:rPr lang="en-US" altLang="en-US" dirty="0" smtClean="0"/>
              <a:t>Eliminate barriers in IT</a:t>
            </a:r>
          </a:p>
          <a:p>
            <a:pPr lvl="1" eaLnBrk="1" hangingPunct="1"/>
            <a:r>
              <a:rPr lang="en-US" altLang="en-US" dirty="0" smtClean="0"/>
              <a:t>Make new opportunities for disabled</a:t>
            </a:r>
          </a:p>
          <a:p>
            <a:pPr lvl="1" eaLnBrk="1" hangingPunct="1"/>
            <a:r>
              <a:rPr lang="en-US" altLang="en-US" dirty="0" smtClean="0"/>
              <a:t>Encourage development of technologies that will help achieve these goals</a:t>
            </a:r>
          </a:p>
          <a:p>
            <a:pPr lvl="1"/>
            <a:r>
              <a:rPr lang="en-US" altLang="en-US" dirty="0"/>
              <a:t>Law applies to all Federal agencies</a:t>
            </a:r>
          </a:p>
          <a:p>
            <a:pPr lvl="1"/>
            <a:r>
              <a:rPr lang="en-US" altLang="en-US" dirty="0"/>
              <a:t>Good practice for private companies</a:t>
            </a:r>
            <a:endParaRPr lang="en-GB" altLang="en-US" dirty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eaLnBrk="1" hangingPunct="1"/>
            <a:endParaRPr lang="en-GB" altLang="en-US" b="1" dirty="0" smtClean="0"/>
          </a:p>
          <a:p>
            <a:pPr eaLnBrk="1" hangingPunct="1"/>
            <a:endParaRPr lang="en-GB" altLang="en-US" b="1" dirty="0" smtClean="0"/>
          </a:p>
          <a:p>
            <a:pPr eaLnBrk="1" hangingPunct="1">
              <a:buFontTx/>
              <a:buNone/>
            </a:pPr>
            <a:endParaRPr lang="en-GB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19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000" smtClean="0"/>
              <a:t>Design Guidelines for Inclusiveness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9993" y="1752601"/>
            <a:ext cx="6704013" cy="35814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GB" altLang="en-US" b="1" dirty="0" smtClean="0"/>
              <a:t>Section 508</a:t>
            </a:r>
          </a:p>
          <a:p>
            <a:pPr lvl="1" eaLnBrk="1" hangingPunct="1">
              <a:spcBef>
                <a:spcPct val="40000"/>
              </a:spcBef>
            </a:pPr>
            <a:r>
              <a:rPr lang="en-GB" altLang="en-US" dirty="0" smtClean="0"/>
              <a:t>Have a text equivalent to diagrams (e.g. alt text, </a:t>
            </a:r>
            <a:r>
              <a:rPr lang="en-GB" altLang="en-US" dirty="0" err="1" smtClean="0"/>
              <a:t>longdesc</a:t>
            </a:r>
            <a:r>
              <a:rPr lang="en-GB" altLang="en-US" dirty="0" smtClean="0"/>
              <a:t>)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dirty="0" smtClean="0"/>
              <a:t>Equivalent alternatives for any multimedia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dirty="0" smtClean="0"/>
              <a:t>Information conveyed with color is also available without color</a:t>
            </a:r>
            <a:endParaRPr lang="en-GB" altLang="en-US" dirty="0" smtClean="0"/>
          </a:p>
          <a:p>
            <a:pPr lvl="1" eaLnBrk="1" hangingPunct="1">
              <a:spcBef>
                <a:spcPct val="40000"/>
              </a:spcBef>
            </a:pPr>
            <a:endParaRPr lang="en-GB" altLang="en-US" dirty="0" smtClean="0"/>
          </a:p>
          <a:p>
            <a:pPr lvl="1" eaLnBrk="1" hangingPunct="1">
              <a:spcBef>
                <a:spcPct val="40000"/>
              </a:spcBef>
            </a:pPr>
            <a:endParaRPr lang="en-GB" altLang="en-US" dirty="0" smtClean="0"/>
          </a:p>
          <a:p>
            <a:pPr eaLnBrk="1" hangingPunct="1">
              <a:buFontTx/>
              <a:buNone/>
            </a:pPr>
            <a:endParaRPr lang="en-GB" altLang="en-US" b="1" dirty="0" smtClean="0"/>
          </a:p>
          <a:p>
            <a:pPr eaLnBrk="1" hangingPunct="1"/>
            <a:endParaRPr lang="en-GB" altLang="en-US" b="1" dirty="0" smtClean="0"/>
          </a:p>
          <a:p>
            <a:pPr eaLnBrk="1" hangingPunct="1">
              <a:buFontTx/>
              <a:buNone/>
            </a:pPr>
            <a:endParaRPr lang="en-GB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49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000" smtClean="0"/>
              <a:t>Design Guidelines for Inclusiveness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9993" y="2133600"/>
            <a:ext cx="6704013" cy="3697287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GB" altLang="en-US" b="1" dirty="0" smtClean="0"/>
              <a:t>Section 508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dirty="0" smtClean="0"/>
              <a:t>Pages should be readable without style sheet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dirty="0" smtClean="0"/>
              <a:t>Row and column headers should be identified for data tables.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dirty="0" smtClean="0"/>
              <a:t>Avoid causing the screen to flicker with a frequency greater than 2 Hz and lower than 55 Hz</a:t>
            </a:r>
            <a:endParaRPr lang="en-GB" altLang="en-US" dirty="0" smtClean="0"/>
          </a:p>
          <a:p>
            <a:pPr lvl="1" eaLnBrk="1" hangingPunct="1">
              <a:spcBef>
                <a:spcPct val="40000"/>
              </a:spcBef>
            </a:pPr>
            <a:endParaRPr lang="en-GB" altLang="en-US" dirty="0" smtClean="0"/>
          </a:p>
          <a:p>
            <a:pPr eaLnBrk="1" hangingPunct="1">
              <a:buFontTx/>
              <a:buNone/>
            </a:pPr>
            <a:endParaRPr lang="en-GB" altLang="en-US" b="1" dirty="0" smtClean="0"/>
          </a:p>
          <a:p>
            <a:pPr eaLnBrk="1" hangingPunct="1"/>
            <a:endParaRPr lang="en-GB" altLang="en-US" b="1" dirty="0" smtClean="0"/>
          </a:p>
          <a:p>
            <a:pPr eaLnBrk="1" hangingPunct="1">
              <a:buFontTx/>
              <a:buNone/>
            </a:pPr>
            <a:endParaRPr lang="en-GB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61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000" smtClean="0"/>
              <a:t>Design Guidelines for Inclusiveness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8800" y="1484313"/>
            <a:ext cx="6704013" cy="4611687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GB" altLang="en-US" b="1" smtClean="0"/>
              <a:t>Section 508</a:t>
            </a:r>
            <a:endParaRPr lang="en-US" altLang="en-US" smtClean="0"/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/>
              <a:t>Scripting should be identified by assistive technologies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/>
              <a:t>Permits users to skip repetitive navigation links</a:t>
            </a:r>
          </a:p>
          <a:p>
            <a:pPr lvl="1" eaLnBrk="1" hangingPunct="1">
              <a:spcBef>
                <a:spcPct val="40000"/>
              </a:spcBef>
            </a:pPr>
            <a:endParaRPr lang="en-GB" altLang="en-US" smtClean="0"/>
          </a:p>
          <a:p>
            <a:pPr lvl="1" eaLnBrk="1" hangingPunct="1">
              <a:spcBef>
                <a:spcPct val="40000"/>
              </a:spcBef>
            </a:pPr>
            <a:endParaRPr lang="en-GB" altLang="en-US" smtClean="0"/>
          </a:p>
          <a:p>
            <a:pPr eaLnBrk="1" hangingPunct="1">
              <a:buFontTx/>
              <a:buNone/>
            </a:pPr>
            <a:endParaRPr lang="en-GB" altLang="en-US" b="1" smtClean="0"/>
          </a:p>
          <a:p>
            <a:pPr eaLnBrk="1" hangingPunct="1"/>
            <a:endParaRPr lang="en-GB" altLang="en-US" b="1" smtClean="0"/>
          </a:p>
          <a:p>
            <a:pPr eaLnBrk="1" hangingPunct="1">
              <a:buFontTx/>
              <a:buNone/>
            </a:pPr>
            <a:endParaRPr lang="en-GB" altLang="en-US" b="1" smtClean="0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714750"/>
            <a:ext cx="52482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0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000" dirty="0" smtClean="0"/>
              <a:t>Design Guidelines for Inclusiveness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9993" y="1981200"/>
            <a:ext cx="6704013" cy="4611687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GB" altLang="en-US" b="1" dirty="0" smtClean="0"/>
              <a:t>Section 508</a:t>
            </a:r>
            <a:endParaRPr lang="en-US" altLang="en-US" dirty="0" smtClean="0"/>
          </a:p>
          <a:p>
            <a:pPr lvl="1" eaLnBrk="1" hangingPunct="1">
              <a:spcBef>
                <a:spcPct val="40000"/>
              </a:spcBef>
            </a:pPr>
            <a:r>
              <a:rPr lang="en-US" altLang="en-US" dirty="0" smtClean="0"/>
              <a:t>Further info and sample HTML code at: </a:t>
            </a:r>
          </a:p>
          <a:p>
            <a:pPr lvl="1" eaLnBrk="1" hangingPunct="1">
              <a:spcBef>
                <a:spcPct val="40000"/>
              </a:spcBef>
              <a:buFontTx/>
              <a:buNone/>
            </a:pPr>
            <a:r>
              <a:rPr lang="en-US" altLang="en-US" sz="1800" i="1" dirty="0" smtClean="0"/>
              <a:t>	http://www.access-board.gov/sec508/guide/1194.22.htm</a:t>
            </a:r>
          </a:p>
          <a:p>
            <a:pPr lvl="1" eaLnBrk="1" hangingPunct="1">
              <a:spcBef>
                <a:spcPct val="40000"/>
              </a:spcBef>
            </a:pPr>
            <a:endParaRPr lang="en-GB" altLang="en-US" dirty="0" smtClean="0"/>
          </a:p>
          <a:p>
            <a:pPr lvl="1" eaLnBrk="1" hangingPunct="1">
              <a:spcBef>
                <a:spcPct val="40000"/>
              </a:spcBef>
            </a:pPr>
            <a:endParaRPr lang="en-GB" altLang="en-US" dirty="0" smtClean="0"/>
          </a:p>
          <a:p>
            <a:pPr eaLnBrk="1" hangingPunct="1">
              <a:buFontTx/>
              <a:buNone/>
            </a:pPr>
            <a:endParaRPr lang="en-GB" altLang="en-US" b="1" dirty="0" smtClean="0"/>
          </a:p>
          <a:p>
            <a:pPr eaLnBrk="1" hangingPunct="1"/>
            <a:endParaRPr lang="en-GB" altLang="en-US" b="1" dirty="0" smtClean="0"/>
          </a:p>
          <a:p>
            <a:pPr eaLnBrk="1" hangingPunct="1">
              <a:buFontTx/>
              <a:buNone/>
            </a:pPr>
            <a:endParaRPr lang="en-GB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53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000" smtClean="0"/>
              <a:t>Design Guidelines for Inclusiveness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8800" y="1484313"/>
            <a:ext cx="6704013" cy="4611687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GB" altLang="en-US" dirty="0" smtClean="0"/>
              <a:t>WCAG validator</a:t>
            </a:r>
          </a:p>
          <a:p>
            <a:pPr marL="692150" lvl="1" indent="-347663" eaLnBrk="1" hangingPunct="1">
              <a:spcBef>
                <a:spcPct val="40000"/>
              </a:spcBef>
            </a:pPr>
            <a:r>
              <a:rPr lang="en-GB" altLang="en-US" dirty="0" smtClean="0"/>
              <a:t>Validator.w3.org (entered: </a:t>
            </a:r>
            <a:r>
              <a:rPr lang="en-GB" altLang="en-US" dirty="0" smtClean="0">
                <a:hlinkClick r:id="rId3"/>
              </a:rPr>
              <a:t>www.wikipedia.org</a:t>
            </a:r>
            <a:r>
              <a:rPr lang="en-GB" altLang="en-US" dirty="0" smtClean="0"/>
              <a:t>)</a:t>
            </a:r>
          </a:p>
          <a:p>
            <a:pPr marL="987425" lvl="2" indent="-293688" eaLnBrk="1" hangingPunct="1">
              <a:spcBef>
                <a:spcPct val="40000"/>
              </a:spcBef>
            </a:pPr>
            <a:endParaRPr lang="en-GB" altLang="en-US" dirty="0" smtClean="0"/>
          </a:p>
          <a:p>
            <a:pPr eaLnBrk="1" hangingPunct="1">
              <a:buFontTx/>
              <a:buNone/>
            </a:pPr>
            <a:endParaRPr lang="en-GB" altLang="en-US" b="1" dirty="0" smtClean="0"/>
          </a:p>
          <a:p>
            <a:pPr eaLnBrk="1" hangingPunct="1"/>
            <a:endParaRPr lang="en-GB" altLang="en-US" b="1" dirty="0" smtClean="0"/>
          </a:p>
          <a:p>
            <a:pPr eaLnBrk="1" hangingPunct="1">
              <a:buFontTx/>
              <a:buNone/>
            </a:pPr>
            <a:endParaRPr lang="en-GB" altLang="en-US" b="1" dirty="0" smtClean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928938"/>
            <a:ext cx="6043612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54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000" smtClean="0"/>
              <a:t>Universal Usability (UU)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399" y="1600201"/>
            <a:ext cx="7391401" cy="4343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20000"/>
              </a:lnSpc>
            </a:pPr>
            <a:r>
              <a:rPr lang="en-GB" altLang="en-US" dirty="0" smtClean="0"/>
              <a:t>Products and software are not always accessible for all users</a:t>
            </a:r>
          </a:p>
          <a:p>
            <a:pPr eaLnBrk="1" hangingPunct="1">
              <a:lnSpc>
                <a:spcPct val="120000"/>
              </a:lnSpc>
            </a:pPr>
            <a:endParaRPr lang="en-GB" altLang="en-US" dirty="0" smtClean="0"/>
          </a:p>
          <a:p>
            <a:pPr eaLnBrk="1" hangingPunct="1">
              <a:lnSpc>
                <a:spcPct val="120000"/>
              </a:lnSpc>
            </a:pPr>
            <a:r>
              <a:rPr lang="en-GB" altLang="en-US" dirty="0" smtClean="0"/>
              <a:t>Why?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GB" altLang="en-US" dirty="0" smtClean="0"/>
          </a:p>
          <a:p>
            <a:pPr eaLnBrk="1" hangingPunct="1">
              <a:lnSpc>
                <a:spcPct val="120000"/>
              </a:lnSpc>
            </a:pPr>
            <a:r>
              <a:rPr lang="en-GB" altLang="en-US" dirty="0" smtClean="0"/>
              <a:t>Universal usability refers to design of information and communications products and services that are both accessible and usable by all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67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000" smtClean="0"/>
              <a:t>Design Guidelines for Inclusiveness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712913"/>
            <a:ext cx="7694613" cy="4611687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GB" altLang="en-US" dirty="0" smtClean="0"/>
              <a:t>Wikipedia is not completely accessible – well according to the W3C WCAG guidelines!</a:t>
            </a:r>
          </a:p>
          <a:p>
            <a:pPr eaLnBrk="1" hangingPunct="1">
              <a:spcBef>
                <a:spcPct val="40000"/>
              </a:spcBef>
            </a:pPr>
            <a:endParaRPr lang="en-GB" altLang="en-US" dirty="0" smtClean="0"/>
          </a:p>
          <a:p>
            <a:pPr eaLnBrk="1" hangingPunct="1">
              <a:spcBef>
                <a:spcPct val="40000"/>
              </a:spcBef>
            </a:pPr>
            <a:r>
              <a:rPr lang="en-GB" altLang="en-US" dirty="0" smtClean="0">
                <a:solidFill>
                  <a:schemeClr val="tx1"/>
                </a:solidFill>
              </a:rPr>
              <a:t>Note: that there are automated tools for checking web sites:</a:t>
            </a:r>
          </a:p>
          <a:p>
            <a:pPr lvl="1" eaLnBrk="1" hangingPunct="1">
              <a:spcBef>
                <a:spcPct val="40000"/>
              </a:spcBef>
            </a:pPr>
            <a:r>
              <a:rPr lang="en-GB" altLang="en-US" dirty="0" smtClean="0">
                <a:solidFill>
                  <a:schemeClr val="tx1"/>
                </a:solidFill>
              </a:rPr>
              <a:t>WAVE - </a:t>
            </a:r>
            <a:r>
              <a:rPr lang="en-GB" altLang="en-US" u="sng" dirty="0" smtClean="0">
                <a:solidFill>
                  <a:schemeClr val="tx1"/>
                </a:solidFill>
              </a:rPr>
              <a:t>http://wave.webaim.org/</a:t>
            </a:r>
          </a:p>
          <a:p>
            <a:pPr eaLnBrk="1" hangingPunct="1">
              <a:spcBef>
                <a:spcPct val="40000"/>
              </a:spcBef>
            </a:pPr>
            <a:r>
              <a:rPr lang="en-GB" altLang="en-US" dirty="0" smtClean="0">
                <a:solidFill>
                  <a:schemeClr val="tx1"/>
                </a:solidFill>
              </a:rPr>
              <a:t>May only find up to a certain percentage of problems</a:t>
            </a:r>
          </a:p>
          <a:p>
            <a:pPr eaLnBrk="1" hangingPunct="1">
              <a:spcBef>
                <a:spcPct val="40000"/>
              </a:spcBef>
            </a:pPr>
            <a:r>
              <a:rPr lang="en-GB" altLang="en-US" dirty="0" smtClean="0">
                <a:solidFill>
                  <a:schemeClr val="tx1"/>
                </a:solidFill>
              </a:rPr>
              <a:t>Manual testing is needed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83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620713"/>
            <a:ext cx="7100888" cy="784225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What Basic Changes Can Designers Make To Improve Interface Access?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828800" y="2205038"/>
            <a:ext cx="6630988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FF0000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dirty="0"/>
              <a:t>Blind</a:t>
            </a:r>
          </a:p>
          <a:p>
            <a:pPr eaLnBrk="1" hangingPunct="1"/>
            <a:r>
              <a:rPr lang="en-GB" altLang="en-US" dirty="0"/>
              <a:t>Older Adults</a:t>
            </a:r>
          </a:p>
          <a:p>
            <a:pPr eaLnBrk="1" hangingPunct="1"/>
            <a:r>
              <a:rPr lang="en-GB" altLang="en-US" dirty="0" err="1"/>
              <a:t>Color</a:t>
            </a:r>
            <a:r>
              <a:rPr lang="en-GB" altLang="en-US" dirty="0"/>
              <a:t> blind</a:t>
            </a:r>
          </a:p>
          <a:p>
            <a:pPr eaLnBrk="1" hangingPunct="1"/>
            <a:r>
              <a:rPr lang="en-GB" altLang="en-US" dirty="0"/>
              <a:t>Deaf &amp; hard of hearing</a:t>
            </a:r>
          </a:p>
          <a:p>
            <a:pPr eaLnBrk="1" hangingPunct="1"/>
            <a:r>
              <a:rPr lang="en-GB" altLang="en-US" dirty="0"/>
              <a:t>Cognitive disabilities</a:t>
            </a:r>
          </a:p>
          <a:p>
            <a:pPr eaLnBrk="1" hangingPunct="1"/>
            <a:r>
              <a:rPr lang="en-GB" altLang="en-US" dirty="0"/>
              <a:t>Physical disabilities</a:t>
            </a:r>
          </a:p>
          <a:p>
            <a:pPr eaLnBrk="1" hangingPunct="1"/>
            <a:r>
              <a:rPr lang="en-GB" altLang="en-US" dirty="0"/>
              <a:t>Younger community</a:t>
            </a:r>
          </a:p>
          <a:p>
            <a:pPr eaLnBrk="1" hangingPunct="1"/>
            <a:r>
              <a:rPr lang="en-GB" altLang="en-US" dirty="0"/>
              <a:t>Other groups</a:t>
            </a:r>
          </a:p>
          <a:p>
            <a:pPr eaLnBrk="1" hangingPunct="1">
              <a:buFontTx/>
              <a:buNone/>
            </a:pPr>
            <a:endParaRPr lang="en-GB" alt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76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0862" y="228600"/>
            <a:ext cx="8042276" cy="1336956"/>
          </a:xfrm>
        </p:spPr>
        <p:txBody>
          <a:bodyPr/>
          <a:lstStyle/>
          <a:p>
            <a:pPr eaLnBrk="1" hangingPunct="1">
              <a:defRPr/>
            </a:pPr>
            <a:r>
              <a:rPr lang="en-GB" sz="3000" dirty="0" smtClean="0"/>
              <a:t>What can</a:t>
            </a:r>
            <a:r>
              <a:rPr lang="en-GB" sz="3000" dirty="0" smtClean="0"/>
              <a:t> Designers </a:t>
            </a:r>
            <a:r>
              <a:rPr lang="en-GB" sz="3000" dirty="0" smtClean="0"/>
              <a:t>D</a:t>
            </a:r>
            <a:r>
              <a:rPr lang="en-GB" sz="3000" dirty="0" smtClean="0"/>
              <a:t>o</a:t>
            </a:r>
            <a:r>
              <a:rPr lang="en-GB" sz="3000" dirty="0" smtClean="0"/>
              <a:t>?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2043" y="1880359"/>
            <a:ext cx="6919913" cy="4611687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dirty="0" smtClean="0"/>
              <a:t>Designers must plan early to accommodate users with disabilities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 smtClean="0"/>
              <a:t>Follow design guidance (Section 508, WCAG)</a:t>
            </a:r>
          </a:p>
          <a:p>
            <a:pPr eaLnBrk="1" hangingPunct="1">
              <a:spcBef>
                <a:spcPct val="40000"/>
              </a:spcBef>
            </a:pPr>
            <a:r>
              <a:rPr lang="en-GB" altLang="en-US" dirty="0" smtClean="0"/>
              <a:t>Simple design can be more effective than complex design</a:t>
            </a:r>
          </a:p>
          <a:p>
            <a:pPr eaLnBrk="1" hangingPunct="1">
              <a:spcBef>
                <a:spcPct val="40000"/>
              </a:spcBef>
            </a:pPr>
            <a:r>
              <a:rPr lang="en-GB" altLang="en-US" dirty="0" smtClean="0"/>
              <a:t>Use validators and do manual testing too</a:t>
            </a:r>
          </a:p>
          <a:p>
            <a:pPr eaLnBrk="1" hangingPunct="1">
              <a:spcBef>
                <a:spcPct val="40000"/>
              </a:spcBef>
            </a:pPr>
            <a:r>
              <a:rPr lang="en-GB" altLang="en-US" dirty="0" smtClean="0"/>
              <a:t>Testing with target users is essential!</a:t>
            </a:r>
            <a:endParaRPr lang="en-GB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60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6629400" cy="784225"/>
          </a:xfrm>
        </p:spPr>
        <p:txBody>
          <a:bodyPr/>
          <a:lstStyle/>
          <a:p>
            <a:pPr eaLnBrk="1" hangingPunct="1">
              <a:defRPr/>
            </a:pPr>
            <a:r>
              <a:rPr lang="en-GB" sz="3000" dirty="0" smtClean="0"/>
              <a:t>Summary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64456" y="1981200"/>
            <a:ext cx="6415088" cy="4611687"/>
          </a:xfrm>
        </p:spPr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en-GB" altLang="ja-JP" dirty="0" smtClean="0">
                <a:ea typeface="MS PGothic" pitchFamily="34" charset="-128"/>
              </a:rPr>
              <a:t>Graphical interfaces look nice, but they can cause barriers to certain communities</a:t>
            </a:r>
            <a:endParaRPr lang="en-GB" altLang="en-US" dirty="0" smtClean="0"/>
          </a:p>
          <a:p>
            <a:pPr eaLnBrk="1" hangingPunct="1">
              <a:spcAft>
                <a:spcPct val="40000"/>
              </a:spcAft>
            </a:pPr>
            <a:r>
              <a:rPr lang="en-GB" altLang="ja-JP" dirty="0" smtClean="0">
                <a:ea typeface="MS PGothic" pitchFamily="34" charset="-128"/>
              </a:rPr>
              <a:t>Ensure that disabled users are accommodated within design cycle</a:t>
            </a:r>
          </a:p>
          <a:p>
            <a:pPr eaLnBrk="1" hangingPunct="1">
              <a:buFontTx/>
              <a:buNone/>
            </a:pPr>
            <a:endParaRPr lang="en-GB" alt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725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000" dirty="0" smtClean="0"/>
              <a:t>Users are</a:t>
            </a:r>
            <a:r>
              <a:rPr lang="en-GB" sz="3000" dirty="0" smtClean="0"/>
              <a:t> </a:t>
            </a:r>
            <a:r>
              <a:rPr lang="en-GB" sz="3000" dirty="0" smtClean="0"/>
              <a:t>D</a:t>
            </a:r>
            <a:r>
              <a:rPr lang="en-GB" sz="3000" dirty="0" smtClean="0"/>
              <a:t>iverse</a:t>
            </a:r>
            <a:r>
              <a:rPr lang="en-GB" sz="3000" dirty="0" smtClean="0"/>
              <a:t>!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GB" altLang="en-US" b="1" smtClean="0"/>
              <a:t>Individual Differences </a:t>
            </a:r>
          </a:p>
          <a:p>
            <a:pPr marL="692150" lvl="1" indent="-347663" eaLnBrk="1" hangingPunct="1">
              <a:spcBef>
                <a:spcPct val="40000"/>
              </a:spcBef>
            </a:pPr>
            <a:r>
              <a:rPr lang="en-GB" altLang="en-US" smtClean="0"/>
              <a:t>Physical abilities</a:t>
            </a:r>
          </a:p>
          <a:p>
            <a:pPr marL="987425" lvl="2" indent="-293688" eaLnBrk="1" hangingPunct="1">
              <a:spcBef>
                <a:spcPct val="40000"/>
              </a:spcBef>
            </a:pPr>
            <a:r>
              <a:rPr lang="en-GB" altLang="en-US" i="1" smtClean="0"/>
              <a:t>Difficulties interacting with hardware</a:t>
            </a:r>
          </a:p>
          <a:p>
            <a:pPr marL="692150" lvl="1" indent="-347663" eaLnBrk="1" hangingPunct="1">
              <a:spcBef>
                <a:spcPct val="40000"/>
              </a:spcBef>
            </a:pPr>
            <a:r>
              <a:rPr lang="en-GB" altLang="en-US" smtClean="0"/>
              <a:t>Cognitive and perceptual abilities</a:t>
            </a:r>
          </a:p>
          <a:p>
            <a:pPr marL="987425" lvl="2" indent="-293688" eaLnBrk="1" hangingPunct="1">
              <a:spcBef>
                <a:spcPct val="40000"/>
              </a:spcBef>
            </a:pPr>
            <a:r>
              <a:rPr lang="en-GB" altLang="en-US" i="1" smtClean="0"/>
              <a:t>Differences in memory, learning, making decisions</a:t>
            </a:r>
          </a:p>
          <a:p>
            <a:pPr marL="692150" lvl="1" indent="-347663" eaLnBrk="1" hangingPunct="1">
              <a:spcBef>
                <a:spcPct val="40000"/>
              </a:spcBef>
            </a:pPr>
            <a:r>
              <a:rPr lang="en-GB" altLang="en-US" smtClean="0"/>
              <a:t>Personality differences</a:t>
            </a:r>
          </a:p>
          <a:p>
            <a:pPr marL="987425" lvl="2" indent="-293688" eaLnBrk="1" hangingPunct="1">
              <a:spcBef>
                <a:spcPct val="40000"/>
              </a:spcBef>
            </a:pPr>
            <a:r>
              <a:rPr lang="en-GB" altLang="en-US" i="1" smtClean="0"/>
              <a:t>Interested/disinterested in software</a:t>
            </a:r>
          </a:p>
          <a:p>
            <a:pPr eaLnBrk="1" hangingPunct="1">
              <a:buFontTx/>
              <a:buNone/>
            </a:pPr>
            <a:endParaRPr lang="en-GB" altLang="en-US" smtClean="0"/>
          </a:p>
          <a:p>
            <a:pPr eaLnBrk="1" hangingPunct="1"/>
            <a:endParaRPr lang="en-GB" altLang="en-US" b="1" smtClean="0"/>
          </a:p>
          <a:p>
            <a:pPr eaLnBrk="1" hangingPunct="1">
              <a:buFontTx/>
              <a:buNone/>
            </a:pPr>
            <a:endParaRPr lang="en-GB" altLang="en-US" b="1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97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000" dirty="0" smtClean="0"/>
              <a:t>Older Adults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More than 32 million older people (55+) have a computer compared to 64 million aged 34-54</a:t>
            </a:r>
          </a:p>
          <a:p>
            <a:pPr eaLnBrk="1" hangingPunct="1"/>
            <a:r>
              <a:rPr lang="en-GB" altLang="en-US" dirty="0" smtClean="0"/>
              <a:t>Use of Internet is increasing</a:t>
            </a:r>
          </a:p>
          <a:p>
            <a:pPr eaLnBrk="1" hangingPunct="1"/>
            <a:r>
              <a:rPr lang="en-GB" altLang="en-US" dirty="0" smtClean="0"/>
              <a:t>May not all realize benefits of technology</a:t>
            </a:r>
          </a:p>
          <a:p>
            <a:pPr eaLnBrk="1" hangingPunct="1"/>
            <a:r>
              <a:rPr lang="en-GB" altLang="en-US" dirty="0" smtClean="0"/>
              <a:t>Can help them access healthcare, maintain communication</a:t>
            </a:r>
          </a:p>
          <a:p>
            <a:pPr lvl="1" eaLnBrk="1" hangingPunct="1"/>
            <a:r>
              <a:rPr lang="en-GB" altLang="en-US" dirty="0" smtClean="0"/>
              <a:t>7 million Americans are long-distance caregivers for older relatives (Family Caregiving Alliance, 2005)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672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000" dirty="0" smtClean="0"/>
              <a:t>Older Adults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865313"/>
            <a:ext cx="6629400" cy="4306887"/>
          </a:xfrm>
        </p:spPr>
        <p:txBody>
          <a:bodyPr/>
          <a:lstStyle/>
          <a:p>
            <a:pPr eaLnBrk="1" hangingPunct="1"/>
            <a:r>
              <a:rPr lang="en-GB" altLang="en-US" sz="2000" b="1" dirty="0" smtClean="0"/>
              <a:t>Eyesight</a:t>
            </a:r>
            <a:endParaRPr lang="en-GB" altLang="en-US" sz="2000" b="1" dirty="0" smtClean="0"/>
          </a:p>
          <a:p>
            <a:pPr lvl="1" eaLnBrk="1" hangingPunct="1"/>
            <a:r>
              <a:rPr lang="en-GB" altLang="en-US" sz="2000" dirty="0" smtClean="0"/>
              <a:t>Difficult to see small icons on toolbars</a:t>
            </a:r>
          </a:p>
          <a:p>
            <a:pPr lvl="1" eaLnBrk="1" hangingPunct="1">
              <a:buFontTx/>
              <a:buNone/>
            </a:pPr>
            <a:endParaRPr lang="en-GB" altLang="en-US" sz="2000" b="1" dirty="0" smtClean="0"/>
          </a:p>
          <a:p>
            <a:pPr eaLnBrk="1" hangingPunct="1"/>
            <a:r>
              <a:rPr lang="en-GB" altLang="en-US" sz="2000" b="1" dirty="0" smtClean="0"/>
              <a:t>Motor skill abilities</a:t>
            </a:r>
          </a:p>
          <a:p>
            <a:pPr lvl="1" eaLnBrk="1" hangingPunct="1"/>
            <a:r>
              <a:rPr lang="en-GB" altLang="en-US" sz="2000" dirty="0" smtClean="0"/>
              <a:t>Smith et al (1999) </a:t>
            </a:r>
          </a:p>
          <a:p>
            <a:pPr lvl="2" eaLnBrk="1" hangingPunct="1"/>
            <a:r>
              <a:rPr lang="en-GB" altLang="en-US" sz="2000" dirty="0" smtClean="0"/>
              <a:t>Tested basic mouse clicking and drag-and-drop abilities </a:t>
            </a:r>
          </a:p>
          <a:p>
            <a:pPr lvl="2" eaLnBrk="1" hangingPunct="1"/>
            <a:r>
              <a:rPr lang="en-GB" altLang="en-US" sz="2000" dirty="0" smtClean="0"/>
              <a:t>Older participants found more difficulty performing tasks than younger participants</a:t>
            </a:r>
          </a:p>
          <a:p>
            <a:pPr lvl="2" eaLnBrk="1" hangingPunct="1"/>
            <a:r>
              <a:rPr lang="en-GB" altLang="en-US" sz="2000" dirty="0" smtClean="0"/>
              <a:t>Tasks such as double-clicking problematic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28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000" dirty="0" smtClean="0"/>
              <a:t>Older Adults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057400"/>
            <a:ext cx="6629400" cy="4611687"/>
          </a:xfrm>
        </p:spPr>
        <p:txBody>
          <a:bodyPr/>
          <a:lstStyle/>
          <a:p>
            <a:pPr eaLnBrk="1" hangingPunct="1"/>
            <a:r>
              <a:rPr lang="en-GB" altLang="en-US" sz="2000" b="1" dirty="0" smtClean="0"/>
              <a:t>Cognitive abilities</a:t>
            </a:r>
          </a:p>
          <a:p>
            <a:pPr lvl="1" eaLnBrk="1" hangingPunct="1"/>
            <a:r>
              <a:rPr lang="en-GB" altLang="en-US" sz="2000" dirty="0" smtClean="0"/>
              <a:t>Some components of cognition (the ability to understand things) decline with age</a:t>
            </a:r>
          </a:p>
          <a:p>
            <a:pPr lvl="1" eaLnBrk="1" hangingPunct="1"/>
            <a:r>
              <a:rPr lang="en-GB" altLang="en-US" sz="2000" dirty="0" smtClean="0"/>
              <a:t>Components such as speed and attention are predictors of competences at data entry, menu-based tasks </a:t>
            </a:r>
          </a:p>
          <a:p>
            <a:pPr lvl="1" eaLnBrk="1" hangingPunct="1"/>
            <a:r>
              <a:rPr lang="en-GB" altLang="en-US" sz="2000" dirty="0" smtClean="0"/>
              <a:t>Therefore, word </a:t>
            </a:r>
            <a:r>
              <a:rPr lang="en-GB" altLang="en-US" sz="2000" dirty="0"/>
              <a:t>p</a:t>
            </a:r>
            <a:r>
              <a:rPr lang="en-GB" altLang="en-US" sz="2000" dirty="0" smtClean="0"/>
              <a:t>rocessing becomes more difficult</a:t>
            </a:r>
          </a:p>
          <a:p>
            <a:pPr lvl="1" eaLnBrk="1" hangingPunct="1"/>
            <a:r>
              <a:rPr lang="en-GB" altLang="en-US" sz="2000" dirty="0" smtClean="0"/>
              <a:t>Searching on the Web also requires cognitive skills such as memory, reasoning, attention, learning and problem solving</a:t>
            </a:r>
          </a:p>
          <a:p>
            <a:pPr eaLnBrk="1" hangingPunct="1">
              <a:buFontTx/>
              <a:buNone/>
            </a:pPr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62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609600"/>
            <a:ext cx="6838950" cy="784225"/>
          </a:xfrm>
        </p:spPr>
        <p:txBody>
          <a:bodyPr/>
          <a:lstStyle/>
          <a:p>
            <a:pPr eaLnBrk="1" hangingPunct="1">
              <a:defRPr/>
            </a:pPr>
            <a:r>
              <a:rPr lang="en-GB" sz="2600" dirty="0" smtClean="0"/>
              <a:t>Assistive Technologies for the Blind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1722437"/>
            <a:ext cx="6919913" cy="4611687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Screen readers to access software or the Web</a:t>
            </a:r>
          </a:p>
          <a:p>
            <a:pPr eaLnBrk="1" hangingPunct="1"/>
            <a:r>
              <a:rPr lang="en-GB" altLang="en-US" dirty="0" smtClean="0"/>
              <a:t>A </a:t>
            </a:r>
            <a:r>
              <a:rPr lang="en-US" altLang="en-US" dirty="0" smtClean="0"/>
              <a:t>synthetic voice reads the text present</a:t>
            </a:r>
          </a:p>
        </p:txBody>
      </p:sp>
      <p:pic>
        <p:nvPicPr>
          <p:cNvPr id="10245" name="Picture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026" y="3227387"/>
            <a:ext cx="2808287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4"/>
          <p:cNvSpPr txBox="1">
            <a:spLocks noChangeArrowheads="1"/>
          </p:cNvSpPr>
          <p:nvPr/>
        </p:nvSpPr>
        <p:spPr bwMode="auto">
          <a:xfrm>
            <a:off x="2484438" y="6049963"/>
            <a:ext cx="554513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 i="1" dirty="0">
                <a:latin typeface="Times New Roman" pitchFamily="18" charset="0"/>
              </a:rPr>
              <a:t>Screen reader reading out form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 i="1" dirty="0">
                <a:latin typeface="Times New Roman" pitchFamily="18" charset="0"/>
              </a:rPr>
              <a:t>From: http://www.webaim.org/techniques/forms/screen_reader.php</a:t>
            </a:r>
          </a:p>
        </p:txBody>
      </p:sp>
      <p:pic>
        <p:nvPicPr>
          <p:cNvPr id="2" name="JAWS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1800" y="34500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984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838200"/>
            <a:ext cx="6838950" cy="784225"/>
          </a:xfrm>
        </p:spPr>
        <p:txBody>
          <a:bodyPr/>
          <a:lstStyle/>
          <a:p>
            <a:pPr eaLnBrk="1" hangingPunct="1">
              <a:defRPr/>
            </a:pPr>
            <a:r>
              <a:rPr lang="en-GB" sz="2600" dirty="0" smtClean="0"/>
              <a:t>Assistive Technologies for the Blind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2057400"/>
            <a:ext cx="6919913" cy="46116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Understanding diagrams can be a challenge unless there is some alternative text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89678"/>
            <a:ext cx="357187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4"/>
          <p:cNvSpPr txBox="1">
            <a:spLocks noChangeArrowheads="1"/>
          </p:cNvSpPr>
          <p:nvPr/>
        </p:nvSpPr>
        <p:spPr bwMode="auto">
          <a:xfrm>
            <a:off x="762001" y="3733800"/>
            <a:ext cx="31242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 i="1" dirty="0">
                <a:latin typeface="Times New Roman" pitchFamily="18" charset="0"/>
              </a:rPr>
              <a:t>How would you describe this through text?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 i="1" dirty="0">
                <a:latin typeface="Times New Roman" pitchFamily="18" charset="0"/>
              </a:rPr>
              <a:t>From: http://www.howstuffworks.com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8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0"/>
            <a:ext cx="6629400" cy="784225"/>
          </a:xfrm>
        </p:spPr>
        <p:txBody>
          <a:bodyPr/>
          <a:lstStyle/>
          <a:p>
            <a:pPr eaLnBrk="1" hangingPunct="1">
              <a:defRPr/>
            </a:pPr>
            <a:r>
              <a:rPr lang="en-GB" sz="3000" dirty="0" smtClean="0"/>
              <a:t>Screen Readers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57287" y="1828800"/>
            <a:ext cx="6919913" cy="4611687"/>
          </a:xfrm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n-US" altLang="en-US" dirty="0" smtClean="0"/>
              <a:t>Can be cumbersome reading a long page of text</a:t>
            </a:r>
          </a:p>
          <a:p>
            <a:pPr eaLnBrk="1" hangingPunct="1">
              <a:spcBef>
                <a:spcPct val="35000"/>
              </a:spcBef>
            </a:pPr>
            <a:r>
              <a:rPr lang="en-US" altLang="en-US" dirty="0" smtClean="0"/>
              <a:t>Also difficult to understand images and tables</a:t>
            </a:r>
          </a:p>
          <a:p>
            <a:pPr eaLnBrk="1" hangingPunct="1">
              <a:spcBef>
                <a:spcPct val="35000"/>
              </a:spcBef>
            </a:pPr>
            <a:r>
              <a:rPr lang="en-US" altLang="en-US" dirty="0" smtClean="0"/>
              <a:t>Braille output but not all blind people can read it!</a:t>
            </a:r>
          </a:p>
          <a:p>
            <a:pPr eaLnBrk="1" hangingPunct="1">
              <a:spcBef>
                <a:spcPct val="35000"/>
              </a:spcBef>
            </a:pPr>
            <a:r>
              <a:rPr lang="en-US" altLang="en-US" dirty="0" smtClean="0"/>
              <a:t>Can lead to social and technical isolation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19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10559456</TotalTime>
  <Pages>26</Pages>
  <Words>977</Words>
  <Application>Microsoft Macintosh PowerPoint</Application>
  <PresentationFormat>Letter Paper (8.5x11 in)</PresentationFormat>
  <Paragraphs>183</Paragraphs>
  <Slides>23</Slides>
  <Notes>23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Breeze</vt:lpstr>
      <vt:lpstr>Accessibility  IS 101Y/CMSC 101Y November 19, 2013  Marie desJardins University of Maryland Baltimore County</vt:lpstr>
      <vt:lpstr>Universal Usability (UU)</vt:lpstr>
      <vt:lpstr>Users are Diverse!</vt:lpstr>
      <vt:lpstr>Older Adults</vt:lpstr>
      <vt:lpstr>Older Adults</vt:lpstr>
      <vt:lpstr>Older Adults</vt:lpstr>
      <vt:lpstr>Assistive Technologies for the Blind</vt:lpstr>
      <vt:lpstr>Assistive Technologies for the Blind</vt:lpstr>
      <vt:lpstr>Screen Readers</vt:lpstr>
      <vt:lpstr>Assistive Technologies</vt:lpstr>
      <vt:lpstr>Children</vt:lpstr>
      <vt:lpstr>Children</vt:lpstr>
      <vt:lpstr>Children</vt:lpstr>
      <vt:lpstr>Legislation</vt:lpstr>
      <vt:lpstr>Design Guidelines for Inclusiveness</vt:lpstr>
      <vt:lpstr>Design Guidelines for Inclusiveness</vt:lpstr>
      <vt:lpstr>Design Guidelines for Inclusiveness</vt:lpstr>
      <vt:lpstr>Design Guidelines for Inclusiveness</vt:lpstr>
      <vt:lpstr>Design Guidelines for Inclusiveness</vt:lpstr>
      <vt:lpstr>Design Guidelines for Inclusiveness</vt:lpstr>
      <vt:lpstr>What Basic Changes Can Designers Make To Improve Interface Access?</vt:lpstr>
      <vt:lpstr>What can Designers Do?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Perception and Applications  Visualization Ô96 Course: From Perceptual Psychophysics to Graphic Design   Penny Rheingans University of Mississippi</dc:title>
  <dc:creator>UNIVERSITY OF MISSISSIPPI LIBRARIES</dc:creator>
  <cp:lastModifiedBy>Marie desJardins</cp:lastModifiedBy>
  <cp:revision>220</cp:revision>
  <cp:lastPrinted>2013-05-24T01:18:37Z</cp:lastPrinted>
  <dcterms:created xsi:type="dcterms:W3CDTF">2013-11-18T01:14:19Z</dcterms:created>
  <dcterms:modified xsi:type="dcterms:W3CDTF">2013-11-18T01:18:43Z</dcterms:modified>
</cp:coreProperties>
</file>