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trictFirstAndLastChars="0" saveSubsetFonts="1" autoCompressPictures="0">
  <p:sldMasterIdLst>
    <p:sldMasterId id="2147483731" r:id="rId1"/>
  </p:sldMasterIdLst>
  <p:notesMasterIdLst>
    <p:notesMasterId r:id="rId31"/>
  </p:notesMasterIdLst>
  <p:handoutMasterIdLst>
    <p:handoutMasterId r:id="rId32"/>
  </p:handoutMasterIdLst>
  <p:sldIdLst>
    <p:sldId id="633" r:id="rId2"/>
    <p:sldId id="634" r:id="rId3"/>
    <p:sldId id="624" r:id="rId4"/>
    <p:sldId id="635" r:id="rId5"/>
    <p:sldId id="637" r:id="rId6"/>
    <p:sldId id="640" r:id="rId7"/>
    <p:sldId id="641" r:id="rId8"/>
    <p:sldId id="642" r:id="rId9"/>
    <p:sldId id="638" r:id="rId10"/>
    <p:sldId id="639" r:id="rId11"/>
    <p:sldId id="636" r:id="rId12"/>
    <p:sldId id="643" r:id="rId13"/>
    <p:sldId id="576" r:id="rId14"/>
    <p:sldId id="577" r:id="rId15"/>
    <p:sldId id="578" r:id="rId16"/>
    <p:sldId id="579" r:id="rId17"/>
    <p:sldId id="580" r:id="rId18"/>
    <p:sldId id="582" r:id="rId19"/>
    <p:sldId id="583" r:id="rId20"/>
    <p:sldId id="584" r:id="rId21"/>
    <p:sldId id="628" r:id="rId22"/>
    <p:sldId id="629" r:id="rId23"/>
    <p:sldId id="630" r:id="rId24"/>
    <p:sldId id="586" r:id="rId25"/>
    <p:sldId id="592" r:id="rId26"/>
    <p:sldId id="615" r:id="rId27"/>
    <p:sldId id="616" r:id="rId28"/>
    <p:sldId id="620" r:id="rId29"/>
    <p:sldId id="569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-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-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-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-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-1" charset="0"/>
        <a:ea typeface="+mn-ea"/>
        <a:cs typeface="+mn-cs"/>
      </a:defRPr>
    </a:lvl5pPr>
    <a:lvl6pPr marL="2286000" algn="l" defTabSz="457200" rtl="0" eaLnBrk="1" latinLnBrk="0" hangingPunct="1">
      <a:defRPr sz="2800" kern="1200">
        <a:solidFill>
          <a:schemeClr val="tx1"/>
        </a:solidFill>
        <a:latin typeface="Times New Roman" pitchFamily="-1" charset="0"/>
        <a:ea typeface="+mn-ea"/>
        <a:cs typeface="+mn-cs"/>
      </a:defRPr>
    </a:lvl6pPr>
    <a:lvl7pPr marL="2743200" algn="l" defTabSz="457200" rtl="0" eaLnBrk="1" latinLnBrk="0" hangingPunct="1">
      <a:defRPr sz="2800" kern="1200">
        <a:solidFill>
          <a:schemeClr val="tx1"/>
        </a:solidFill>
        <a:latin typeface="Times New Roman" pitchFamily="-1" charset="0"/>
        <a:ea typeface="+mn-ea"/>
        <a:cs typeface="+mn-cs"/>
      </a:defRPr>
    </a:lvl7pPr>
    <a:lvl8pPr marL="3200400" algn="l" defTabSz="457200" rtl="0" eaLnBrk="1" latinLnBrk="0" hangingPunct="1">
      <a:defRPr sz="2800" kern="1200">
        <a:solidFill>
          <a:schemeClr val="tx1"/>
        </a:solidFill>
        <a:latin typeface="Times New Roman" pitchFamily="-1" charset="0"/>
        <a:ea typeface="+mn-ea"/>
        <a:cs typeface="+mn-cs"/>
      </a:defRPr>
    </a:lvl8pPr>
    <a:lvl9pPr marL="3657600" algn="l" defTabSz="457200" rtl="0" eaLnBrk="1" latinLnBrk="0" hangingPunct="1">
      <a:defRPr sz="2800" kern="1200">
        <a:solidFill>
          <a:schemeClr val="tx1"/>
        </a:solidFill>
        <a:latin typeface="Times New Roman" pitchFamily="-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8F8E7F"/>
    <a:srgbClr val="9A34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60" y="-88"/>
      </p:cViewPr>
      <p:guideLst>
        <p:guide orient="horz" pos="10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handoutMaster" Target="handoutMasters/handout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22E9175-D1D4-3A41-8AB8-DBFE2BAC2D9B}" type="datetime1">
              <a:rPr lang="en-US"/>
              <a:pPr>
                <a:defRPr/>
              </a:pPr>
              <a:t>11/12/13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1EBE937-DC38-8140-84FE-F90F86AAE7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96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396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96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542F909-A339-1448-810D-CE4E3F0485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2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539E33-B255-CD48-AAD8-3418F2E67FD5}" type="slidenum">
              <a:rPr lang="en-US"/>
              <a:pPr/>
              <a:t>13</a:t>
            </a:fld>
            <a:endParaRPr lang="en-US"/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8463" cy="4106863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Pause here to have the students discuss how they could write this algorithm and (</a:t>
            </a:r>
            <a:r>
              <a:rPr lang="en-US" dirty="0" err="1" smtClean="0"/>
              <a:t>re)“discover</a:t>
            </a:r>
            <a:r>
              <a:rPr lang="en-US" dirty="0" smtClean="0"/>
              <a:t>” sequential and binary search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DCA303-7868-3545-8804-DB6C99B3067C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Pause here to have the students think about the best case (find first), worst case (find last), average case (find halfway through)</a:t>
            </a:r>
          </a:p>
          <a:p>
            <a:r>
              <a:rPr lang="en-US" smtClean="0"/>
              <a:t>Then ask them:  How many iterations of the loop for each of those cases?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F4AD94-9646-C24B-8A70-408387A4E329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Answer for 2^k is, of course, k+1... For a list of length </a:t>
            </a:r>
            <a:r>
              <a:rPr lang="en-US" i="1" smtClean="0"/>
              <a:t>N,</a:t>
            </a:r>
            <a:r>
              <a:rPr lang="en-US" smtClean="0"/>
              <a:t> log</a:t>
            </a:r>
            <a:r>
              <a:rPr lang="en-US" baseline="-25000" smtClean="0"/>
              <a:t>2</a:t>
            </a:r>
            <a:r>
              <a:rPr lang="en-US" smtClean="0"/>
              <a:t> </a:t>
            </a:r>
            <a:r>
              <a:rPr lang="en-US" i="1" smtClean="0"/>
              <a:t>N</a:t>
            </a:r>
            <a:endParaRPr lang="en-US" smtClean="0"/>
          </a:p>
          <a:p>
            <a:r>
              <a:rPr lang="en-US" smtClean="0"/>
              <a:t>They do NOT need to understand or remember the average case analysis, but they SHOULD understand and remember the worst case!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27CF9F-3870-FC4A-BB1F-4E194B8C854C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Handout sample problems...</a:t>
            </a: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CC3320-46E3-E14B-B89C-49B76988B006}" type="slidenum">
              <a:rPr lang="en-US" smtClean="0"/>
              <a:pPr/>
              <a:t>29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Efficiency of Algorithms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ECF2EF0D-06C2-1345-964C-6A3D40E83FD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Efficiency of Algorithms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Efficiency of Algorithms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Efficiency of Algorithms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Efficiency of Algorithms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Efficiency of Algorithms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Efficiency of Algorithms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1C39A298-0E38-5C47-B4EF-71993DC21BF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Efficiency of Algorithms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Efficiency of Algorithms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Efficiency of Algorithms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Efficiency of Algorithms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Efficiency of Algorithms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Efficiency of Algorithms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rgbClr val="000000"/>
                </a:solidFill>
              </a:defRPr>
            </a:lvl1pPr>
          </a:lstStyle>
          <a:p>
            <a:pPr algn="ctr"/>
            <a:fld id="{7F5CE407-6216-4202-80E4-A30DC2F709B2}" type="slidenum">
              <a:rPr lang="en-US" smtClean="0"/>
              <a:pPr algn="ctr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1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33488" y="2667000"/>
            <a:ext cx="6716712" cy="3048000"/>
          </a:xfrm>
          <a:noFill/>
          <a:ln/>
        </p:spPr>
        <p:txBody>
          <a:bodyPr wrap="none"/>
          <a:lstStyle/>
          <a:p>
            <a:r>
              <a:rPr lang="en-US" dirty="0" smtClean="0"/>
              <a:t>Theory of Computation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>
                <a:solidFill>
                  <a:schemeClr val="tx2"/>
                </a:solidFill>
              </a:rPr>
              <a:t>IS 101Y/CMSC 101Y</a:t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November 12, 2013</a:t>
            </a:r>
            <a:r>
              <a:rPr lang="en-US" sz="3200" dirty="0" smtClean="0">
                <a:solidFill>
                  <a:schemeClr val="tx2"/>
                </a:solidFill>
              </a:rPr>
              <a:t/>
            </a:r>
            <a:br>
              <a:rPr lang="en-US" sz="3200" dirty="0" smtClean="0">
                <a:solidFill>
                  <a:schemeClr val="tx2"/>
                </a:solidFill>
              </a:rPr>
            </a:br>
            <a:r>
              <a:rPr lang="en-US" sz="3200" dirty="0" smtClean="0">
                <a:solidFill>
                  <a:schemeClr val="tx2"/>
                </a:solidFill>
              </a:rPr>
              <a:t/>
            </a:r>
            <a:br>
              <a:rPr lang="en-US" sz="3200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Marie desJardins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University of Maryland Baltimore County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Cellular Automata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More powerful than finite state automata</a:t>
            </a:r>
          </a:p>
          <a:p>
            <a:pPr lvl="1"/>
            <a:r>
              <a:rPr lang="en-US" dirty="0" smtClean="0"/>
              <a:t>Next state of each “cell” depends on state variables (memory) and on states of neighboring cells </a:t>
            </a:r>
          </a:p>
          <a:p>
            <a:r>
              <a:rPr lang="en-US" dirty="0" smtClean="0"/>
              <a:t>Game of Life</a:t>
            </a:r>
          </a:p>
          <a:p>
            <a:pPr lvl="1"/>
            <a:r>
              <a:rPr lang="en-US" dirty="0" smtClean="0"/>
              <a:t>http://</a:t>
            </a:r>
            <a:r>
              <a:rPr lang="en-US" dirty="0" err="1" smtClean="0"/>
              <a:t>www.bitstorm.org/gameoflife</a:t>
            </a:r>
            <a:r>
              <a:rPr lang="en-US" dirty="0" smtClean="0"/>
              <a:t>/</a:t>
            </a:r>
          </a:p>
          <a:p>
            <a:r>
              <a:rPr lang="en-US" dirty="0" smtClean="0"/>
              <a:t>A cellular automaton can simulate a Turing machine:</a:t>
            </a:r>
          </a:p>
          <a:p>
            <a:pPr lvl="1"/>
            <a:r>
              <a:rPr lang="en-US" dirty="0" smtClean="0"/>
              <a:t>http://</a:t>
            </a:r>
            <a:r>
              <a:rPr lang="en-US" dirty="0" err="1" smtClean="0"/>
              <a:t>www.youtube.com/watch?v</a:t>
            </a:r>
            <a:r>
              <a:rPr lang="en-US" dirty="0" smtClean="0"/>
              <a:t>=</a:t>
            </a:r>
            <a:r>
              <a:rPr lang="en-US" dirty="0" smtClean="0"/>
              <a:t>My8AsV7bA94</a:t>
            </a:r>
          </a:p>
          <a:p>
            <a:r>
              <a:rPr lang="en-US" dirty="0" smtClean="0"/>
              <a:t>Mandelbrot set:</a:t>
            </a:r>
          </a:p>
          <a:p>
            <a:pPr lvl="1"/>
            <a:r>
              <a:rPr lang="en-US" dirty="0" smtClean="0"/>
              <a:t>http://</a:t>
            </a:r>
            <a:r>
              <a:rPr lang="en-US" dirty="0" err="1" smtClean="0"/>
              <a:t>www.youtube.com/watch?v</a:t>
            </a:r>
            <a:r>
              <a:rPr lang="en-US" dirty="0" smtClean="0"/>
              <a:t>=0jGaio87u3A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9529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What is possible to compute?</a:t>
            </a:r>
          </a:p>
          <a:p>
            <a:r>
              <a:rPr lang="en-US" dirty="0" smtClean="0"/>
              <a:t>Classic “</a:t>
            </a:r>
            <a:r>
              <a:rPr lang="en-US" dirty="0" err="1" smtClean="0"/>
              <a:t>undecidable</a:t>
            </a:r>
            <a:r>
              <a:rPr lang="en-US" dirty="0" smtClean="0"/>
              <a:t>” (</a:t>
            </a:r>
            <a:r>
              <a:rPr lang="en-US" dirty="0" err="1" smtClean="0"/>
              <a:t>noncomputable</a:t>
            </a:r>
            <a:r>
              <a:rPr lang="en-US" dirty="0" smtClean="0"/>
              <a:t>) question:</a:t>
            </a:r>
          </a:p>
          <a:p>
            <a:pPr lvl="1"/>
            <a:r>
              <a:rPr lang="en-US" b="1" dirty="0" smtClean="0">
                <a:solidFill>
                  <a:srgbClr val="0000FF"/>
                </a:solidFill>
              </a:rPr>
              <a:t>Halting problem</a:t>
            </a:r>
          </a:p>
          <a:p>
            <a:pPr lvl="1"/>
            <a:r>
              <a:rPr lang="en-US" dirty="0" smtClean="0"/>
              <a:t>(Prove by paradox – if you could solve it, then it would be possible to construct a program such that you couldn’t tell if it would stop or not.  </a:t>
            </a:r>
            <a:r>
              <a:rPr lang="en-US" dirty="0" err="1" smtClean="0"/>
              <a:t>Er</a:t>
            </a:r>
            <a:r>
              <a:rPr lang="en-US" dirty="0" smtClean="0"/>
              <a:t>... what?!)</a:t>
            </a:r>
          </a:p>
          <a:p>
            <a:r>
              <a:rPr lang="en-US" dirty="0" smtClean="0"/>
              <a:t>Related paradoxes:</a:t>
            </a:r>
          </a:p>
          <a:p>
            <a:pPr lvl="1"/>
            <a:r>
              <a:rPr lang="en-US" b="1" dirty="0" err="1" smtClean="0">
                <a:solidFill>
                  <a:srgbClr val="0000FF"/>
                </a:solidFill>
              </a:rPr>
              <a:t>Godel’s</a:t>
            </a:r>
            <a:r>
              <a:rPr lang="en-US" b="1" dirty="0" smtClean="0">
                <a:solidFill>
                  <a:srgbClr val="0000FF"/>
                </a:solidFill>
              </a:rPr>
              <a:t> Incompleteness Theorem:  </a:t>
            </a:r>
            <a:r>
              <a:rPr lang="en-US" dirty="0" smtClean="0"/>
              <a:t>There are true statements in any mathematical system that can’t be proved to be true within the system</a:t>
            </a:r>
          </a:p>
          <a:p>
            <a:pPr lvl="1"/>
            <a:r>
              <a:rPr lang="en-US" b="1" dirty="0" smtClean="0">
                <a:solidFill>
                  <a:srgbClr val="0000FF"/>
                </a:solidFill>
              </a:rPr>
              <a:t>Heisenberg’s Uncertainty Principle:  </a:t>
            </a:r>
            <a:r>
              <a:rPr lang="en-US" dirty="0" smtClean="0"/>
              <a:t>It is impossible to know both the precise mass and the precise momentum (directional velocity) of a particle at the same moment in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Heisenberg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1676399"/>
          </a:xfrm>
        </p:spPr>
        <p:txBody>
          <a:bodyPr/>
          <a:lstStyle/>
          <a:p>
            <a:r>
              <a:rPr lang="en-US" dirty="0" smtClean="0"/>
              <a:t>A police officer pulls Heisenberg over and says, “Did you know you were going 87 miles per hour?”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2895601"/>
            <a:ext cx="8042276" cy="609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9250" marR="0" lvl="0" indent="-349250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Heisenberg responds, “Well, crap, now I’m lost!”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1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 Evaluating Algorithms</a:t>
            </a:r>
            <a:endParaRPr lang="en-US" dirty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828800"/>
            <a:ext cx="7950200" cy="429736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spcBef>
                <a:spcPts val="600"/>
              </a:spcBef>
            </a:pPr>
            <a:r>
              <a:rPr lang="en-US" dirty="0" smtClean="0"/>
              <a:t>There are many solutions to any given computable problem</a:t>
            </a:r>
          </a:p>
          <a:p>
            <a:pPr eaLnBrk="1" hangingPunct="1">
              <a:spcBef>
                <a:spcPts val="600"/>
              </a:spcBef>
            </a:pPr>
            <a:r>
              <a:rPr lang="en-US" dirty="0" smtClean="0"/>
              <a:t>How can we judge and compare algorithms?</a:t>
            </a:r>
          </a:p>
          <a:p>
            <a:pPr eaLnBrk="1" hangingPunct="1">
              <a:spcBef>
                <a:spcPts val="600"/>
              </a:spcBef>
            </a:pPr>
            <a:r>
              <a:rPr lang="en-US" dirty="0" smtClean="0"/>
              <a:t>Analogy: Purchasing a car:</a:t>
            </a:r>
          </a:p>
          <a:p>
            <a:pPr lvl="1" eaLnBrk="1" hangingPunct="1"/>
            <a:r>
              <a:rPr lang="en-US" dirty="0" smtClean="0"/>
              <a:t>safety</a:t>
            </a:r>
          </a:p>
          <a:p>
            <a:pPr lvl="1" eaLnBrk="1" hangingPunct="1"/>
            <a:r>
              <a:rPr lang="en-US" dirty="0" smtClean="0"/>
              <a:t>ease of handling</a:t>
            </a:r>
          </a:p>
          <a:p>
            <a:pPr lvl="1" eaLnBrk="1" hangingPunct="1"/>
            <a:r>
              <a:rPr lang="en-US" dirty="0" smtClean="0"/>
              <a:t>style</a:t>
            </a:r>
          </a:p>
          <a:p>
            <a:pPr lvl="1" eaLnBrk="1" hangingPunct="1"/>
            <a:r>
              <a:rPr lang="en-US" dirty="0" smtClean="0"/>
              <a:t>fuel efficiency</a:t>
            </a:r>
          </a:p>
          <a:p>
            <a:pPr eaLnBrk="1" hangingPunct="1">
              <a:spcBef>
                <a:spcPts val="600"/>
              </a:spcBef>
            </a:pPr>
            <a:r>
              <a:rPr lang="en-US" dirty="0" smtClean="0"/>
              <a:t>Evaluating an algorithm:</a:t>
            </a:r>
          </a:p>
          <a:p>
            <a:pPr lvl="1" eaLnBrk="1" hangingPunct="1"/>
            <a:r>
              <a:rPr lang="en-US" dirty="0" smtClean="0"/>
              <a:t>correctness</a:t>
            </a:r>
          </a:p>
          <a:p>
            <a:pPr lvl="1" eaLnBrk="1" hangingPunct="1"/>
            <a:r>
              <a:rPr lang="en-US" dirty="0" smtClean="0"/>
              <a:t>ease of understanding</a:t>
            </a:r>
          </a:p>
          <a:p>
            <a:pPr lvl="1" eaLnBrk="1" hangingPunct="1"/>
            <a:r>
              <a:rPr lang="en-US" dirty="0" smtClean="0"/>
              <a:t>elegance</a:t>
            </a:r>
          </a:p>
          <a:p>
            <a:pPr lvl="1" eaLnBrk="1" hangingPunct="1"/>
            <a:r>
              <a:rPr lang="en-US" dirty="0" smtClean="0"/>
              <a:t>time/space efficiency</a:t>
            </a:r>
          </a:p>
          <a:p>
            <a:pPr eaLnBrk="1" hangingPunct="1">
              <a:spcBef>
                <a:spcPts val="600"/>
              </a:spcBef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Attributes of Algorithms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b="1" dirty="0">
                <a:solidFill>
                  <a:srgbClr val="0000FF"/>
                </a:solidFill>
              </a:rPr>
              <a:t>Attributes of interest: correctness, ease of understanding, elegance, and efficiency</a:t>
            </a:r>
          </a:p>
          <a:p>
            <a:pPr eaLnBrk="1" hangingPunct="1"/>
            <a:r>
              <a:rPr lang="en-US" b="1" dirty="0">
                <a:solidFill>
                  <a:srgbClr val="0000FF"/>
                </a:solidFill>
              </a:rPr>
              <a:t>Correctness</a:t>
            </a:r>
            <a:r>
              <a:rPr lang="en-US" b="1" dirty="0"/>
              <a:t>:</a:t>
            </a:r>
          </a:p>
          <a:p>
            <a:pPr lvl="1" eaLnBrk="1" hangingPunct="1"/>
            <a:r>
              <a:rPr lang="en-US" dirty="0"/>
              <a:t>Is the problem specified correctly?</a:t>
            </a:r>
          </a:p>
          <a:p>
            <a:pPr lvl="1" eaLnBrk="1" hangingPunct="1"/>
            <a:r>
              <a:rPr lang="en-US" dirty="0"/>
              <a:t>Does the algorithm produce the correct  result?</a:t>
            </a:r>
          </a:p>
          <a:p>
            <a:pPr eaLnBrk="1" hangingPunct="1"/>
            <a:r>
              <a:rPr lang="en-US" dirty="0"/>
              <a:t>Example: pattern matching</a:t>
            </a:r>
          </a:p>
          <a:p>
            <a:pPr lvl="1" eaLnBrk="1" hangingPunct="1"/>
            <a:r>
              <a:rPr lang="en-US" dirty="0"/>
              <a:t>Problem </a:t>
            </a:r>
            <a:r>
              <a:rPr lang="en-US" dirty="0" smtClean="0"/>
              <a:t>specification: </a:t>
            </a:r>
            <a:r>
              <a:rPr lang="en-US" dirty="0"/>
              <a:t>“Given pattern </a:t>
            </a:r>
            <a:r>
              <a:rPr lang="en-US" i="1" dirty="0" err="1"/>
              <a:t>p</a:t>
            </a:r>
            <a:r>
              <a:rPr lang="en-US" dirty="0"/>
              <a:t> and text </a:t>
            </a:r>
            <a:r>
              <a:rPr lang="en-US" i="1" dirty="0" err="1"/>
              <a:t>t</a:t>
            </a:r>
            <a:r>
              <a:rPr lang="en-US" dirty="0"/>
              <a:t>, determine the location, if any, of pattern </a:t>
            </a:r>
            <a:r>
              <a:rPr lang="en-US" i="1" dirty="0" err="1"/>
              <a:t>p</a:t>
            </a:r>
            <a:r>
              <a:rPr lang="en-US" dirty="0"/>
              <a:t> occurring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/>
              <a:t>text </a:t>
            </a:r>
            <a:r>
              <a:rPr lang="en-US" i="1" dirty="0" err="1"/>
              <a:t>t</a:t>
            </a:r>
            <a:r>
              <a:rPr lang="en-US" dirty="0"/>
              <a:t>”</a:t>
            </a:r>
            <a:endParaRPr lang="en-US" dirty="0" smtClean="0"/>
          </a:p>
          <a:p>
            <a:pPr lvl="1" eaLnBrk="1" hangingPunct="1"/>
            <a:r>
              <a:rPr lang="en-US" dirty="0" smtClean="0"/>
              <a:t>Correctness: </a:t>
            </a:r>
            <a:r>
              <a:rPr lang="en-US" dirty="0"/>
              <a:t>does</a:t>
            </a:r>
            <a:r>
              <a:rPr lang="en-US" dirty="0" smtClean="0"/>
              <a:t> the algorithm always </a:t>
            </a:r>
            <a:r>
              <a:rPr lang="en-US" dirty="0"/>
              <a:t>work</a:t>
            </a:r>
            <a:r>
              <a:rPr lang="en-US" dirty="0" smtClean="0"/>
              <a:t>?</a:t>
            </a:r>
          </a:p>
          <a:p>
            <a:pPr lvl="2" eaLnBrk="1" hangingPunct="1"/>
            <a:r>
              <a:rPr lang="en-US" dirty="0" smtClean="0"/>
              <a:t>If </a:t>
            </a:r>
            <a:r>
              <a:rPr lang="en-US" i="1" dirty="0" err="1" smtClean="0"/>
              <a:t>p</a:t>
            </a:r>
            <a:r>
              <a:rPr lang="en-US" dirty="0" smtClean="0"/>
              <a:t> is in </a:t>
            </a:r>
            <a:r>
              <a:rPr lang="en-US" i="1" dirty="0" err="1" smtClean="0"/>
              <a:t>t</a:t>
            </a:r>
            <a:r>
              <a:rPr lang="en-US" dirty="0" smtClean="0"/>
              <a:t>, will it say so? </a:t>
            </a:r>
          </a:p>
          <a:p>
            <a:pPr lvl="2" eaLnBrk="1" hangingPunct="1"/>
            <a:r>
              <a:rPr lang="en-US" dirty="0" smtClean="0"/>
              <a:t>If the algorithm says </a:t>
            </a:r>
            <a:r>
              <a:rPr lang="en-US" i="1" dirty="0" err="1" smtClean="0"/>
              <a:t>p</a:t>
            </a:r>
            <a:r>
              <a:rPr lang="en-US" dirty="0" smtClean="0"/>
              <a:t> is in </a:t>
            </a:r>
            <a:r>
              <a:rPr lang="en-US" i="1" dirty="0" err="1" smtClean="0"/>
              <a:t>t</a:t>
            </a:r>
            <a:r>
              <a:rPr lang="en-US" dirty="0" smtClean="0"/>
              <a:t>, is it?</a:t>
            </a:r>
          </a:p>
          <a:p>
            <a:pPr eaLnBrk="1" hangingPunct="1">
              <a:buFontTx/>
              <a:buNone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Attributes of </a:t>
            </a:r>
            <a:r>
              <a:rPr lang="en-US" dirty="0" smtClean="0"/>
              <a:t>Algorithms II</a:t>
            </a:r>
            <a:endParaRPr lang="en-US" sz="2800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b="1" dirty="0">
                <a:solidFill>
                  <a:srgbClr val="0000FF"/>
                </a:solidFill>
              </a:rPr>
              <a:t>Ease of understanding</a:t>
            </a:r>
            <a:r>
              <a:rPr lang="en-US" dirty="0"/>
              <a:t>, useful for:</a:t>
            </a:r>
          </a:p>
          <a:p>
            <a:pPr lvl="1" eaLnBrk="1" hangingPunct="1"/>
            <a:r>
              <a:rPr lang="en-US" dirty="0"/>
              <a:t>checking correctness</a:t>
            </a:r>
          </a:p>
          <a:p>
            <a:pPr lvl="1" eaLnBrk="1" hangingPunct="1"/>
            <a:r>
              <a:rPr lang="en-US" dirty="0"/>
              <a:t>program maintenance</a:t>
            </a:r>
          </a:p>
          <a:p>
            <a:pPr eaLnBrk="1" hangingPunct="1"/>
            <a:r>
              <a:rPr lang="en-US" b="1" dirty="0">
                <a:solidFill>
                  <a:srgbClr val="0000FF"/>
                </a:solidFill>
              </a:rPr>
              <a:t>Elegance</a:t>
            </a:r>
            <a:r>
              <a:rPr lang="en-US" b="1" dirty="0"/>
              <a:t>: </a:t>
            </a:r>
            <a:r>
              <a:rPr lang="en-US" dirty="0"/>
              <a:t>using a clever or non-obvious approach</a:t>
            </a:r>
          </a:p>
          <a:p>
            <a:pPr lvl="1" eaLnBrk="1" hangingPunct="1"/>
            <a:r>
              <a:rPr lang="en-US" dirty="0"/>
              <a:t>Example: Gauss’ summing of 1 + 2 + … + 100</a:t>
            </a:r>
          </a:p>
          <a:p>
            <a:pPr eaLnBrk="1" hangingPunct="1"/>
            <a:r>
              <a:rPr lang="en-US" dirty="0"/>
              <a:t>Attributes may conflict: </a:t>
            </a:r>
          </a:p>
          <a:p>
            <a:pPr lvl="1" eaLnBrk="1" hangingPunct="1"/>
            <a:r>
              <a:rPr lang="en-US" dirty="0">
                <a:cs typeface="ＭＳ Ｐゴシック" pitchFamily="-1" charset="-128"/>
              </a:rPr>
              <a:t>Elegance often conflicts with ease of understanding</a:t>
            </a:r>
          </a:p>
          <a:p>
            <a:pPr eaLnBrk="1" hangingPunct="1"/>
            <a:r>
              <a:rPr lang="en-US" dirty="0"/>
              <a:t>Attributes may reinforce each other: </a:t>
            </a:r>
          </a:p>
          <a:p>
            <a:pPr lvl="1" eaLnBrk="1" hangingPunct="1"/>
            <a:r>
              <a:rPr lang="en-US" dirty="0">
                <a:cs typeface="ＭＳ Ｐゴシック" pitchFamily="-1" charset="-128"/>
              </a:rPr>
              <a:t>Ease of understanding supports correctness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Attributes of </a:t>
            </a:r>
            <a:r>
              <a:rPr lang="en-US" dirty="0" smtClean="0"/>
              <a:t>Algorithms III</a:t>
            </a:r>
            <a:endParaRPr lang="en-US" sz="2800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76400"/>
            <a:ext cx="7950200" cy="4724400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en-US" b="1" dirty="0">
                <a:solidFill>
                  <a:srgbClr val="0000FF"/>
                </a:solidFill>
              </a:rPr>
              <a:t>Efficiency</a:t>
            </a:r>
            <a:r>
              <a:rPr lang="en-US" b="1" dirty="0"/>
              <a:t>: </a:t>
            </a:r>
            <a:r>
              <a:rPr lang="en-US" dirty="0"/>
              <a:t>an algorithm’s use of time and space resources</a:t>
            </a:r>
          </a:p>
          <a:p>
            <a:pPr lvl="1" eaLnBrk="1" hangingPunct="1"/>
            <a:r>
              <a:rPr lang="en-US" dirty="0"/>
              <a:t>We’ll focus on computational efficiency (time)</a:t>
            </a:r>
          </a:p>
          <a:p>
            <a:pPr lvl="1" eaLnBrk="1" hangingPunct="1"/>
            <a:r>
              <a:rPr lang="en-US" dirty="0"/>
              <a:t>Timing an algorithm with a clock is not always useful</a:t>
            </a:r>
          </a:p>
          <a:p>
            <a:pPr lvl="1" eaLnBrk="1" hangingPunct="1"/>
            <a:r>
              <a:rPr lang="en-US" dirty="0"/>
              <a:t>Confounding factors: machine speed, size of input</a:t>
            </a:r>
          </a:p>
          <a:p>
            <a:pPr eaLnBrk="1" hangingPunct="1"/>
            <a:r>
              <a:rPr lang="en-US" b="1" dirty="0">
                <a:solidFill>
                  <a:srgbClr val="0000FF"/>
                </a:solidFill>
              </a:rPr>
              <a:t>Benchmarking</a:t>
            </a:r>
            <a:r>
              <a:rPr lang="en-US" b="1" dirty="0"/>
              <a:t>:</a:t>
            </a:r>
            <a:r>
              <a:rPr lang="en-US" dirty="0"/>
              <a:t> timing an algorithm on standard data sets</a:t>
            </a:r>
          </a:p>
          <a:p>
            <a:pPr lvl="1" eaLnBrk="1" hangingPunct="1"/>
            <a:r>
              <a:rPr lang="en-US" dirty="0"/>
              <a:t>Testing hardware and operating system, etc.</a:t>
            </a:r>
          </a:p>
          <a:p>
            <a:pPr lvl="1" eaLnBrk="1" hangingPunct="1"/>
            <a:r>
              <a:rPr lang="en-US" dirty="0"/>
              <a:t>Testing real-world performance limits </a:t>
            </a:r>
          </a:p>
          <a:p>
            <a:pPr eaLnBrk="1" hangingPunct="1"/>
            <a:r>
              <a:rPr lang="en-US" b="1" dirty="0">
                <a:solidFill>
                  <a:srgbClr val="0000FF"/>
                </a:solidFill>
              </a:rPr>
              <a:t>Analysis of algorithms</a:t>
            </a:r>
            <a:r>
              <a:rPr lang="en-US" b="1" dirty="0"/>
              <a:t>: </a:t>
            </a:r>
            <a:r>
              <a:rPr lang="en-US" dirty="0"/>
              <a:t>the study of the efficiency of algorithms</a:t>
            </a:r>
          </a:p>
          <a:p>
            <a:r>
              <a:rPr lang="en-US" b="1" dirty="0">
                <a:solidFill>
                  <a:srgbClr val="0000FF"/>
                </a:solidFill>
              </a:rPr>
              <a:t>Order of </a:t>
            </a:r>
            <a:r>
              <a:rPr lang="en-US" b="1" dirty="0" smtClean="0">
                <a:solidFill>
                  <a:srgbClr val="0000FF"/>
                </a:solidFill>
              </a:rPr>
              <a:t>magnitude</a:t>
            </a:r>
            <a:r>
              <a:rPr lang="en-US" b="1" dirty="0" smtClean="0"/>
              <a:t>: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/>
              <a:t>Θ</a:t>
            </a:r>
            <a:r>
              <a:rPr lang="en-US" dirty="0"/>
              <a:t>() or just O() (“big O”): </a:t>
            </a:r>
          </a:p>
          <a:p>
            <a:pPr lvl="1" eaLnBrk="1" hangingPunct="1"/>
            <a:r>
              <a:rPr lang="en-US" dirty="0"/>
              <a:t>The class of functions that describes how time increases as a function of problem size (more on which later)</a:t>
            </a:r>
          </a:p>
          <a:p>
            <a:pPr eaLnBrk="1" hangingPunct="1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Search</a:t>
            </a:r>
            <a:endParaRPr lang="en-US" sz="2800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Searching</a:t>
            </a:r>
            <a:r>
              <a:rPr lang="en-US" b="1" dirty="0"/>
              <a:t>:</a:t>
            </a:r>
            <a:r>
              <a:rPr lang="en-US" dirty="0"/>
              <a:t> the task of finding a specific value in a</a:t>
            </a:r>
            <a:r>
              <a:rPr lang="en-US" dirty="0" smtClean="0"/>
              <a:t> set of </a:t>
            </a:r>
            <a:r>
              <a:rPr lang="en-US" dirty="0"/>
              <a:t>values, or deciding it is not </a:t>
            </a:r>
            <a:r>
              <a:rPr lang="en-US" dirty="0" smtClean="0"/>
              <a:t>there:</a:t>
            </a:r>
          </a:p>
          <a:p>
            <a:pPr>
              <a:buNone/>
            </a:pPr>
            <a:r>
              <a:rPr lang="en-US" i="1" dirty="0" smtClean="0"/>
              <a:t>	Given a list of values and some target value, find the location (index) of the target in the list, or determine that it is not in the list	</a:t>
            </a:r>
          </a:p>
          <a:p>
            <a:pPr eaLnBrk="1" hangingPunct="1"/>
            <a:r>
              <a:rPr lang="en-US" b="1" dirty="0" smtClean="0"/>
              <a:t>Solution #1: Sequential search </a:t>
            </a:r>
          </a:p>
          <a:p>
            <a:pPr eaLnBrk="1" hangingPunct="1"/>
            <a:r>
              <a:rPr lang="en-US" b="1" dirty="0" smtClean="0"/>
              <a:t>Solution #2: Binary search</a:t>
            </a:r>
          </a:p>
          <a:p>
            <a:pPr eaLnBrk="1" hangingPunct="1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  <p:bldP spid="27651" grpI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Measuring Efficiency</a:t>
            </a:r>
            <a:endParaRPr lang="en-US" sz="2800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76400"/>
            <a:ext cx="8610600" cy="48768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/>
              <a:t>Central unit of work:</a:t>
            </a:r>
            <a:r>
              <a:rPr lang="en-US" dirty="0" smtClean="0"/>
              <a:t> constant-time </a:t>
            </a:r>
            <a:r>
              <a:rPr lang="en-US" dirty="0" err="1" smtClean="0"/>
              <a:t>operation(s</a:t>
            </a:r>
            <a:r>
              <a:rPr lang="en-US" dirty="0" smtClean="0"/>
              <a:t>) at each iteration</a:t>
            </a:r>
          </a:p>
          <a:p>
            <a:pPr eaLnBrk="1" hangingPunct="1"/>
            <a:r>
              <a:rPr lang="en-US" dirty="0"/>
              <a:t>Central </a:t>
            </a:r>
            <a:r>
              <a:rPr lang="en-US" dirty="0" smtClean="0"/>
              <a:t>units </a:t>
            </a:r>
            <a:r>
              <a:rPr lang="en-US" dirty="0"/>
              <a:t>of work in sequential search: </a:t>
            </a:r>
            <a:endParaRPr lang="en-US" dirty="0" smtClean="0"/>
          </a:p>
          <a:p>
            <a:pPr lvl="1" eaLnBrk="1" hangingPunct="1"/>
            <a:r>
              <a:rPr lang="en-US" dirty="0" smtClean="0">
                <a:cs typeface="ＭＳ Ｐゴシック" pitchFamily="-1" charset="-128"/>
              </a:rPr>
              <a:t>Compare target </a:t>
            </a:r>
            <a:r>
              <a:rPr lang="en-US" i="1" dirty="0">
                <a:cs typeface="ＭＳ Ｐゴシック" pitchFamily="-1" charset="-128"/>
              </a:rPr>
              <a:t>Name </a:t>
            </a:r>
            <a:r>
              <a:rPr lang="en-US" dirty="0">
                <a:cs typeface="ＭＳ Ｐゴシック" pitchFamily="-1" charset="-128"/>
              </a:rPr>
              <a:t>to</a:t>
            </a:r>
            <a:r>
              <a:rPr lang="en-US" dirty="0" smtClean="0">
                <a:cs typeface="ＭＳ Ｐゴシック" pitchFamily="-1" charset="-128"/>
              </a:rPr>
              <a:t> the </a:t>
            </a:r>
            <a:r>
              <a:rPr lang="en-US" i="1" dirty="0" err="1" smtClean="0">
                <a:cs typeface="ＭＳ Ｐゴシック" pitchFamily="-1" charset="-128"/>
              </a:rPr>
              <a:t>i</a:t>
            </a:r>
            <a:r>
              <a:rPr lang="en-US" dirty="0" err="1" smtClean="0">
                <a:cs typeface="ＭＳ Ｐゴシック" pitchFamily="-1" charset="-128"/>
              </a:rPr>
              <a:t>th</a:t>
            </a:r>
            <a:r>
              <a:rPr lang="en-US" dirty="0" smtClean="0">
                <a:cs typeface="ＭＳ Ｐゴシック" pitchFamily="-1" charset="-128"/>
              </a:rPr>
              <a:t> name </a:t>
            </a:r>
            <a:r>
              <a:rPr lang="en-US" dirty="0">
                <a:cs typeface="ＭＳ Ｐゴシック" pitchFamily="-1" charset="-128"/>
              </a:rPr>
              <a:t>in the list</a:t>
            </a:r>
            <a:endParaRPr lang="en-US" dirty="0" smtClean="0">
              <a:cs typeface="ＭＳ Ｐゴシック" pitchFamily="-1" charset="-128"/>
            </a:endParaRPr>
          </a:p>
          <a:p>
            <a:pPr lvl="1" eaLnBrk="1" hangingPunct="1"/>
            <a:r>
              <a:rPr lang="en-US" dirty="0" smtClean="0">
                <a:cs typeface="ＭＳ Ｐゴシック" pitchFamily="-1" charset="-128"/>
              </a:rPr>
              <a:t>Add 1 </a:t>
            </a:r>
            <a:r>
              <a:rPr lang="en-US" dirty="0">
                <a:cs typeface="ＭＳ Ｐゴシック" pitchFamily="-1" charset="-128"/>
              </a:rPr>
              <a:t>to </a:t>
            </a:r>
            <a:r>
              <a:rPr lang="en-US" i="1" dirty="0" err="1">
                <a:cs typeface="ＭＳ Ｐゴシック" pitchFamily="-1" charset="-128"/>
              </a:rPr>
              <a:t>i</a:t>
            </a:r>
            <a:endParaRPr lang="en-US" i="1" dirty="0" smtClean="0">
              <a:cs typeface="ＭＳ Ｐゴシック" pitchFamily="-1" charset="-128"/>
            </a:endParaRPr>
          </a:p>
          <a:p>
            <a:pPr lvl="1" eaLnBrk="1" hangingPunct="1"/>
            <a:r>
              <a:rPr lang="en-US" dirty="0" smtClean="0">
                <a:cs typeface="ＭＳ Ｐゴシック" pitchFamily="-1" charset="-128"/>
              </a:rPr>
              <a:t>These two steps together represent one “unit”</a:t>
            </a:r>
          </a:p>
          <a:p>
            <a:pPr eaLnBrk="1" hangingPunct="1"/>
            <a:r>
              <a:rPr lang="en-US" dirty="0"/>
              <a:t>Given a large input </a:t>
            </a:r>
            <a:r>
              <a:rPr lang="en-US" dirty="0" smtClean="0"/>
              <a:t>list of length </a:t>
            </a:r>
            <a:r>
              <a:rPr lang="en-US" i="1" dirty="0" smtClean="0"/>
              <a:t>N</a:t>
            </a:r>
            <a:r>
              <a:rPr lang="en-US" dirty="0" smtClean="0"/>
              <a:t>:</a:t>
            </a:r>
            <a:endParaRPr lang="en-US" dirty="0"/>
          </a:p>
          <a:p>
            <a:pPr lvl="1" eaLnBrk="1" hangingPunct="1"/>
            <a:r>
              <a:rPr lang="en-US" b="1" dirty="0"/>
              <a:t>Best case:</a:t>
            </a:r>
            <a:r>
              <a:rPr lang="en-US" dirty="0"/>
              <a:t> smallest amount of work algorithm must </a:t>
            </a:r>
            <a:r>
              <a:rPr lang="en-US" dirty="0" smtClean="0"/>
              <a:t>do (in terms of </a:t>
            </a:r>
            <a:r>
              <a:rPr lang="en-US" i="1" dirty="0" smtClean="0"/>
              <a:t>N)</a:t>
            </a:r>
            <a:endParaRPr lang="en-US" dirty="0" smtClean="0"/>
          </a:p>
          <a:p>
            <a:pPr lvl="1" eaLnBrk="1" hangingPunct="1"/>
            <a:r>
              <a:rPr lang="en-US" b="1" dirty="0"/>
              <a:t>Worst case:</a:t>
            </a:r>
            <a:r>
              <a:rPr lang="en-US" dirty="0"/>
              <a:t> greatest amount of work algorithm must do</a:t>
            </a:r>
          </a:p>
          <a:p>
            <a:pPr lvl="1" eaLnBrk="1" hangingPunct="1"/>
            <a:r>
              <a:rPr lang="en-US" b="1" dirty="0"/>
              <a:t>Average case: </a:t>
            </a:r>
            <a:r>
              <a:rPr lang="en-US" dirty="0"/>
              <a:t>depends on likelihood of different scenarios occurring</a:t>
            </a:r>
          </a:p>
          <a:p>
            <a:pPr eaLnBrk="1" hangingPunct="1"/>
            <a:r>
              <a:rPr lang="en-US" b="1" dirty="0">
                <a:solidFill>
                  <a:srgbClr val="2B80E2"/>
                </a:solidFill>
              </a:rPr>
              <a:t>What are the best, worst, and average cases</a:t>
            </a:r>
            <a:r>
              <a:rPr lang="en-US" b="1" dirty="0" smtClean="0">
                <a:solidFill>
                  <a:srgbClr val="2B80E2"/>
                </a:solidFill>
              </a:rPr>
              <a:t> (number of units) for </a:t>
            </a:r>
            <a:r>
              <a:rPr lang="en-US" b="1" dirty="0">
                <a:solidFill>
                  <a:srgbClr val="2B80E2"/>
                </a:solidFill>
              </a:rPr>
              <a:t>sequential </a:t>
            </a:r>
            <a:r>
              <a:rPr lang="en-US" b="1" dirty="0" smtClean="0">
                <a:solidFill>
                  <a:srgbClr val="2B80E2"/>
                </a:solidFill>
              </a:rPr>
              <a:t>search?  For binary search?</a:t>
            </a:r>
            <a:endParaRPr lang="en-US" dirty="0">
              <a:solidFill>
                <a:srgbClr val="2B80E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4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645024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Efficiency of </a:t>
            </a:r>
            <a:br>
              <a:rPr lang="en-US" dirty="0" smtClean="0"/>
            </a:br>
            <a:r>
              <a:rPr lang="en-US" dirty="0" smtClean="0"/>
              <a:t>Sequential Search</a:t>
            </a:r>
            <a:endParaRPr lang="en-US" sz="2800" dirty="0"/>
          </a:p>
        </p:txBody>
      </p:sp>
      <p:sp>
        <p:nvSpPr>
          <p:cNvPr id="32771" name="Content Placeholder 9"/>
          <p:cNvSpPr>
            <a:spLocks noGrp="1"/>
          </p:cNvSpPr>
          <p:nvPr>
            <p:ph idx="1"/>
          </p:nvPr>
        </p:nvSpPr>
        <p:spPr>
          <a:xfrm>
            <a:off x="533400" y="2057400"/>
            <a:ext cx="8077200" cy="4038600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en-US" b="1" dirty="0"/>
              <a:t>Best case: </a:t>
            </a:r>
            <a:r>
              <a:rPr lang="en-US" dirty="0"/>
              <a:t>target found with the first comparison (</a:t>
            </a:r>
            <a:r>
              <a:rPr lang="en-US" b="1" dirty="0"/>
              <a:t>1 iteration</a:t>
            </a:r>
            <a:r>
              <a:rPr lang="en-US" dirty="0"/>
              <a:t>)</a:t>
            </a:r>
          </a:p>
          <a:p>
            <a:pPr eaLnBrk="1" hangingPunct="1"/>
            <a:r>
              <a:rPr lang="en-US" b="1" dirty="0"/>
              <a:t>Worst case</a:t>
            </a:r>
            <a:r>
              <a:rPr lang="en-US" dirty="0"/>
              <a:t>: target never found or last value (</a:t>
            </a:r>
            <a:r>
              <a:rPr lang="en-US" b="1" i="1" dirty="0"/>
              <a:t>N</a:t>
            </a:r>
            <a:r>
              <a:rPr lang="en-US" b="1" dirty="0"/>
              <a:t> iterations</a:t>
            </a:r>
            <a:r>
              <a:rPr lang="en-US" dirty="0"/>
              <a:t>)</a:t>
            </a:r>
          </a:p>
          <a:p>
            <a:pPr eaLnBrk="1" hangingPunct="1"/>
            <a:r>
              <a:rPr lang="en-US" b="1" dirty="0"/>
              <a:t>Average case: </a:t>
            </a:r>
            <a:r>
              <a:rPr lang="en-US" dirty="0"/>
              <a:t>if each value is equally likely to be searched, work done varies from 1 to </a:t>
            </a:r>
            <a:r>
              <a:rPr lang="en-US" i="1" dirty="0"/>
              <a:t>N</a:t>
            </a:r>
            <a:r>
              <a:rPr lang="en-US" dirty="0"/>
              <a:t>, on average </a:t>
            </a:r>
            <a:r>
              <a:rPr lang="en-US" b="1" i="1" dirty="0"/>
              <a:t>N/2 </a:t>
            </a:r>
            <a:r>
              <a:rPr lang="en-US" b="1" dirty="0"/>
              <a:t>iterations</a:t>
            </a:r>
            <a:endParaRPr lang="en-US" b="1" i="1" dirty="0"/>
          </a:p>
          <a:p>
            <a:pPr eaLnBrk="1" hangingPunct="1"/>
            <a:r>
              <a:rPr lang="en-US" dirty="0"/>
              <a:t>Most often we will consider the worst case</a:t>
            </a:r>
          </a:p>
          <a:p>
            <a:pPr lvl="1" eaLnBrk="1" hangingPunct="1"/>
            <a:r>
              <a:rPr lang="en-US" dirty="0">
                <a:cs typeface="ＭＳ Ｐゴシック" pitchFamily="-1" charset="-128"/>
              </a:rPr>
              <a:t>Best case is too lucky – can’t count on it</a:t>
            </a:r>
          </a:p>
          <a:p>
            <a:pPr lvl="1" eaLnBrk="1" hangingPunct="1"/>
            <a:r>
              <a:rPr lang="en-US" dirty="0">
                <a:cs typeface="ＭＳ Ｐゴシック" pitchFamily="-1" charset="-128"/>
              </a:rPr>
              <a:t>Average case is much harder to compute for many problems (hard to know the distribution of possible solutions)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Epic Interface Design Fail</a:t>
            </a:r>
            <a:endParaRPr lang="en-US" dirty="0"/>
          </a:p>
        </p:txBody>
      </p:sp>
      <p:pic>
        <p:nvPicPr>
          <p:cNvPr id="5" name="Content Placeholder 4" descr="DilbertSkype.png"/>
          <p:cNvPicPr>
            <a:picLocks noGrp="1" noChangeAspect="1"/>
          </p:cNvPicPr>
          <p:nvPr>
            <p:ph idx="1"/>
          </p:nvPr>
        </p:nvPicPr>
        <p:blipFill>
          <a:blip r:embed="rId2"/>
          <a:srcRect t="-26091" b="-26091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Linear Complexity</a:t>
            </a:r>
            <a:endParaRPr lang="en-US" sz="3200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76400"/>
            <a:ext cx="8458200" cy="50292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Sequential search worst case (</a:t>
            </a:r>
            <a:r>
              <a:rPr lang="en-US" i="1" dirty="0" smtClean="0"/>
              <a:t>N</a:t>
            </a:r>
            <a:r>
              <a:rPr lang="en-US" dirty="0" smtClean="0"/>
              <a:t>) grows </a:t>
            </a:r>
            <a:r>
              <a:rPr lang="en-US" i="1" dirty="0" smtClean="0"/>
              <a:t>linearly</a:t>
            </a:r>
            <a:r>
              <a:rPr lang="en-US" dirty="0" smtClean="0"/>
              <a:t> in the size of the problem</a:t>
            </a:r>
          </a:p>
          <a:p>
            <a:pPr lvl="1" eaLnBrk="1" hangingPunct="1"/>
            <a:r>
              <a:rPr lang="en-US" dirty="0" smtClean="0"/>
              <a:t>2</a:t>
            </a:r>
            <a:r>
              <a:rPr lang="en-US" i="1" dirty="0" smtClean="0"/>
              <a:t>N</a:t>
            </a:r>
            <a:r>
              <a:rPr lang="en-US" dirty="0" smtClean="0"/>
              <a:t> steps (one comparison and one addition per loop)</a:t>
            </a:r>
          </a:p>
          <a:p>
            <a:pPr lvl="1" eaLnBrk="1" hangingPunct="1"/>
            <a:r>
              <a:rPr lang="en-US" dirty="0" smtClean="0"/>
              <a:t>(Also some negligible initialization </a:t>
            </a:r>
            <a:br>
              <a:rPr lang="en-US" dirty="0" smtClean="0"/>
            </a:br>
            <a:r>
              <a:rPr lang="en-US" dirty="0" smtClean="0"/>
              <a:t>and cleanup steps...)</a:t>
            </a:r>
          </a:p>
          <a:p>
            <a:pPr eaLnBrk="1" hangingPunct="1"/>
            <a:r>
              <a:rPr lang="en-US" dirty="0" smtClean="0"/>
              <a:t>We just focus on the </a:t>
            </a:r>
            <a:br>
              <a:rPr lang="en-US" dirty="0" smtClean="0"/>
            </a:br>
            <a:r>
              <a:rPr lang="en-US" i="1" dirty="0" smtClean="0"/>
              <a:t>dominant term (N)</a:t>
            </a:r>
            <a:endParaRPr lang="en-US" dirty="0" smtClean="0"/>
          </a:p>
          <a:p>
            <a:pPr eaLnBrk="1" hangingPunct="1"/>
            <a:r>
              <a:rPr lang="en-US" b="1" dirty="0" smtClean="0"/>
              <a:t>Order of magnitude</a:t>
            </a:r>
            <a:r>
              <a:rPr lang="en-US" dirty="0" smtClean="0"/>
              <a:t> </a:t>
            </a:r>
            <a:r>
              <a:rPr lang="en-US" i="1" dirty="0" smtClean="0"/>
              <a:t>O(N)</a:t>
            </a:r>
            <a:r>
              <a:rPr lang="en-US" dirty="0" smtClean="0"/>
              <a:t>: the </a:t>
            </a:r>
            <a:br>
              <a:rPr lang="en-US" dirty="0" smtClean="0"/>
            </a:br>
            <a:r>
              <a:rPr lang="en-US" dirty="0" smtClean="0"/>
              <a:t>class of all </a:t>
            </a:r>
            <a:r>
              <a:rPr lang="en-US" i="1" dirty="0" smtClean="0"/>
              <a:t>linear </a:t>
            </a:r>
            <a:r>
              <a:rPr lang="en-US" dirty="0" smtClean="0"/>
              <a:t>functions </a:t>
            </a:r>
            <a:br>
              <a:rPr lang="en-US" dirty="0" smtClean="0"/>
            </a:br>
            <a:r>
              <a:rPr lang="en-US" dirty="0" smtClean="0"/>
              <a:t>(any algorithm that takes </a:t>
            </a:r>
            <a:r>
              <a:rPr lang="en-US" i="1" dirty="0" smtClean="0"/>
              <a:t>C</a:t>
            </a:r>
            <a:r>
              <a:rPr lang="en-US" i="1" baseline="-25000" dirty="0" smtClean="0"/>
              <a:t>1</a:t>
            </a:r>
            <a:r>
              <a:rPr lang="en-US" i="1" dirty="0" smtClean="0"/>
              <a:t>N + C</a:t>
            </a:r>
            <a:r>
              <a:rPr lang="en-US" i="1" baseline="-25000" dirty="0" smtClean="0"/>
              <a:t>2</a:t>
            </a:r>
            <a:r>
              <a:rPr lang="en-US" i="1" dirty="0" smtClean="0"/>
              <a:t> </a:t>
            </a:r>
            <a:r>
              <a:rPr lang="en-US" dirty="0" smtClean="0"/>
              <a:t>steps for any constants </a:t>
            </a:r>
            <a:r>
              <a:rPr lang="en-US" i="1" dirty="0" smtClean="0"/>
              <a:t>C</a:t>
            </a:r>
            <a:r>
              <a:rPr lang="en-US" i="1" baseline="-25000" dirty="0" smtClean="0"/>
              <a:t>1</a:t>
            </a:r>
            <a:r>
              <a:rPr lang="en-US" dirty="0" smtClean="0"/>
              <a:t> and </a:t>
            </a:r>
            <a:r>
              <a:rPr lang="en-US" i="1" dirty="0" smtClean="0"/>
              <a:t>C</a:t>
            </a:r>
            <a:r>
              <a:rPr lang="en-US" i="1" baseline="-25000" dirty="0" smtClean="0"/>
              <a:t>2</a:t>
            </a:r>
            <a:r>
              <a:rPr lang="en-US" dirty="0" smtClean="0"/>
              <a:t>)</a:t>
            </a:r>
          </a:p>
        </p:txBody>
      </p:sp>
      <p:pic>
        <p:nvPicPr>
          <p:cNvPr id="33797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84692" y="2971800"/>
            <a:ext cx="2730708" cy="258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146307" y="6477000"/>
            <a:ext cx="51594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Figures taken from </a:t>
            </a:r>
            <a:r>
              <a:rPr lang="en-US" sz="1400" i="1" dirty="0" err="1" smtClean="0"/>
              <a:t>Brookshear</a:t>
            </a:r>
            <a:r>
              <a:rPr lang="en-US" sz="1400" i="1" dirty="0" smtClean="0"/>
              <a:t> “Introduction to Computer Science”</a:t>
            </a:r>
            <a:endParaRPr lang="en-US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en-US" b="1" smtClean="0"/>
              <a:t>Solution #2: Binary search</a:t>
            </a:r>
            <a:endParaRPr lang="en-US" smtClean="0"/>
          </a:p>
          <a:p>
            <a:pPr lvl="1" eaLnBrk="1" hangingPunct="1"/>
            <a:r>
              <a:rPr lang="en-US" smtClean="0"/>
              <a:t>Assume list is sorted</a:t>
            </a:r>
          </a:p>
          <a:p>
            <a:pPr lvl="1" eaLnBrk="1" hangingPunct="1"/>
            <a:r>
              <a:rPr lang="en-US" smtClean="0"/>
              <a:t>Split the list in half on each iteration</a:t>
            </a:r>
          </a:p>
          <a:p>
            <a:pPr lvl="1" eaLnBrk="1" hangingPunct="1"/>
            <a:r>
              <a:rPr lang="en-US" smtClean="0"/>
              <a:t>On each iteration:</a:t>
            </a:r>
          </a:p>
          <a:p>
            <a:pPr lvl="2" eaLnBrk="1" hangingPunct="1"/>
            <a:r>
              <a:rPr lang="en-US" smtClean="0"/>
              <a:t>If we’ve run out of things to look at, quit</a:t>
            </a:r>
          </a:p>
          <a:p>
            <a:pPr lvl="2" eaLnBrk="1" hangingPunct="1"/>
            <a:r>
              <a:rPr lang="en-US" smtClean="0"/>
              <a:t>Is the centerpoint of the list the name we’re looking for?</a:t>
            </a:r>
          </a:p>
          <a:p>
            <a:pPr lvl="2" eaLnBrk="1" hangingPunct="1"/>
            <a:r>
              <a:rPr lang="en-US" smtClean="0"/>
              <a:t>If so, we’re done!</a:t>
            </a:r>
          </a:p>
          <a:p>
            <a:pPr lvl="2" eaLnBrk="1" hangingPunct="1"/>
            <a:r>
              <a:rPr lang="en-US" smtClean="0"/>
              <a:t>If not, check whether the name is alphabetically after or before the centerpoint of the list</a:t>
            </a:r>
          </a:p>
          <a:p>
            <a:pPr lvl="3" eaLnBrk="1" hangingPunct="1"/>
            <a:r>
              <a:rPr lang="en-US" smtClean="0"/>
              <a:t>If it’s after, take the second half of the list and continue looping</a:t>
            </a:r>
          </a:p>
          <a:p>
            <a:pPr lvl="3" eaLnBrk="1" hangingPunct="1"/>
            <a:r>
              <a:rPr lang="en-US" smtClean="0"/>
              <a:t>If it’s before, take the first half of the list and continue looping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4"/>
          <p:cNvSpPr>
            <a:spLocks noGrp="1"/>
          </p:cNvSpPr>
          <p:nvPr>
            <p:ph type="title"/>
          </p:nvPr>
        </p:nvSpPr>
        <p:spPr/>
        <p:txBody>
          <a:bodyPr wrap="square" numCol="1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Efficiency of Binary Search</a:t>
            </a:r>
            <a:endParaRPr lang="en-US" sz="2800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37891" name="Content Placeholder 9"/>
          <p:cNvSpPr>
            <a:spLocks noGrp="1"/>
          </p:cNvSpPr>
          <p:nvPr>
            <p:ph idx="1"/>
          </p:nvPr>
        </p:nvSpPr>
        <p:spPr>
          <a:xfrm>
            <a:off x="533400" y="1676400"/>
            <a:ext cx="8077200" cy="4495800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b="1" dirty="0"/>
              <a:t>Best case: </a:t>
            </a:r>
            <a:r>
              <a:rPr lang="en-US" dirty="0"/>
              <a:t>target found with the first comparison (</a:t>
            </a:r>
            <a:r>
              <a:rPr lang="en-US" b="1" dirty="0"/>
              <a:t>1 iteration</a:t>
            </a:r>
            <a:r>
              <a:rPr lang="en-US" dirty="0"/>
              <a:t>)</a:t>
            </a:r>
          </a:p>
          <a:p>
            <a:pPr eaLnBrk="1" hangingPunct="1"/>
            <a:r>
              <a:rPr lang="en-US" b="1" dirty="0"/>
              <a:t>Worst case</a:t>
            </a:r>
            <a:r>
              <a:rPr lang="en-US" dirty="0"/>
              <a:t>: target never found or last value (split the list in half repeatedly until only one item to examine)</a:t>
            </a:r>
          </a:p>
          <a:p>
            <a:pPr lvl="1" eaLnBrk="1" hangingPunct="1"/>
            <a:r>
              <a:rPr lang="en-US" dirty="0">
                <a:cs typeface="ＭＳ Ｐゴシック" pitchFamily="-1" charset="-128"/>
              </a:rPr>
              <a:t>For a list of length 2, test twice</a:t>
            </a:r>
          </a:p>
          <a:p>
            <a:pPr lvl="1" eaLnBrk="1" hangingPunct="1"/>
            <a:r>
              <a:rPr lang="en-US" dirty="0">
                <a:cs typeface="ＭＳ Ｐゴシック" pitchFamily="-1" charset="-128"/>
              </a:rPr>
              <a:t>For a list of length 4, test three times (split twice)</a:t>
            </a:r>
          </a:p>
          <a:p>
            <a:pPr lvl="1" eaLnBrk="1" hangingPunct="1"/>
            <a:r>
              <a:rPr lang="en-US" dirty="0">
                <a:cs typeface="ＭＳ Ｐゴシック" pitchFamily="-1" charset="-128"/>
              </a:rPr>
              <a:t>For a list of length 8, only test four times! (split three times)</a:t>
            </a:r>
          </a:p>
          <a:p>
            <a:pPr lvl="1" eaLnBrk="1" hangingPunct="1"/>
            <a:r>
              <a:rPr lang="en-US" b="1" dirty="0">
                <a:solidFill>
                  <a:srgbClr val="2B80E2"/>
                </a:solidFill>
                <a:cs typeface="ＭＳ Ｐゴシック" pitchFamily="-1" charset="-128"/>
              </a:rPr>
              <a:t>For a list of length 2</a:t>
            </a:r>
            <a:r>
              <a:rPr lang="en-US" b="1" baseline="30000" dirty="0">
                <a:solidFill>
                  <a:srgbClr val="2B80E2"/>
                </a:solidFill>
                <a:cs typeface="ＭＳ Ｐゴシック" pitchFamily="-1" charset="-128"/>
              </a:rPr>
              <a:t>k</a:t>
            </a:r>
            <a:r>
              <a:rPr lang="en-US" b="1" dirty="0">
                <a:solidFill>
                  <a:srgbClr val="2B80E2"/>
                </a:solidFill>
                <a:cs typeface="ＭＳ Ｐゴシック" pitchFamily="-1" charset="-128"/>
              </a:rPr>
              <a:t>, how many times to test?</a:t>
            </a:r>
          </a:p>
          <a:p>
            <a:pPr lvl="1" eaLnBrk="1" hangingPunct="1"/>
            <a:r>
              <a:rPr lang="en-US" b="1" dirty="0">
                <a:solidFill>
                  <a:srgbClr val="2B80E2"/>
                </a:solidFill>
                <a:cs typeface="ＭＳ Ｐゴシック" pitchFamily="-1" charset="-128"/>
              </a:rPr>
              <a:t>For a list of length </a:t>
            </a:r>
            <a:r>
              <a:rPr lang="en-US" b="1" i="1" dirty="0">
                <a:solidFill>
                  <a:srgbClr val="2B80E2"/>
                </a:solidFill>
                <a:cs typeface="ＭＳ Ｐゴシック" pitchFamily="-1" charset="-128"/>
              </a:rPr>
              <a:t>N</a:t>
            </a:r>
            <a:r>
              <a:rPr lang="en-US" b="1" dirty="0">
                <a:solidFill>
                  <a:srgbClr val="2B80E2"/>
                </a:solidFill>
                <a:cs typeface="ＭＳ Ｐゴシック" pitchFamily="-1" charset="-128"/>
              </a:rPr>
              <a:t>, how many times to test?          </a:t>
            </a:r>
          </a:p>
          <a:p>
            <a:pPr eaLnBrk="1" hangingPunct="1"/>
            <a:r>
              <a:rPr lang="en-US" b="1" dirty="0"/>
              <a:t>Average case: </a:t>
            </a:r>
            <a:r>
              <a:rPr lang="en-US" dirty="0"/>
              <a:t>harder than you would think to analyze...</a:t>
            </a:r>
            <a:endParaRPr lang="en-US" dirty="0" smtClean="0"/>
          </a:p>
          <a:p>
            <a:pPr lvl="1" eaLnBrk="1" hangingPunct="1"/>
            <a:r>
              <a:rPr lang="en-US" dirty="0" smtClean="0">
                <a:cs typeface="ＭＳ Ｐゴシック" pitchFamily="-1" charset="-128"/>
              </a:rPr>
              <a:t>...and </a:t>
            </a:r>
            <a:r>
              <a:rPr lang="en-US" dirty="0">
                <a:cs typeface="ＭＳ Ｐゴシック" pitchFamily="-1" charset="-128"/>
              </a:rPr>
              <a:t>surprisingly, the average case is only one step better than the worst case</a:t>
            </a:r>
          </a:p>
          <a:p>
            <a:pPr lvl="1" eaLnBrk="1" hangingPunct="1"/>
            <a:r>
              <a:rPr lang="en-US" dirty="0">
                <a:cs typeface="ＭＳ Ｐゴシック" pitchFamily="-1" charset="-128"/>
              </a:rPr>
              <a:t>Why?  Hint:  Try drawing a tree of all of the cases (left side, right side after each time the list is split in half)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2296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Orders of Magnitude: log N</a:t>
            </a:r>
            <a:endParaRPr lang="en-US" sz="28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133600"/>
            <a:ext cx="8077200" cy="762000"/>
          </a:xfrm>
        </p:spPr>
        <p:txBody>
          <a:bodyPr>
            <a:normAutofit fontScale="70000" lnSpcReduction="20000"/>
          </a:bodyPr>
          <a:lstStyle/>
          <a:p>
            <a:pPr marL="514350" indent="-514350" eaLnBrk="1" hangingPunct="1"/>
            <a:r>
              <a:rPr lang="en-US" b="1" smtClean="0"/>
              <a:t>Binary search has order of magnitude O(log</a:t>
            </a:r>
            <a:r>
              <a:rPr lang="en-US" b="1" baseline="-25000" smtClean="0"/>
              <a:t>2</a:t>
            </a:r>
            <a:r>
              <a:rPr lang="en-US" b="1" smtClean="0"/>
              <a:t> N)</a:t>
            </a:r>
            <a:r>
              <a:rPr lang="en-US" smtClean="0"/>
              <a:t>: grows very slowly </a:t>
            </a:r>
          </a:p>
          <a:p>
            <a:pPr marL="809625" lvl="1" indent="-514350" eaLnBrk="1" hangingPunct="1"/>
            <a:r>
              <a:rPr lang="en-US" smtClean="0">
                <a:cs typeface="ＭＳ Ｐゴシック" pitchFamily="-1" charset="-128"/>
              </a:rPr>
              <a:t>Here:  log</a:t>
            </a:r>
            <a:r>
              <a:rPr lang="en-US" baseline="-25000" smtClean="0">
                <a:cs typeface="ＭＳ Ｐゴシック" pitchFamily="-1" charset="-128"/>
              </a:rPr>
              <a:t>2</a:t>
            </a:r>
            <a:r>
              <a:rPr lang="en-US" smtClean="0">
                <a:cs typeface="ＭＳ Ｐゴシック" pitchFamily="-1" charset="-128"/>
              </a:rPr>
              <a:t> (base 2) but other bases behave similarly</a:t>
            </a:r>
          </a:p>
        </p:txBody>
      </p:sp>
      <p:pic>
        <p:nvPicPr>
          <p:cNvPr id="39940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3009900"/>
            <a:ext cx="2847975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1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2971800"/>
            <a:ext cx="2895600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Sorting</a:t>
            </a:r>
            <a:endParaRPr lang="en-US" sz="4000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457200" eaLnBrk="1" hangingPunct="1"/>
            <a:r>
              <a:rPr lang="en-US" b="1" dirty="0"/>
              <a:t>Sorting: </a:t>
            </a:r>
            <a:r>
              <a:rPr lang="en-US" dirty="0"/>
              <a:t>The task of putting a list of values into numeric or alphabetical </a:t>
            </a:r>
            <a:r>
              <a:rPr lang="en-US" dirty="0" smtClean="0"/>
              <a:t>order</a:t>
            </a:r>
          </a:p>
          <a:p>
            <a:pPr marL="514350" indent="-457200" eaLnBrk="1" hangingPunct="1"/>
            <a:r>
              <a:rPr lang="en-US" dirty="0" smtClean="0"/>
              <a:t>Classic algorithmic problem</a:t>
            </a:r>
          </a:p>
          <a:p>
            <a:pPr marL="514350" indent="-457200" eaLnBrk="1" hangingPunct="1"/>
            <a:r>
              <a:rPr lang="en-US" dirty="0" smtClean="0"/>
              <a:t>Lots of different algorithms:</a:t>
            </a:r>
          </a:p>
          <a:p>
            <a:pPr marL="850900" lvl="1" indent="-457200"/>
            <a:r>
              <a:rPr lang="en-US" dirty="0" smtClean="0"/>
              <a:t>Selection sort: (O(</a:t>
            </a:r>
            <a:r>
              <a:rPr lang="en-US" i="1" dirty="0" smtClean="0"/>
              <a:t>N</a:t>
            </a:r>
            <a:r>
              <a:rPr lang="en-US" baseline="30000" dirty="0" smtClean="0"/>
              <a:t>2</a:t>
            </a:r>
            <a:r>
              <a:rPr lang="en-US" i="1" dirty="0" smtClean="0"/>
              <a:t>))</a:t>
            </a:r>
            <a:r>
              <a:rPr lang="en-US" dirty="0" smtClean="0"/>
              <a:t> in the</a:t>
            </a:r>
            <a:br>
              <a:rPr lang="en-US" dirty="0" smtClean="0"/>
            </a:br>
            <a:r>
              <a:rPr lang="en-US" dirty="0" smtClean="0"/>
              <a:t>average and worst case</a:t>
            </a:r>
            <a:endParaRPr lang="en-US" i="1" dirty="0" smtClean="0"/>
          </a:p>
          <a:p>
            <a:pPr marL="850900" lvl="1" indent="-457200"/>
            <a:r>
              <a:rPr lang="en-US" dirty="0" err="1" smtClean="0"/>
              <a:t>Quicksort</a:t>
            </a:r>
            <a:r>
              <a:rPr lang="en-US" dirty="0" smtClean="0"/>
              <a:t>: O</a:t>
            </a:r>
            <a:r>
              <a:rPr lang="en-US" i="1" dirty="0" smtClean="0"/>
              <a:t>(N log N)</a:t>
            </a:r>
            <a:r>
              <a:rPr lang="en-US" dirty="0" smtClean="0"/>
              <a:t> in the</a:t>
            </a:r>
            <a:br>
              <a:rPr lang="en-US" dirty="0" smtClean="0"/>
            </a:br>
            <a:r>
              <a:rPr lang="en-US" dirty="0" smtClean="0"/>
              <a:t>average case (but O(</a:t>
            </a:r>
            <a:r>
              <a:rPr lang="en-US" i="1" dirty="0" smtClean="0"/>
              <a:t>N</a:t>
            </a:r>
            <a:r>
              <a:rPr lang="en-US" baseline="30000" dirty="0" smtClean="0"/>
              <a:t>2</a:t>
            </a:r>
            <a:r>
              <a:rPr lang="en-US" i="1" dirty="0" smtClean="0"/>
              <a:t>) </a:t>
            </a:r>
            <a:r>
              <a:rPr lang="en-US" dirty="0" smtClean="0"/>
              <a:t>in the </a:t>
            </a:r>
            <a:br>
              <a:rPr lang="en-US" dirty="0" smtClean="0"/>
            </a:br>
            <a:r>
              <a:rPr lang="en-US" dirty="0" smtClean="0"/>
              <a:t>worst case...)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2590800"/>
            <a:ext cx="2977995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Order of Magnitude</a:t>
            </a:r>
            <a:endParaRPr lang="en-US" sz="2800" baseline="30000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81200"/>
            <a:ext cx="8077200" cy="762000"/>
          </a:xfrm>
        </p:spPr>
        <p:txBody>
          <a:bodyPr>
            <a:normAutofit lnSpcReduction="10000"/>
          </a:bodyPr>
          <a:lstStyle/>
          <a:p>
            <a:pPr marL="514350" indent="-457200" eaLnBrk="1" hangingPunct="1">
              <a:buFontTx/>
              <a:buNone/>
            </a:pPr>
            <a:r>
              <a:rPr lang="en-US" dirty="0"/>
              <a:t>	Eventually, every function with order</a:t>
            </a:r>
            <a:r>
              <a:rPr lang="en-US" dirty="0" smtClean="0"/>
              <a:t> </a:t>
            </a:r>
            <a:r>
              <a:rPr lang="en-US" i="1" dirty="0" smtClean="0"/>
              <a:t>N</a:t>
            </a:r>
            <a:r>
              <a:rPr lang="en-US" i="1" baseline="30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has greater values than </a:t>
            </a:r>
            <a:r>
              <a:rPr lang="en-US" i="1" dirty="0"/>
              <a:t>any </a:t>
            </a:r>
            <a:r>
              <a:rPr lang="en-US" dirty="0"/>
              <a:t>function with order</a:t>
            </a:r>
            <a:r>
              <a:rPr lang="en-US" dirty="0" smtClean="0"/>
              <a:t> </a:t>
            </a:r>
            <a:r>
              <a:rPr lang="en-US" i="1" dirty="0" smtClean="0"/>
              <a:t>N</a:t>
            </a:r>
            <a:endParaRPr lang="en-US" i="1" dirty="0"/>
          </a:p>
        </p:txBody>
      </p:sp>
      <p:pic>
        <p:nvPicPr>
          <p:cNvPr id="4608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2819400"/>
            <a:ext cx="3581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5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2819400"/>
            <a:ext cx="2935288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0772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Getting Out of Control</a:t>
            </a:r>
            <a:endParaRPr lang="en-US" sz="2800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133600"/>
            <a:ext cx="8077200" cy="41148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b="1" dirty="0" err="1"/>
              <a:t>Polynomially</a:t>
            </a:r>
            <a:r>
              <a:rPr lang="en-US" b="1" dirty="0"/>
              <a:t> bounded: </a:t>
            </a:r>
            <a:r>
              <a:rPr lang="en-US" dirty="0"/>
              <a:t>an algorithm that does work on the order of</a:t>
            </a:r>
            <a:r>
              <a:rPr lang="en-US" dirty="0" smtClean="0"/>
              <a:t> </a:t>
            </a:r>
            <a:r>
              <a:rPr lang="en-US" dirty="0" err="1" smtClean="0"/>
              <a:t>O(</a:t>
            </a:r>
            <a:r>
              <a:rPr lang="en-US" i="1" dirty="0" err="1" smtClean="0"/>
              <a:t>N</a:t>
            </a:r>
            <a:r>
              <a:rPr lang="en-US" i="1" baseline="30000" dirty="0" err="1" smtClean="0"/>
              <a:t>k</a:t>
            </a:r>
            <a:r>
              <a:rPr lang="en-US" dirty="0" smtClean="0"/>
              <a:t>) (or less)</a:t>
            </a:r>
          </a:p>
          <a:p>
            <a:pPr lvl="1" eaLnBrk="1" hangingPunct="1"/>
            <a:r>
              <a:rPr lang="en-US" dirty="0" smtClean="0">
                <a:cs typeface="ＭＳ Ｐゴシック" pitchFamily="-1" charset="-128"/>
              </a:rPr>
              <a:t>linear, log, quadratic, ... degree </a:t>
            </a:r>
            <a:r>
              <a:rPr lang="en-US" i="1" dirty="0" err="1" smtClean="0">
                <a:cs typeface="ＭＳ Ｐゴシック" pitchFamily="-1" charset="-128"/>
              </a:rPr>
              <a:t>k</a:t>
            </a:r>
            <a:r>
              <a:rPr lang="en-US" dirty="0" smtClean="0">
                <a:cs typeface="ＭＳ Ｐゴシック" pitchFamily="-1" charset="-128"/>
              </a:rPr>
              <a:t> polynomial</a:t>
            </a:r>
          </a:p>
          <a:p>
            <a:pPr eaLnBrk="1" hangingPunct="1"/>
            <a:r>
              <a:rPr lang="en-US" dirty="0"/>
              <a:t>Most common problems are </a:t>
            </a:r>
            <a:r>
              <a:rPr lang="en-US" dirty="0" err="1"/>
              <a:t>polynomially</a:t>
            </a:r>
            <a:r>
              <a:rPr lang="en-US" dirty="0"/>
              <a:t> </a:t>
            </a:r>
            <a:r>
              <a:rPr lang="en-US" dirty="0" smtClean="0"/>
              <a:t>bounded (in “P”)</a:t>
            </a:r>
          </a:p>
          <a:p>
            <a:pPr eaLnBrk="1" hangingPunct="1"/>
            <a:r>
              <a:rPr lang="en-US" dirty="0"/>
              <a:t>Hamiltonian circuit</a:t>
            </a:r>
            <a:r>
              <a:rPr lang="en-US" dirty="0" smtClean="0"/>
              <a:t> (“traveling salesman problem”): no known polynomial solution—it is in “NP” </a:t>
            </a:r>
            <a:r>
              <a:rPr lang="en-US" b="1" dirty="0" smtClean="0"/>
              <a:t>(</a:t>
            </a:r>
            <a:r>
              <a:rPr lang="en-US" b="1" dirty="0" err="1" smtClean="0"/>
              <a:t>nondeterministically</a:t>
            </a:r>
            <a:r>
              <a:rPr lang="en-US" b="1" dirty="0" smtClean="0"/>
              <a:t> polynomial)</a:t>
            </a:r>
            <a:endParaRPr lang="en-US" i="1" dirty="0" smtClean="0"/>
          </a:p>
          <a:p>
            <a:pPr lvl="1" eaLnBrk="1" hangingPunct="1"/>
            <a:r>
              <a:rPr lang="en-US" dirty="0"/>
              <a:t>Given a graph, find a path that passes through each vertex exactly once and returns to its starting point</a:t>
            </a:r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3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219200"/>
            <a:ext cx="2057400" cy="261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4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838200"/>
            <a:ext cx="611505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6" name="TextBox 6"/>
          <p:cNvSpPr txBox="1">
            <a:spLocks noChangeArrowheads="1"/>
          </p:cNvSpPr>
          <p:nvPr/>
        </p:nvSpPr>
        <p:spPr bwMode="auto">
          <a:xfrm>
            <a:off x="304800" y="4922838"/>
            <a:ext cx="228600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# possible circuits grows exponentially in the number of cities </a:t>
            </a:r>
            <a:r>
              <a:rPr lang="en-US" sz="1800">
                <a:sym typeface="Wingdings" pitchFamily="-1" charset="2"/>
              </a:rPr>
              <a:t> takes a long time to find the best one!</a:t>
            </a:r>
            <a:endParaRPr lang="en-US" sz="1800"/>
          </a:p>
        </p:txBody>
      </p:sp>
      <p:cxnSp>
        <p:nvCxnSpPr>
          <p:cNvPr id="9" name="Straight Arrow Connector 8"/>
          <p:cNvCxnSpPr>
            <a:stCxn id="51206" idx="3"/>
          </p:cNvCxnSpPr>
          <p:nvPr/>
        </p:nvCxnSpPr>
        <p:spPr>
          <a:xfrm flipV="1">
            <a:off x="2590800" y="5410200"/>
            <a:ext cx="533400" cy="252413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2895600" y="5029200"/>
            <a:ext cx="6019800" cy="304800"/>
          </a:xfrm>
          <a:prstGeom prst="roundRect">
            <a:avLst/>
          </a:prstGeom>
          <a:solidFill>
            <a:schemeClr val="accent5">
              <a:lumMod val="60000"/>
              <a:lumOff val="40000"/>
              <a:alpha val="27000"/>
            </a:schemeClr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828800"/>
            <a:ext cx="8404225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Summary of </a:t>
            </a:r>
            <a:br>
              <a:rPr lang="en-US" smtClean="0"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Complexity Classes</a:t>
            </a:r>
          </a:p>
        </p:txBody>
      </p:sp>
      <p:pic>
        <p:nvPicPr>
          <p:cNvPr id="54276" name="Picture 5" descr="complex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1828800"/>
            <a:ext cx="527685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724399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What is “computation”?</a:t>
            </a:r>
          </a:p>
          <a:p>
            <a:pPr eaLnBrk="1" hangingPunct="1"/>
            <a:r>
              <a:rPr lang="en-US" dirty="0" smtClean="0"/>
              <a:t>What can be computed?</a:t>
            </a:r>
          </a:p>
          <a:p>
            <a:pPr eaLnBrk="1" hangingPunct="1"/>
            <a:r>
              <a:rPr lang="en-US" dirty="0" smtClean="0"/>
              <a:t>What makes a “good” algorithm?</a:t>
            </a:r>
          </a:p>
          <a:p>
            <a:pPr lvl="1" eaLnBrk="1" hangingPunct="1"/>
            <a:r>
              <a:rPr lang="en-US" dirty="0" smtClean="0"/>
              <a:t>Correctness</a:t>
            </a:r>
          </a:p>
          <a:p>
            <a:pPr lvl="1" eaLnBrk="1" hangingPunct="1"/>
            <a:r>
              <a:rPr lang="en-US" dirty="0" smtClean="0"/>
              <a:t>Ease of understanding</a:t>
            </a:r>
          </a:p>
          <a:p>
            <a:pPr lvl="1" eaLnBrk="1" hangingPunct="1"/>
            <a:r>
              <a:rPr lang="en-US" dirty="0" smtClean="0"/>
              <a:t>Elegance</a:t>
            </a:r>
          </a:p>
          <a:p>
            <a:pPr lvl="1" eaLnBrk="1" hangingPunct="1"/>
            <a:r>
              <a:rPr lang="en-US" dirty="0" smtClean="0"/>
              <a:t>Efficiency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Computation?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Computation = input + processing + output</a:t>
            </a:r>
          </a:p>
          <a:p>
            <a:pPr lvl="1"/>
            <a:r>
              <a:rPr lang="en-US" dirty="0" smtClean="0"/>
              <a:t>Processing = state updates</a:t>
            </a:r>
          </a:p>
          <a:p>
            <a:r>
              <a:rPr lang="en-US" dirty="0" smtClean="0"/>
              <a:t>Models of computation:</a:t>
            </a:r>
          </a:p>
          <a:p>
            <a:pPr lvl="1"/>
            <a:r>
              <a:rPr lang="en-US" dirty="0" smtClean="0"/>
              <a:t>Finite state machines</a:t>
            </a:r>
          </a:p>
          <a:p>
            <a:pPr lvl="1"/>
            <a:r>
              <a:rPr lang="en-US" dirty="0" smtClean="0"/>
              <a:t>Turing machines</a:t>
            </a:r>
          </a:p>
          <a:p>
            <a:pPr lvl="1"/>
            <a:r>
              <a:rPr lang="en-US" dirty="0" smtClean="0"/>
              <a:t>Cellular automata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Finite State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7243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Represent as a graph:</a:t>
            </a:r>
          </a:p>
          <a:p>
            <a:pPr lvl="1"/>
            <a:r>
              <a:rPr lang="en-US" dirty="0" smtClean="0"/>
              <a:t>Nodes are </a:t>
            </a:r>
            <a:r>
              <a:rPr lang="en-US" b="1" dirty="0" smtClean="0">
                <a:solidFill>
                  <a:srgbClr val="800000"/>
                </a:solidFill>
              </a:rPr>
              <a:t>states</a:t>
            </a:r>
          </a:p>
          <a:p>
            <a:pPr lvl="1"/>
            <a:r>
              <a:rPr lang="en-US" dirty="0" smtClean="0"/>
              <a:t>One node is the designated </a:t>
            </a:r>
            <a:r>
              <a:rPr lang="en-US" b="1" dirty="0" smtClean="0">
                <a:solidFill>
                  <a:srgbClr val="800000"/>
                </a:solidFill>
              </a:rPr>
              <a:t>start state </a:t>
            </a:r>
            <a:r>
              <a:rPr lang="en-US" dirty="0" smtClean="0"/>
              <a:t>(usually marked as “S”)</a:t>
            </a:r>
          </a:p>
          <a:p>
            <a:pPr lvl="1"/>
            <a:r>
              <a:rPr lang="en-US" dirty="0" smtClean="0"/>
              <a:t>One or more nodes are designated as </a:t>
            </a:r>
            <a:r>
              <a:rPr lang="en-US" b="1" dirty="0" smtClean="0">
                <a:solidFill>
                  <a:srgbClr val="800000"/>
                </a:solidFill>
              </a:rPr>
              <a:t>terminal states</a:t>
            </a:r>
            <a:r>
              <a:rPr lang="en-US" dirty="0" smtClean="0"/>
              <a:t> (usually marked with a double circle)</a:t>
            </a:r>
          </a:p>
          <a:p>
            <a:pPr lvl="1"/>
            <a:r>
              <a:rPr lang="en-US" dirty="0" smtClean="0"/>
              <a:t>Edges are labeled with inputs (symbols) that cause the machine to move (</a:t>
            </a:r>
            <a:r>
              <a:rPr lang="en-US" b="1" dirty="0" smtClean="0">
                <a:solidFill>
                  <a:srgbClr val="800000"/>
                </a:solidFill>
              </a:rPr>
              <a:t>transition</a:t>
            </a:r>
            <a:r>
              <a:rPr lang="en-US" dirty="0" smtClean="0"/>
              <a:t>) from one state to another</a:t>
            </a:r>
          </a:p>
          <a:p>
            <a:pPr lvl="1"/>
            <a:r>
              <a:rPr lang="en-US" dirty="0" smtClean="0"/>
              <a:t>Inputs are processed sequentially, causing the machine to move into a series of states</a:t>
            </a:r>
          </a:p>
          <a:p>
            <a:pPr lvl="1"/>
            <a:r>
              <a:rPr lang="en-US" dirty="0" smtClean="0"/>
              <a:t>At the end of the input, if the machine is in a terminal state, it is said to </a:t>
            </a:r>
            <a:r>
              <a:rPr lang="en-US" b="1" dirty="0" smtClean="0">
                <a:solidFill>
                  <a:srgbClr val="800000"/>
                </a:solidFill>
              </a:rPr>
              <a:t>accept </a:t>
            </a:r>
            <a:r>
              <a:rPr lang="en-US" dirty="0" smtClean="0"/>
              <a:t>the input string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FSA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914399"/>
          </a:xfrm>
        </p:spPr>
        <p:txBody>
          <a:bodyPr/>
          <a:lstStyle/>
          <a:p>
            <a:r>
              <a:rPr lang="en-US" dirty="0" smtClean="0"/>
              <a:t>Accepts any binary string with an</a:t>
            </a:r>
            <a:r>
              <a:rPr lang="en-US" dirty="0" smtClean="0"/>
              <a:t> odd number </a:t>
            </a:r>
            <a:r>
              <a:rPr lang="en-US" dirty="0" smtClean="0"/>
              <a:t>of digits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667000" y="3048000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334000" y="3048000"/>
            <a:ext cx="914400" cy="914400"/>
            <a:chOff x="5334000" y="3048000"/>
            <a:chExt cx="914400" cy="914400"/>
          </a:xfrm>
        </p:grpSpPr>
        <p:sp>
          <p:nvSpPr>
            <p:cNvPr id="6" name="Oval 5"/>
            <p:cNvSpPr/>
            <p:nvPr/>
          </p:nvSpPr>
          <p:spPr>
            <a:xfrm>
              <a:off x="5334000" y="3048000"/>
              <a:ext cx="914400" cy="9144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" name="Oval 6"/>
            <p:cNvSpPr>
              <a:spLocks noChangeAspect="1"/>
            </p:cNvSpPr>
            <p:nvPr/>
          </p:nvSpPr>
          <p:spPr>
            <a:xfrm>
              <a:off x="5425440" y="3139440"/>
              <a:ext cx="731520" cy="7315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G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13" name="Curved Connector 12"/>
          <p:cNvCxnSpPr>
            <a:stCxn id="5" idx="7"/>
            <a:endCxn id="7" idx="1"/>
          </p:cNvCxnSpPr>
          <p:nvPr/>
        </p:nvCxnSpPr>
        <p:spPr>
          <a:xfrm rot="16200000" flipH="1">
            <a:off x="4457700" y="2171700"/>
            <a:ext cx="64658" cy="2085080"/>
          </a:xfrm>
          <a:prstGeom prst="curvedConnector3">
            <a:avLst>
              <a:gd name="adj1" fmla="val -560659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urved Connector 14"/>
          <p:cNvCxnSpPr>
            <a:stCxn id="6" idx="3"/>
            <a:endCxn id="5" idx="5"/>
          </p:cNvCxnSpPr>
          <p:nvPr/>
        </p:nvCxnSpPr>
        <p:spPr>
          <a:xfrm rot="5400000">
            <a:off x="4457700" y="2818278"/>
            <a:ext cx="1588" cy="2020422"/>
          </a:xfrm>
          <a:prstGeom prst="curvedConnector3">
            <a:avLst>
              <a:gd name="adj1" fmla="val 22828149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219133" y="2438400"/>
            <a:ext cx="5052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0,1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4267200" y="4191000"/>
            <a:ext cx="5052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0,1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Designing an FSA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914399"/>
          </a:xfrm>
        </p:spPr>
        <p:txBody>
          <a:bodyPr/>
          <a:lstStyle/>
          <a:p>
            <a:r>
              <a:rPr lang="en-US" dirty="0" smtClean="0"/>
              <a:t>Design an FSA that accepts any binary string with an</a:t>
            </a:r>
            <a:r>
              <a:rPr lang="en-US" dirty="0" smtClean="0"/>
              <a:t> </a:t>
            </a:r>
            <a:r>
              <a:rPr lang="en-US" b="1" dirty="0" smtClean="0"/>
              <a:t>even </a:t>
            </a:r>
            <a:r>
              <a:rPr lang="en-US" dirty="0" smtClean="0"/>
              <a:t>number </a:t>
            </a:r>
            <a:r>
              <a:rPr lang="en-US" dirty="0" smtClean="0"/>
              <a:t>of digits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667000" y="3048000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5334000" y="3048000"/>
            <a:ext cx="914400" cy="914400"/>
            <a:chOff x="5334000" y="3048000"/>
            <a:chExt cx="914400" cy="914400"/>
          </a:xfrm>
        </p:grpSpPr>
        <p:sp>
          <p:nvSpPr>
            <p:cNvPr id="8" name="Oval 7"/>
            <p:cNvSpPr/>
            <p:nvPr/>
          </p:nvSpPr>
          <p:spPr>
            <a:xfrm>
              <a:off x="5334000" y="3048000"/>
              <a:ext cx="914400" cy="9144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5425440" y="3139440"/>
              <a:ext cx="731520" cy="7315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00"/>
                  </a:solidFill>
                </a:rPr>
                <a:t>S</a:t>
              </a:r>
            </a:p>
          </p:txBody>
        </p:sp>
      </p:grpSp>
      <p:cxnSp>
        <p:nvCxnSpPr>
          <p:cNvPr id="10" name="Curved Connector 9"/>
          <p:cNvCxnSpPr>
            <a:stCxn id="6" idx="7"/>
            <a:endCxn id="9" idx="1"/>
          </p:cNvCxnSpPr>
          <p:nvPr/>
        </p:nvCxnSpPr>
        <p:spPr>
          <a:xfrm rot="16200000" flipH="1">
            <a:off x="4457700" y="2171700"/>
            <a:ext cx="64658" cy="2085080"/>
          </a:xfrm>
          <a:prstGeom prst="curvedConnector3">
            <a:avLst>
              <a:gd name="adj1" fmla="val -560659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urved Connector 10"/>
          <p:cNvCxnSpPr>
            <a:stCxn id="8" idx="3"/>
            <a:endCxn id="6" idx="5"/>
          </p:cNvCxnSpPr>
          <p:nvPr/>
        </p:nvCxnSpPr>
        <p:spPr>
          <a:xfrm rot="5400000">
            <a:off x="4457700" y="2818278"/>
            <a:ext cx="1588" cy="2020422"/>
          </a:xfrm>
          <a:prstGeom prst="curvedConnector3">
            <a:avLst>
              <a:gd name="adj1" fmla="val 22828149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219133" y="2438400"/>
            <a:ext cx="5052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0,1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4267200" y="4191000"/>
            <a:ext cx="5052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0,1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Interpreting an FSA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914399"/>
          </a:xfrm>
        </p:spPr>
        <p:txBody>
          <a:bodyPr/>
          <a:lstStyle/>
          <a:p>
            <a:r>
              <a:rPr lang="en-US" dirty="0" smtClean="0"/>
              <a:t>What does this FSA do (i.e., what strings does it accept)?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429000" y="3048000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096000" y="3048000"/>
            <a:ext cx="914400" cy="914400"/>
            <a:chOff x="5334000" y="3048000"/>
            <a:chExt cx="914400" cy="914400"/>
          </a:xfrm>
        </p:grpSpPr>
        <p:sp>
          <p:nvSpPr>
            <p:cNvPr id="8" name="Oval 7"/>
            <p:cNvSpPr/>
            <p:nvPr/>
          </p:nvSpPr>
          <p:spPr>
            <a:xfrm>
              <a:off x="5334000" y="3048000"/>
              <a:ext cx="914400" cy="9144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5425440" y="3139440"/>
              <a:ext cx="731520" cy="7315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G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10" name="Curved Connector 9"/>
          <p:cNvCxnSpPr>
            <a:stCxn id="6" idx="7"/>
          </p:cNvCxnSpPr>
          <p:nvPr/>
        </p:nvCxnSpPr>
        <p:spPr>
          <a:xfrm rot="16200000" flipH="1">
            <a:off x="5219700" y="2171700"/>
            <a:ext cx="64658" cy="2085080"/>
          </a:xfrm>
          <a:prstGeom prst="curvedConnector3">
            <a:avLst>
              <a:gd name="adj1" fmla="val -560659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33600" y="24384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14" name="Oval 13"/>
          <p:cNvSpPr/>
          <p:nvPr/>
        </p:nvSpPr>
        <p:spPr>
          <a:xfrm>
            <a:off x="609600" y="3048000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Curved Connector 14"/>
          <p:cNvCxnSpPr>
            <a:stCxn id="14" idx="7"/>
          </p:cNvCxnSpPr>
          <p:nvPr/>
        </p:nvCxnSpPr>
        <p:spPr>
          <a:xfrm rot="16200000" flipH="1">
            <a:off x="2400300" y="2171700"/>
            <a:ext cx="64658" cy="2085080"/>
          </a:xfrm>
          <a:prstGeom prst="curvedConnector3">
            <a:avLst>
              <a:gd name="adj1" fmla="val -560659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105400" y="24384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1</a:t>
            </a:r>
          </a:p>
        </p:txBody>
      </p:sp>
      <p:sp>
        <p:nvSpPr>
          <p:cNvPr id="18" name="Oval 17"/>
          <p:cNvSpPr/>
          <p:nvPr/>
        </p:nvSpPr>
        <p:spPr>
          <a:xfrm>
            <a:off x="3505200" y="5181600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0" name="Shape 19"/>
          <p:cNvCxnSpPr>
            <a:stCxn id="9" idx="7"/>
            <a:endCxn id="8" idx="5"/>
          </p:cNvCxnSpPr>
          <p:nvPr/>
        </p:nvCxnSpPr>
        <p:spPr>
          <a:xfrm rot="16200000" flipH="1">
            <a:off x="6553200" y="3505200"/>
            <a:ext cx="581920" cy="64658"/>
          </a:xfrm>
          <a:prstGeom prst="curvedConnector5">
            <a:avLst>
              <a:gd name="adj1" fmla="val -39284"/>
              <a:gd name="adj2" fmla="val 2781974"/>
              <a:gd name="adj3" fmla="val 139284"/>
            </a:avLst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459494" y="2514600"/>
            <a:ext cx="5052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0,1</a:t>
            </a:r>
            <a:endParaRPr lang="en-US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4038600" y="42672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1676400" y="49530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cxnSp>
        <p:nvCxnSpPr>
          <p:cNvPr id="31" name="Shape 30"/>
          <p:cNvCxnSpPr>
            <a:stCxn id="14" idx="5"/>
            <a:endCxn id="18" idx="2"/>
          </p:cNvCxnSpPr>
          <p:nvPr/>
        </p:nvCxnSpPr>
        <p:spPr>
          <a:xfrm rot="16200000" flipH="1">
            <a:off x="1542489" y="3676088"/>
            <a:ext cx="1810311" cy="2115111"/>
          </a:xfrm>
          <a:prstGeom prst="curvedConnector2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hape 45"/>
          <p:cNvCxnSpPr/>
          <p:nvPr/>
        </p:nvCxnSpPr>
        <p:spPr>
          <a:xfrm rot="16200000" flipH="1">
            <a:off x="4084769" y="5668831"/>
            <a:ext cx="581920" cy="64658"/>
          </a:xfrm>
          <a:prstGeom prst="curvedConnector5">
            <a:avLst>
              <a:gd name="adj1" fmla="val -39284"/>
              <a:gd name="adj2" fmla="val 2781974"/>
              <a:gd name="adj3" fmla="val 139284"/>
            </a:avLst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105400" y="4800600"/>
            <a:ext cx="5052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0,1</a:t>
            </a:r>
            <a:endParaRPr lang="en-US" sz="2000" dirty="0"/>
          </a:p>
        </p:txBody>
      </p:sp>
      <p:cxnSp>
        <p:nvCxnSpPr>
          <p:cNvPr id="51" name="Straight Arrow Connector 50"/>
          <p:cNvCxnSpPr>
            <a:stCxn id="6" idx="4"/>
            <a:endCxn id="18" idx="0"/>
          </p:cNvCxnSpPr>
          <p:nvPr/>
        </p:nvCxnSpPr>
        <p:spPr>
          <a:xfrm rot="16200000" flipH="1">
            <a:off x="3314700" y="4533900"/>
            <a:ext cx="1219200" cy="762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controller is a finite state automaton</a:t>
            </a:r>
          </a:p>
          <a:p>
            <a:r>
              <a:rPr lang="en-US" dirty="0" smtClean="0"/>
              <a:t>A Turing machine also has storage – an infinite binary “tape” that can be used to keep track of information about the program</a:t>
            </a:r>
          </a:p>
          <a:p>
            <a:pPr lvl="1"/>
            <a:r>
              <a:rPr lang="en-US" dirty="0" smtClean="0"/>
              <a:t>Qualitatively more expressive than a single FSA</a:t>
            </a:r>
          </a:p>
          <a:p>
            <a:r>
              <a:rPr lang="en-US" dirty="0" smtClean="0"/>
              <a:t>Church-Turing thesis:</a:t>
            </a:r>
          </a:p>
          <a:p>
            <a:pPr lvl="1"/>
            <a:r>
              <a:rPr lang="en-US" dirty="0" smtClean="0"/>
              <a:t>A Turing machine can do anything that a digital computer can do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class20_usability.pptx</Template>
  <TotalTime>7648</TotalTime>
  <Words>1884</Words>
  <Application>Microsoft Macintosh PowerPoint</Application>
  <PresentationFormat>On-screen Show (4:3)</PresentationFormat>
  <Paragraphs>230</Paragraphs>
  <Slides>29</Slides>
  <Notes>6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Breeze</vt:lpstr>
      <vt:lpstr>Theory of Computation  IS 101Y/CMSC 101Y November 12, 2013  Marie desJardins University of Maryland Baltimore County</vt:lpstr>
      <vt:lpstr>Epic Interface Design Fail</vt:lpstr>
      <vt:lpstr>Overview</vt:lpstr>
      <vt:lpstr>What is Computation?</vt:lpstr>
      <vt:lpstr>Finite State Machines</vt:lpstr>
      <vt:lpstr>FSA Example</vt:lpstr>
      <vt:lpstr>Designing an FSA</vt:lpstr>
      <vt:lpstr>Interpreting an FSA</vt:lpstr>
      <vt:lpstr>Turing Machines</vt:lpstr>
      <vt:lpstr>Cellular Automata</vt:lpstr>
      <vt:lpstr>Computability</vt:lpstr>
      <vt:lpstr>Heisenberg</vt:lpstr>
      <vt:lpstr> Evaluating Algorithms</vt:lpstr>
      <vt:lpstr>Attributes of Algorithms</vt:lpstr>
      <vt:lpstr>Attributes of Algorithms II</vt:lpstr>
      <vt:lpstr>Attributes of Algorithms III</vt:lpstr>
      <vt:lpstr>Search</vt:lpstr>
      <vt:lpstr>Measuring Efficiency</vt:lpstr>
      <vt:lpstr>Efficiency of  Sequential Search</vt:lpstr>
      <vt:lpstr>Linear Complexity</vt:lpstr>
      <vt:lpstr>Binary Search</vt:lpstr>
      <vt:lpstr>Efficiency of Binary Search</vt:lpstr>
      <vt:lpstr>Orders of Magnitude: log N</vt:lpstr>
      <vt:lpstr>Sorting</vt:lpstr>
      <vt:lpstr>Order of Magnitude</vt:lpstr>
      <vt:lpstr>Getting Out of Control</vt:lpstr>
      <vt:lpstr>Slide 27</vt:lpstr>
      <vt:lpstr>Slide 28</vt:lpstr>
      <vt:lpstr>Summary of  Complexity Classes</vt:lpstr>
    </vt:vector>
  </TitlesOfParts>
  <Manager/>
  <Company>©2008 Pearson Addison-Wesley. All rights reserved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</dc:title>
  <dc:subject>Algorithms</dc:subject>
  <dc:creator>J. Glenn Brookshear</dc:creator>
  <cp:keywords/>
  <dc:description/>
  <cp:lastModifiedBy>Marie desJardins</cp:lastModifiedBy>
  <cp:revision>260</cp:revision>
  <dcterms:created xsi:type="dcterms:W3CDTF">2013-11-12T14:58:15Z</dcterms:created>
  <dcterms:modified xsi:type="dcterms:W3CDTF">2013-11-12T16:43:19Z</dcterms:modified>
  <cp:category/>
</cp:coreProperties>
</file>