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466" r:id="rId3"/>
    <p:sldId id="464" r:id="rId4"/>
    <p:sldId id="426" r:id="rId5"/>
    <p:sldId id="421" r:id="rId6"/>
    <p:sldId id="422" r:id="rId7"/>
    <p:sldId id="420" r:id="rId8"/>
    <p:sldId id="463" r:id="rId9"/>
    <p:sldId id="450" r:id="rId10"/>
    <p:sldId id="467" r:id="rId11"/>
    <p:sldId id="471" r:id="rId12"/>
    <p:sldId id="468" r:id="rId13"/>
    <p:sldId id="469" r:id="rId14"/>
    <p:sldId id="470" r:id="rId15"/>
    <p:sldId id="473" r:id="rId16"/>
    <p:sldId id="474" r:id="rId17"/>
  </p:sldIdLst>
  <p:sldSz cx="9144000" cy="6858000" type="letter"/>
  <p:notesSz cx="699135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clrMode="gray"/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>
          <a:srgbClr val="FF0000"/>
        </p14:laserClr>
      </p:ext>
      <p:ext uri="{2FDB2607-1784-4EEB-B798-7EB5836EED8A}">
        <p14:showMediaCtrls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  </p:ext>
    </p:extLst>
  </p:showPr>
  <p:clrMru>
    <a:srgbClr val="B2B2B2"/>
    <a:srgbClr val="DDDDDD"/>
  </p:clrMru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2787"/>
    <p:restoredTop sz="90929"/>
  </p:normalViewPr>
  <p:slideViewPr>
    <p:cSldViewPr>
      <p:cViewPr>
        <p:scale>
          <a:sx n="74" d="100"/>
          <a:sy n="74" d="100"/>
        </p:scale>
        <p:origin x="-1144" y="-9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217150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1054800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0147" y="8816396"/>
            <a:ext cx="3029585" cy="464106"/>
          </a:xfrm>
          <a:prstGeom prst="rect">
            <a:avLst/>
          </a:prstGeom>
          <a:ln/>
        </p:spPr>
        <p:txBody>
          <a:bodyPr lIns="92985" tIns="46493" rIns="92985" bIns="46493"/>
          <a:lstStyle/>
          <a:p>
            <a:fld id="{47619DF9-667C-41FB-823F-A03A0983CC8A}" type="slidenum">
              <a:rPr lang="en-US"/>
              <a:pPr/>
              <a:t>12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9135" y="4409004"/>
            <a:ext cx="5593080" cy="4176951"/>
          </a:xfrm>
          <a:prstGeom prst="rect">
            <a:avLst/>
          </a:prstGeom>
        </p:spPr>
        <p:txBody>
          <a:bodyPr lIns="92985" tIns="46493" rIns="92985" bIns="4649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lIns="91433" tIns="45716" rIns="91433" bIns="457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lIns="91433" tIns="45716" rIns="91433" bIns="457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Example interfaces: steering wheel of car, number pad of phone, pull-down menus of  a program, touch screen interface, door handles, light switches, stove knobs, window shade controls, TV remotes,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Example interfaces: steering wheel of car, number pad of phone, pull-down menus of  a program, touch screen interface, door handles, light switches, stove knobs, window shade controls, TV remotes,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33488" y="3276601"/>
            <a:ext cx="6716712" cy="3048000"/>
          </a:xfrm>
          <a:noFill/>
          <a:ln/>
        </p:spPr>
        <p:txBody>
          <a:bodyPr wrap="none"/>
          <a:lstStyle/>
          <a:p>
            <a:r>
              <a:rPr lang="en-US" dirty="0" smtClean="0"/>
              <a:t>People: Usability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 smtClean="0">
                <a:solidFill>
                  <a:schemeClr val="tx2"/>
                </a:solidFill>
              </a:rPr>
              <a:t>IS 101Y/CMSC 101Y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November 5, 2013</a:t>
            </a: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Marie desJardins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Amanda </a:t>
            </a:r>
            <a:r>
              <a:rPr lang="en-US" dirty="0">
                <a:solidFill>
                  <a:schemeClr val="tx2"/>
                </a:solidFill>
              </a:rPr>
              <a:t>M</a:t>
            </a:r>
            <a:r>
              <a:rPr lang="en-US" dirty="0" smtClean="0">
                <a:solidFill>
                  <a:schemeClr val="tx2"/>
                </a:solidFill>
              </a:rPr>
              <a:t>ancuso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University of Maryland Baltimore County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883024"/>
          </a:xfrm>
        </p:spPr>
        <p:txBody>
          <a:bodyPr/>
          <a:lstStyle/>
          <a:p>
            <a:r>
              <a:rPr lang="en-US" dirty="0" smtClean="0"/>
              <a:t>User Interface Design</a:t>
            </a:r>
            <a:endParaRPr lang="en-US" dirty="0"/>
          </a:p>
        </p:txBody>
      </p:sp>
      <p:sp>
        <p:nvSpPr>
          <p:cNvPr id="4515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5562600"/>
          </a:xfrm>
        </p:spPr>
        <p:txBody>
          <a:bodyPr>
            <a:normAutofit/>
          </a:bodyPr>
          <a:lstStyle/>
          <a:p>
            <a:r>
              <a:rPr lang="ja-JP" altLang="en-US" sz="2400" dirty="0">
                <a:latin typeface="Arial"/>
              </a:rPr>
              <a:t>“</a:t>
            </a:r>
            <a:r>
              <a:rPr lang="en-US" sz="2400" dirty="0"/>
              <a:t>Well-designed objects are easy to interpret and understand. They contain visible clues to their operation.</a:t>
            </a:r>
            <a:r>
              <a:rPr lang="ja-JP" altLang="en-US" sz="2400" dirty="0">
                <a:latin typeface="Arial"/>
              </a:rPr>
              <a:t>”</a:t>
            </a:r>
            <a:r>
              <a:rPr lang="en-US" sz="2400" dirty="0"/>
              <a:t>	-- Donald </a:t>
            </a:r>
            <a:r>
              <a:rPr lang="en-US" sz="2400" dirty="0" smtClean="0"/>
              <a:t>Norman</a:t>
            </a:r>
            <a:endParaRPr lang="en-US" sz="2400" dirty="0"/>
          </a:p>
          <a:p>
            <a:r>
              <a:rPr lang="en-US" sz="2400" dirty="0"/>
              <a:t>Principles</a:t>
            </a:r>
          </a:p>
          <a:p>
            <a:pPr lvl="1"/>
            <a:r>
              <a:rPr lang="en-US" sz="2000" b="1" dirty="0"/>
              <a:t>Visibility</a:t>
            </a:r>
            <a:r>
              <a:rPr lang="en-US" sz="2000" dirty="0"/>
              <a:t>: By looking, the user can tell the state of the device and the alternatives for </a:t>
            </a:r>
            <a:r>
              <a:rPr lang="en-US" sz="2000" dirty="0" smtClean="0"/>
              <a:t>action.</a:t>
            </a:r>
          </a:p>
          <a:p>
            <a:pPr lvl="1"/>
            <a:r>
              <a:rPr lang="en-US" sz="2000" b="1" dirty="0"/>
              <a:t>A good conceptual model</a:t>
            </a:r>
            <a:r>
              <a:rPr lang="en-US" sz="2000" dirty="0"/>
              <a:t>:</a:t>
            </a:r>
            <a:r>
              <a:rPr lang="en-US" sz="2000" dirty="0" smtClean="0"/>
              <a:t> Provides consistency </a:t>
            </a:r>
            <a:r>
              <a:rPr lang="en-US" sz="2000" dirty="0"/>
              <a:t>in the presentation of operations and results and a coherent, consistent system image.</a:t>
            </a:r>
          </a:p>
          <a:p>
            <a:pPr lvl="1"/>
            <a:r>
              <a:rPr lang="en-US" sz="2000" b="1" dirty="0" smtClean="0"/>
              <a:t>Good mappings</a:t>
            </a:r>
            <a:r>
              <a:rPr lang="en-US" sz="2000" dirty="0" smtClean="0"/>
              <a:t>: </a:t>
            </a:r>
            <a:r>
              <a:rPr lang="en-US" sz="2000" dirty="0"/>
              <a:t>It is possible to determine the relationships between actions and results, between the controls and their effects, and between the system state and what is </a:t>
            </a:r>
            <a:r>
              <a:rPr lang="en-US" sz="2000" dirty="0" smtClean="0"/>
              <a:t>visible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lvl="1"/>
            <a:r>
              <a:rPr lang="en-US" sz="2000" b="1" dirty="0"/>
              <a:t>Feedback</a:t>
            </a:r>
            <a:r>
              <a:rPr lang="en-US" sz="2000" dirty="0"/>
              <a:t>: The user receives full and continuous feedback about the results of </a:t>
            </a:r>
            <a:r>
              <a:rPr lang="en-US" sz="2000" dirty="0" smtClean="0"/>
              <a:t>actions.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 Design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the user in mind</a:t>
            </a:r>
          </a:p>
          <a:p>
            <a:pPr lvl="1"/>
            <a:r>
              <a:rPr lang="en-US" dirty="0" smtClean="0"/>
              <a:t>“user stories”</a:t>
            </a:r>
          </a:p>
          <a:p>
            <a:pPr lvl="1"/>
            <a:r>
              <a:rPr lang="en-US" dirty="0" smtClean="0"/>
              <a:t>user point of view comes out of systems analysis</a:t>
            </a:r>
          </a:p>
          <a:p>
            <a:r>
              <a:rPr lang="en-US" dirty="0" smtClean="0"/>
              <a:t>Test with users</a:t>
            </a:r>
          </a:p>
          <a:p>
            <a:pPr lvl="1"/>
            <a:r>
              <a:rPr lang="en-US" dirty="0" smtClean="0"/>
              <a:t>early and often</a:t>
            </a:r>
          </a:p>
          <a:p>
            <a:pPr lvl="1"/>
            <a:r>
              <a:rPr lang="en-US" dirty="0" smtClean="0"/>
              <a:t>usability testing, heuristic walkthroughs, focus groups</a:t>
            </a:r>
          </a:p>
          <a:p>
            <a:r>
              <a:rPr lang="en-US" dirty="0" smtClean="0"/>
              <a:t>Update to reflect new input from users</a:t>
            </a:r>
          </a:p>
          <a:p>
            <a:pPr lvl="1"/>
            <a:r>
              <a:rPr lang="en-US" dirty="0" smtClean="0"/>
              <a:t>requires a flexible system design</a:t>
            </a:r>
          </a:p>
          <a:p>
            <a:pPr lvl="1"/>
            <a:r>
              <a:rPr lang="en-US" dirty="0" smtClean="0"/>
              <a:t>prototyping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Consistency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Consistency is the </a:t>
            </a:r>
            <a:r>
              <a:rPr lang="en-US" sz="2800" b="1">
                <a:solidFill>
                  <a:srgbClr val="FF0000"/>
                </a:solidFill>
              </a:rPr>
              <a:t>MOST</a:t>
            </a:r>
            <a:r>
              <a:rPr lang="en-US" sz="2800"/>
              <a:t> important design principle!</a:t>
            </a:r>
          </a:p>
          <a:p>
            <a:pPr>
              <a:buFontTx/>
              <a:buNone/>
            </a:pPr>
            <a:r>
              <a:rPr lang="en-US" sz="2800"/>
              <a:t>	Throughout the system:</a:t>
            </a:r>
          </a:p>
          <a:p>
            <a:pPr lvl="1"/>
            <a:r>
              <a:rPr lang="en-US" sz="2400"/>
              <a:t>use the same colors for the same purposes</a:t>
            </a:r>
          </a:p>
          <a:p>
            <a:pPr lvl="1"/>
            <a:r>
              <a:rPr lang="en-US" sz="2400"/>
              <a:t>use the same highlighting or borders to convey similar meanings</a:t>
            </a:r>
          </a:p>
          <a:p>
            <a:pPr lvl="1"/>
            <a:r>
              <a:rPr lang="en-US" sz="2400"/>
              <a:t>use terminology and acronyms consistently</a:t>
            </a:r>
          </a:p>
          <a:p>
            <a:pPr lvl="1"/>
            <a:r>
              <a:rPr lang="en-US" sz="2400"/>
              <a:t>put similar pieces of information (especially buttons) in the same location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304800"/>
            <a:ext cx="8042276" cy="911132"/>
          </a:xfrm>
        </p:spPr>
        <p:txBody>
          <a:bodyPr/>
          <a:lstStyle/>
          <a:p>
            <a:r>
              <a:rPr lang="en-US" dirty="0" err="1" smtClean="0"/>
              <a:t>Learnability</a:t>
            </a:r>
            <a:endParaRPr lang="en-US" dirty="0"/>
          </a:p>
        </p:txBody>
      </p:sp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549274" y="1600200"/>
            <a:ext cx="8289925" cy="4800599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How </a:t>
            </a:r>
            <a:r>
              <a:rPr lang="en-US" sz="2400" dirty="0"/>
              <a:t>easily can one:</a:t>
            </a:r>
          </a:p>
          <a:p>
            <a:pPr lvl="1"/>
            <a:r>
              <a:rPr lang="en-US" sz="2000" dirty="0"/>
              <a:t>Determine the function of the </a:t>
            </a:r>
            <a:r>
              <a:rPr lang="en-US" sz="2000" dirty="0" smtClean="0"/>
              <a:t>system?</a:t>
            </a:r>
            <a:endParaRPr lang="en-US" sz="2000" dirty="0"/>
          </a:p>
          <a:p>
            <a:pPr lvl="1"/>
            <a:r>
              <a:rPr lang="en-US" sz="2000" dirty="0"/>
              <a:t>Tell what actions are possible?</a:t>
            </a:r>
          </a:p>
          <a:p>
            <a:pPr lvl="1"/>
            <a:r>
              <a:rPr lang="en-US" sz="2000" dirty="0"/>
              <a:t>Determine</a:t>
            </a:r>
            <a:r>
              <a:rPr lang="en-US" sz="2000" dirty="0" smtClean="0"/>
              <a:t> a mapping </a:t>
            </a:r>
            <a:r>
              <a:rPr lang="en-US" sz="2000" dirty="0"/>
              <a:t>from intention to physical movement?</a:t>
            </a:r>
          </a:p>
          <a:p>
            <a:pPr lvl="1"/>
            <a:r>
              <a:rPr lang="en-US" sz="2000" dirty="0"/>
              <a:t>Perform the action?</a:t>
            </a:r>
          </a:p>
          <a:p>
            <a:pPr lvl="1"/>
            <a:r>
              <a:rPr lang="en-US" sz="2000" dirty="0"/>
              <a:t>Tell if</a:t>
            </a:r>
            <a:r>
              <a:rPr lang="en-US" sz="2000" dirty="0" smtClean="0"/>
              <a:t> the system </a:t>
            </a:r>
            <a:r>
              <a:rPr lang="en-US" sz="2000" dirty="0"/>
              <a:t>is in</a:t>
            </a:r>
            <a:r>
              <a:rPr lang="en-US" sz="2000" dirty="0" smtClean="0"/>
              <a:t> the desired </a:t>
            </a:r>
            <a:r>
              <a:rPr lang="en-US" sz="2000" dirty="0"/>
              <a:t>state?</a:t>
            </a:r>
          </a:p>
          <a:p>
            <a:pPr lvl="1"/>
            <a:r>
              <a:rPr lang="en-US" sz="2000" dirty="0"/>
              <a:t>Determine</a:t>
            </a:r>
            <a:r>
              <a:rPr lang="en-US" sz="2000" dirty="0" smtClean="0"/>
              <a:t> a mapping </a:t>
            </a:r>
            <a:r>
              <a:rPr lang="en-US" sz="2000" dirty="0"/>
              <a:t>from system state to interpretation?</a:t>
            </a:r>
          </a:p>
          <a:p>
            <a:pPr lvl="1"/>
            <a:r>
              <a:rPr lang="en-US" sz="2000" dirty="0"/>
              <a:t>Tell what state the system is in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Remember all this the next time?</a:t>
            </a:r>
          </a:p>
          <a:p>
            <a:r>
              <a:rPr lang="en-US" dirty="0" smtClean="0"/>
              <a:t>Measuring </a:t>
            </a:r>
            <a:r>
              <a:rPr lang="en-US" dirty="0" err="1" smtClean="0"/>
              <a:t>learnability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X% of users can use the system with an error rate of less than Y% after</a:t>
            </a:r>
            <a:r>
              <a:rPr lang="en-US" dirty="0" smtClean="0"/>
              <a:t> training time Z</a:t>
            </a:r>
            <a:endParaRPr lang="en-US" dirty="0" smtClean="0"/>
          </a:p>
          <a:p>
            <a:pPr lvl="1"/>
            <a:r>
              <a:rPr lang="en-US" dirty="0" smtClean="0"/>
              <a:t>X% of users can use the system with an error rate of less than Y% after training time Z and then an elapsed time of 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Avoidance and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should be easier to do the right thing than the wrong thing</a:t>
            </a:r>
          </a:p>
          <a:p>
            <a:r>
              <a:rPr lang="en-US" dirty="0" smtClean="0"/>
              <a:t>It should be easier to correct mistakes than to make them</a:t>
            </a:r>
          </a:p>
          <a:p>
            <a:r>
              <a:rPr lang="en-US" dirty="0" smtClean="0"/>
              <a:t>Design should anticipate the kinds of errors users are likely to make </a:t>
            </a:r>
            <a:r>
              <a:rPr lang="en-US" dirty="0" smtClean="0"/>
              <a:t>and either:</a:t>
            </a:r>
          </a:p>
          <a:p>
            <a:pPr lvl="1"/>
            <a:r>
              <a:rPr lang="en-US" dirty="0" smtClean="0"/>
              <a:t>make them </a:t>
            </a:r>
            <a:r>
              <a:rPr lang="en-US" dirty="0" smtClean="0"/>
              <a:t>impossible,</a:t>
            </a:r>
          </a:p>
          <a:p>
            <a:pPr lvl="1"/>
            <a:r>
              <a:rPr lang="en-US" dirty="0" smtClean="0"/>
              <a:t>make them </a:t>
            </a:r>
            <a:r>
              <a:rPr lang="en-US" dirty="0" smtClean="0"/>
              <a:t>hard, or</a:t>
            </a:r>
          </a:p>
          <a:p>
            <a:pPr lvl="1"/>
            <a:r>
              <a:rPr lang="en-US" dirty="0" smtClean="0"/>
              <a:t>make them recoverable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BTA and IS</a:t>
            </a:r>
            <a:endParaRPr lang="en-US" dirty="0"/>
          </a:p>
        </p:txBody>
      </p:sp>
      <p:sp>
        <p:nvSpPr>
          <p:cNvPr id="375811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600200"/>
            <a:ext cx="8042276" cy="480059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Required (for BTA)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303: Fundamentals of Human Computer Interaction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800" dirty="0"/>
              <a:t>Electives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387: Web Content Development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403: User Interface Design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413: GUI Systems Using Java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Certificates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Web Development Certificate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CS/CE</a:t>
            </a:r>
            <a:endParaRPr lang="en-US" dirty="0"/>
          </a:p>
        </p:txBody>
      </p:sp>
      <p:sp>
        <p:nvSpPr>
          <p:cNvPr id="375811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600200"/>
            <a:ext cx="8042276" cy="480059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Electives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435: Graphics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436: Data Visualization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437: GUI Programming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491: Graphics for Games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Thursday’s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en-US" dirty="0" smtClean="0"/>
              <a:t>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analysis presentations</a:t>
            </a:r>
          </a:p>
          <a:p>
            <a:r>
              <a:rPr lang="en-US" dirty="0" smtClean="0"/>
              <a:t>Test your laptop with the project </a:t>
            </a:r>
            <a:r>
              <a:rPr lang="en-US" b="1" dirty="0" smtClean="0">
                <a:solidFill>
                  <a:srgbClr val="FF0000"/>
                </a:solidFill>
              </a:rPr>
              <a:t>BEFOREHAND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Submit your </a:t>
            </a:r>
            <a:r>
              <a:rPr lang="en-US" dirty="0" smtClean="0">
                <a:solidFill>
                  <a:schemeClr val="tx1"/>
                </a:solidFill>
              </a:rPr>
              <a:t>PowerPoint and Excel files on Blackboard </a:t>
            </a:r>
            <a:r>
              <a:rPr lang="en-US" b="1" dirty="0" smtClean="0">
                <a:solidFill>
                  <a:srgbClr val="FF0000"/>
                </a:solidFill>
              </a:rPr>
              <a:t>BEFORE CLASS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Be ready to answer questions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883024"/>
          </a:xfrm>
        </p:spPr>
        <p:txBody>
          <a:bodyPr/>
          <a:lstStyle/>
          <a:p>
            <a:r>
              <a:rPr lang="en-US" dirty="0" smtClean="0"/>
              <a:t>Usability</a:t>
            </a:r>
            <a:endParaRPr lang="en-US" dirty="0"/>
          </a:p>
        </p:txBody>
      </p:sp>
      <p:sp>
        <p:nvSpPr>
          <p:cNvPr id="4515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Usability is </a:t>
            </a:r>
            <a:r>
              <a:rPr lang="en-US" dirty="0"/>
              <a:t>the ease of use and learnability of a human-made object</a:t>
            </a:r>
            <a:endParaRPr lang="en-US" dirty="0" smtClean="0"/>
          </a:p>
          <a:p>
            <a:r>
              <a:rPr lang="en-US" dirty="0" smtClean="0"/>
              <a:t>Ease of use</a:t>
            </a:r>
            <a:endParaRPr lang="en-US" dirty="0"/>
          </a:p>
          <a:p>
            <a:pPr lvl="1"/>
            <a:r>
              <a:rPr lang="en-US" sz="2000" b="1" dirty="0" smtClean="0"/>
              <a:t>Effectiveness: </a:t>
            </a:r>
            <a:r>
              <a:rPr lang="en-US" sz="2000" dirty="0" smtClean="0"/>
              <a:t>can I use the system to do what needs to be done?</a:t>
            </a:r>
          </a:p>
          <a:p>
            <a:pPr lvl="1"/>
            <a:r>
              <a:rPr lang="en-US" sz="2000" b="1" dirty="0" smtClean="0"/>
              <a:t>Efficiency</a:t>
            </a:r>
            <a:r>
              <a:rPr lang="en-US" sz="2000" dirty="0" smtClean="0"/>
              <a:t>: can I do it easily, without too much effort?</a:t>
            </a:r>
          </a:p>
          <a:p>
            <a:pPr lvl="1"/>
            <a:r>
              <a:rPr lang="en-US" sz="2000" b="1" dirty="0" smtClean="0"/>
              <a:t>User satisfaction</a:t>
            </a:r>
            <a:r>
              <a:rPr lang="en-US" sz="2000" dirty="0" smtClean="0"/>
              <a:t>: is it something that gives me satisfaction or even enjoyment as I do it?</a:t>
            </a:r>
          </a:p>
          <a:p>
            <a:pPr marL="12700" indent="0"/>
            <a:r>
              <a:rPr lang="en-US" dirty="0" smtClean="0"/>
              <a:t> </a:t>
            </a:r>
            <a:r>
              <a:rPr lang="en-US" dirty="0" err="1" smtClean="0"/>
              <a:t>Learnability</a:t>
            </a:r>
            <a:endParaRPr lang="en-US" dirty="0"/>
          </a:p>
          <a:p>
            <a:pPr marL="349250" lvl="1" indent="0"/>
            <a:r>
              <a:rPr lang="en-US" dirty="0" smtClean="0"/>
              <a:t>  </a:t>
            </a:r>
            <a:r>
              <a:rPr lang="en-US" sz="2000" dirty="0" smtClean="0"/>
              <a:t>Ease of learning the </a:t>
            </a:r>
            <a:r>
              <a:rPr lang="en-US" sz="2000" b="1" dirty="0" smtClean="0"/>
              <a:t>first time</a:t>
            </a:r>
          </a:p>
          <a:p>
            <a:pPr marL="349250" lvl="1" indent="0"/>
            <a:r>
              <a:rPr lang="en-US" sz="2000" dirty="0" smtClean="0"/>
              <a:t>  </a:t>
            </a:r>
            <a:r>
              <a:rPr lang="en-US" sz="2000" b="1" dirty="0" smtClean="0"/>
              <a:t>Retention</a:t>
            </a: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34041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sp>
        <p:nvSpPr>
          <p:cNvPr id="470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interface of an object is a particularly important design element. It controls how an object interacts with the rest of the system/</a:t>
            </a:r>
            <a:r>
              <a:rPr lang="en-US" dirty="0" smtClean="0"/>
              <a:t>world</a:t>
            </a:r>
            <a:r>
              <a:rPr lang="en-US" dirty="0" smtClean="0"/>
              <a:t>—in</a:t>
            </a:r>
            <a:r>
              <a:rPr lang="en-US" dirty="0" smtClean="0"/>
              <a:t> particular, </a:t>
            </a:r>
            <a:r>
              <a:rPr lang="en-US" dirty="0"/>
              <a:t>how the object can be controlled. </a:t>
            </a:r>
          </a:p>
          <a:p>
            <a:r>
              <a:rPr lang="en-US" dirty="0"/>
              <a:t>What are some examples of interfaces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Good ones?</a:t>
            </a:r>
          </a:p>
          <a:p>
            <a:pPr lvl="1"/>
            <a:r>
              <a:rPr lang="en-US" dirty="0" smtClean="0"/>
              <a:t>Bad ones?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18" grpId="0"/>
      <p:bldP spid="4700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781" name="Picture 5" descr="poorremotedesig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 l="19355" t="9452" r="19432" b="12770"/>
          <a:stretch/>
        </p:blipFill>
        <p:spPr bwMode="auto">
          <a:xfrm>
            <a:off x="6095999" y="2819400"/>
            <a:ext cx="2189409" cy="27818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9782" name="Picture 6" descr="Ambiguous-Desig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195330" y="2362200"/>
            <a:ext cx="5348386" cy="4052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dirty="0" smtClean="0"/>
              <a:t>Good or Bad Design?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1828" name="Picture 4" descr="lightswitchdesig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0761"/>
            <a:ext cx="7772400" cy="5829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7733" name="Picture 5" descr="keyboa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17261"/>
            <a:ext cx="6858000" cy="51662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6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790725321"/>
              </p:ext>
            </p:extLst>
          </p:nvPr>
        </p:nvGraphicFramePr>
        <p:xfrm>
          <a:off x="2590800" y="76200"/>
          <a:ext cx="4589462" cy="6400800"/>
        </p:xfrm>
        <a:graphic>
          <a:graphicData uri="http://schemas.openxmlformats.org/presentationml/2006/ole">
            <p:oleObj spid="_x0000_s536585" name="Bitmap Image" r:id="rId4" imgW="7292972" imgH="1021168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Interface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are characteristics of a good interface?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0" grpId="0"/>
      <p:bldP spid="51917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10558518</TotalTime>
  <Pages>26</Pages>
  <Words>727</Words>
  <Application>Microsoft Macintosh PowerPoint</Application>
  <PresentationFormat>Letter Paper (8.5x11 in)</PresentationFormat>
  <Paragraphs>85</Paragraphs>
  <Slides>16</Slides>
  <Notes>13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Breeze</vt:lpstr>
      <vt:lpstr>Bitmap Image</vt:lpstr>
      <vt:lpstr>People: Usability  IS 101Y/CMSC 101Y November 5, 2013  Marie desJardins Amanda Mancuso University of Maryland Baltimore County</vt:lpstr>
      <vt:lpstr>Thursday’s Class</vt:lpstr>
      <vt:lpstr>Usability</vt:lpstr>
      <vt:lpstr>User Interface</vt:lpstr>
      <vt:lpstr>Good or Bad Design?</vt:lpstr>
      <vt:lpstr>Slide 6</vt:lpstr>
      <vt:lpstr>Slide 7</vt:lpstr>
      <vt:lpstr>Slide 8</vt:lpstr>
      <vt:lpstr>Interface</vt:lpstr>
      <vt:lpstr>User Interface Design</vt:lpstr>
      <vt:lpstr>UI Design Strategies</vt:lpstr>
      <vt:lpstr>Consistency</vt:lpstr>
      <vt:lpstr>Learnability</vt:lpstr>
      <vt:lpstr>Error Avoidance and Recovery</vt:lpstr>
      <vt:lpstr>BTA and IS</vt:lpstr>
      <vt:lpstr>CS/CE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Perception and Applications  Visualization Ô96 Course: From Perceptual Psychophysics to Graphic Design   Penny Rheingans University of Mississippi</dc:title>
  <dc:creator>UNIVERSITY OF MISSISSIPPI LIBRARIES</dc:creator>
  <cp:lastModifiedBy>Marie desJardins</cp:lastModifiedBy>
  <cp:revision>207</cp:revision>
  <cp:lastPrinted>2013-05-24T01:18:37Z</cp:lastPrinted>
  <dcterms:created xsi:type="dcterms:W3CDTF">2013-11-04T20:31:34Z</dcterms:created>
  <dcterms:modified xsi:type="dcterms:W3CDTF">2013-11-04T20:39:17Z</dcterms:modified>
</cp:coreProperties>
</file>