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notesSlides/notesSlide12.xml" ContentType="application/vnd.openxmlformats-officedocument.presentationml.notesSlide+xml"/>
  <Override PartName="/ppt/slides/slide22.xml" ContentType="application/vnd.openxmlformats-officedocument.presentationml.slide+xml"/>
  <Override PartName="/docProps/app.xml" ContentType="application/vnd.openxmlformats-officedocument.extended-properties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20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s/slide6.xml" ContentType="application/vnd.openxmlformats-officedocument.presentationml.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6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8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19.xml" ContentType="application/vnd.openxmlformats-officedocument.presentationml.notes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256" r:id="rId2"/>
    <p:sldId id="375" r:id="rId3"/>
    <p:sldId id="360" r:id="rId4"/>
    <p:sldId id="365" r:id="rId5"/>
    <p:sldId id="366" r:id="rId6"/>
    <p:sldId id="352" r:id="rId7"/>
    <p:sldId id="367" r:id="rId8"/>
    <p:sldId id="347" r:id="rId9"/>
    <p:sldId id="357" r:id="rId10"/>
    <p:sldId id="363" r:id="rId11"/>
    <p:sldId id="364" r:id="rId12"/>
    <p:sldId id="351" r:id="rId13"/>
    <p:sldId id="361" r:id="rId14"/>
    <p:sldId id="362" r:id="rId15"/>
    <p:sldId id="372" r:id="rId16"/>
    <p:sldId id="346" r:id="rId17"/>
    <p:sldId id="345" r:id="rId18"/>
    <p:sldId id="342" r:id="rId19"/>
    <p:sldId id="358" r:id="rId20"/>
    <p:sldId id="368" r:id="rId21"/>
    <p:sldId id="371" r:id="rId22"/>
    <p:sldId id="359" r:id="rId23"/>
    <p:sldId id="353" r:id="rId24"/>
    <p:sldId id="354" r:id="rId25"/>
    <p:sldId id="373" r:id="rId26"/>
    <p:sldId id="374" r:id="rId27"/>
  </p:sldIdLst>
  <p:sldSz cx="9144000" cy="6858000" type="letter"/>
  <p:notesSz cx="6991350" cy="92821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chemeClr val="tx1"/>
    </p:penClr>
    <p:extLst>
      <p:ext uri="{EC167BDD-8182-4AB7-AECC-EB403E3ABB37}">
        <p14:laserClr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0"/>
      </p:ext>
    </p:extLst>
  </p:showPr>
  <p:clrMru>
    <a:srgbClr val="B2B2B2"/>
    <a:srgbClr val="DDDDDD"/>
  </p:clrMru>
  <p:extLst>
    <p:ext uri="{E76CE94A-603C-4142-B9EB-6D1370010A27}">
      <p14:discardImageEditData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23160" autoAdjust="0"/>
    <p:restoredTop sz="90929"/>
  </p:normalViewPr>
  <p:slideViewPr>
    <p:cSldViewPr>
      <p:cViewPr varScale="1">
        <p:scale>
          <a:sx n="111" d="100"/>
          <a:sy n="111" d="100"/>
        </p:scale>
        <p:origin x="-33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24233664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588963"/>
            <a:ext cx="4643438" cy="348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91240B29-F687-4f45-9708-019B960494DF}">
              <a14:hiddenLine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 val="1"/>
            </a:ext>
          </a:extLst>
        </p:spPr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11760327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/>
          <a:lstStyle/>
          <a:p>
            <a:r>
              <a:rPr lang="en-US" dirty="0" smtClean="0"/>
              <a:t>Show syllabus,</a:t>
            </a:r>
            <a:r>
              <a:rPr lang="en-US" baseline="0" dirty="0" smtClean="0"/>
              <a:t> schedule</a:t>
            </a:r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/>
              <a:t>Start with blank slide; solicit ideas from </a:t>
            </a:r>
            <a:r>
              <a:rPr lang="en-US" dirty="0" smtClean="0"/>
              <a:t>students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/>
              <a:t>Start with blank slide; solicit ideas from </a:t>
            </a:r>
            <a:r>
              <a:rPr lang="en-US" dirty="0" smtClean="0"/>
              <a:t>students.  Could pair-and-share if they seem to be</a:t>
            </a:r>
            <a:r>
              <a:rPr lang="en-US" baseline="0" dirty="0" smtClean="0"/>
              <a:t> getting stuck on the “bigness” of the questions.</a:t>
            </a:r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/>
              <a:t>Start with blank slide; solicit ideas from </a:t>
            </a:r>
            <a:r>
              <a:rPr lang="en-US" dirty="0" smtClean="0"/>
              <a:t>students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This is time for explanation of consent and signing of forms.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/>
          <a:lstStyle/>
          <a:p>
            <a:r>
              <a:rPr lang="en-US" dirty="0" smtClean="0"/>
              <a:t>Classes may vary somewhat, but assignments and Processing will be the same – OK to go to office</a:t>
            </a:r>
            <a:r>
              <a:rPr lang="en-US" baseline="0" dirty="0" smtClean="0"/>
              <a:t> hours of the instructor or </a:t>
            </a:r>
            <a:r>
              <a:rPr lang="en-US" baseline="0" dirty="0" err="1" smtClean="0"/>
              <a:t>TFs</a:t>
            </a:r>
            <a:r>
              <a:rPr lang="en-US" baseline="0" dirty="0" smtClean="0"/>
              <a:t> of the </a:t>
            </a:r>
            <a:r>
              <a:rPr lang="en-US" baseline="0" smtClean="0"/>
              <a:t>other section</a:t>
            </a:r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8/28/13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8/28/13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8/28/13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8/28/13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8/28/13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8/28/13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8/28/13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8/28/13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8/28/13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8/28/13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8/28/13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8/28/13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pPr/>
              <a:t>8/28/13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6716712" cy="5791199"/>
          </a:xfrm>
          <a:noFill/>
          <a:ln/>
        </p:spPr>
        <p:txBody>
          <a:bodyPr wrap="none"/>
          <a:lstStyle/>
          <a:p>
            <a:r>
              <a:rPr lang="en-US" dirty="0" smtClean="0"/>
              <a:t>Overview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>
                <a:solidFill>
                  <a:schemeClr val="tx2"/>
                </a:solidFill>
              </a:rPr>
              <a:t>IS 101Y/CMSC 101</a:t>
            </a:r>
            <a:br>
              <a:rPr lang="en-US" sz="2400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Computational Thinking and Design</a:t>
            </a:r>
            <a:br>
              <a:rPr lang="en-US" sz="2400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Thursday, August 29, 2013</a:t>
            </a:r>
            <a:r>
              <a:rPr lang="en-US" sz="3200" dirty="0" smtClean="0">
                <a:solidFill>
                  <a:schemeClr val="tx2"/>
                </a:solidFill>
              </a:rPr>
              <a:t/>
            </a:r>
            <a:br>
              <a:rPr lang="en-US" sz="3200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sz="4000" dirty="0" smtClean="0">
                <a:solidFill>
                  <a:schemeClr val="tx2"/>
                </a:solidFill>
              </a:rPr>
              <a:t>Marie desJardins</a:t>
            </a:r>
            <a:br>
              <a:rPr lang="en-US" sz="4000" dirty="0" smtClean="0">
                <a:solidFill>
                  <a:schemeClr val="tx2"/>
                </a:solidFill>
              </a:rPr>
            </a:br>
            <a:r>
              <a:rPr lang="en-US" sz="4000" dirty="0" smtClean="0">
                <a:solidFill>
                  <a:schemeClr val="tx2"/>
                </a:solidFill>
              </a:rPr>
              <a:t>Susan Martin</a:t>
            </a:r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University of Maryland, Baltimore County</a:t>
            </a:r>
            <a:br>
              <a:rPr lang="en-US" sz="2400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/>
            </a:r>
            <a:br>
              <a:rPr lang="en-US" sz="2400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Guest lecturer today:  Penny </a:t>
            </a:r>
            <a:r>
              <a:rPr lang="en-US" sz="2400" dirty="0" err="1" smtClean="0">
                <a:solidFill>
                  <a:schemeClr val="tx2"/>
                </a:solidFill>
              </a:rPr>
              <a:t>Rheingans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>
          <a:xfrm>
            <a:off x="549275" y="107576"/>
            <a:ext cx="8042276" cy="883024"/>
          </a:xfrm>
        </p:spPr>
        <p:txBody>
          <a:bodyPr/>
          <a:lstStyle/>
          <a:p>
            <a:r>
              <a:rPr lang="en-US" dirty="0"/>
              <a:t>CT Principles</a:t>
            </a:r>
          </a:p>
        </p:txBody>
      </p:sp>
      <p:sp>
        <p:nvSpPr>
          <p:cNvPr id="2969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8229600" cy="4800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b="1" dirty="0"/>
              <a:t>Connecting</a:t>
            </a:r>
            <a:r>
              <a:rPr lang="en-US" b="1" dirty="0" smtClean="0"/>
              <a:t> computing:  </a:t>
            </a:r>
            <a:r>
              <a:rPr lang="en-US" dirty="0" smtClean="0"/>
              <a:t>Understanding how computing connects people and helps us to solve meaningful problems</a:t>
            </a:r>
            <a:r>
              <a:rPr lang="en-US" b="0" dirty="0" smtClean="0"/>
              <a:t> </a:t>
            </a:r>
            <a:endParaRPr lang="en-US" b="0" dirty="0"/>
          </a:p>
          <a:p>
            <a:pPr>
              <a:lnSpc>
                <a:spcPct val="110000"/>
              </a:lnSpc>
            </a:pPr>
            <a:r>
              <a:rPr lang="en-US" b="1" dirty="0"/>
              <a:t>Developing computational </a:t>
            </a:r>
            <a:r>
              <a:rPr lang="en-US" b="1" dirty="0" smtClean="0"/>
              <a:t>artifacts:  </a:t>
            </a:r>
            <a:r>
              <a:rPr lang="en-US" dirty="0" smtClean="0"/>
              <a:t>Designing and implementing artifacts with a practical, personal, or societal intent</a:t>
            </a:r>
          </a:p>
          <a:p>
            <a:pPr>
              <a:lnSpc>
                <a:spcPct val="110000"/>
              </a:lnSpc>
            </a:pPr>
            <a:r>
              <a:rPr lang="en-US" b="1" dirty="0" smtClean="0"/>
              <a:t>Abstracting</a:t>
            </a:r>
            <a:r>
              <a:rPr lang="en-US" dirty="0" smtClean="0"/>
              <a:t>:  Identifying a computational problem to be solved; representing data, information, and knowledge for computational use </a:t>
            </a:r>
          </a:p>
          <a:p>
            <a:pPr>
              <a:lnSpc>
                <a:spcPct val="110000"/>
              </a:lnSpc>
            </a:pPr>
            <a:r>
              <a:rPr lang="en-US" b="1" dirty="0" smtClean="0"/>
              <a:t>Analyzing problems and artifacts:  </a:t>
            </a:r>
            <a:r>
              <a:rPr lang="en-US" dirty="0" smtClean="0"/>
              <a:t>Evaluating and justifying the quality of solutions; locating and correcting errors</a:t>
            </a:r>
          </a:p>
          <a:p>
            <a:pPr lvl="1"/>
            <a:endParaRPr lang="en-US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>
          <a:xfrm>
            <a:off x="549275" y="107576"/>
            <a:ext cx="8042276" cy="959224"/>
          </a:xfrm>
        </p:spPr>
        <p:txBody>
          <a:bodyPr/>
          <a:lstStyle/>
          <a:p>
            <a:r>
              <a:rPr lang="en-US" dirty="0"/>
              <a:t>CT Principles (cont.)</a:t>
            </a:r>
          </a:p>
        </p:txBody>
      </p:sp>
      <p:sp>
        <p:nvSpPr>
          <p:cNvPr id="2979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8229600" cy="4648200"/>
          </a:xfrm>
        </p:spPr>
        <p:txBody>
          <a:bodyPr>
            <a:normAutofit/>
          </a:bodyPr>
          <a:lstStyle/>
          <a:p>
            <a:r>
              <a:rPr lang="en-US" b="1" dirty="0" smtClean="0"/>
              <a:t>Communicating:  </a:t>
            </a:r>
            <a:r>
              <a:rPr lang="en-US" dirty="0" smtClean="0"/>
              <a:t>Explaining the purpose of an artifact and the meaning of a result in context, using accurate and precise language, notation, or visualizations</a:t>
            </a:r>
            <a:endParaRPr lang="en-US" b="0" dirty="0" smtClean="0"/>
          </a:p>
          <a:p>
            <a:r>
              <a:rPr lang="en-US" b="1" dirty="0" smtClean="0"/>
              <a:t>Working </a:t>
            </a:r>
            <a:r>
              <a:rPr lang="en-US" b="1" dirty="0"/>
              <a:t>effectively in </a:t>
            </a:r>
            <a:r>
              <a:rPr lang="en-US" b="1" dirty="0" smtClean="0"/>
              <a:t>teams:  </a:t>
            </a:r>
            <a:r>
              <a:rPr lang="en-US" dirty="0" smtClean="0"/>
              <a:t>Effective teamwork and collaboration, producing artifacts that depend on active contributions from multiple participants</a:t>
            </a:r>
            <a:endParaRPr lang="en-US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520700"/>
          </a:xfrm>
        </p:spPr>
        <p:txBody>
          <a:bodyPr/>
          <a:lstStyle/>
          <a:p>
            <a:r>
              <a:rPr lang="en-US" dirty="0"/>
              <a:t>Computing Content Units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772400" cy="55626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en-US" sz="2000" dirty="0"/>
              <a:t>Big Ideas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1800" dirty="0"/>
              <a:t>Computational thinking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Algorithmic problem solving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Design and </a:t>
            </a:r>
            <a:r>
              <a:rPr lang="en-US" sz="1800" dirty="0" smtClean="0"/>
              <a:t>abstraction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History and careers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Data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Data representations and data structures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Big data and knowledge discovery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Visualization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Hardware and Systems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Computer architectures and operating systems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Networks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Software systems</a:t>
            </a:r>
          </a:p>
          <a:p>
            <a:pPr>
              <a:lnSpc>
                <a:spcPct val="80000"/>
              </a:lnSpc>
            </a:pPr>
            <a:r>
              <a:rPr lang="en-US" sz="2054" dirty="0" smtClean="0"/>
              <a:t>People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Requirements analysis 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Usability and accessibility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Social and ethical implications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Applications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Graphics and games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Intelligence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Security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042276" cy="1336956"/>
          </a:xfrm>
        </p:spPr>
        <p:txBody>
          <a:bodyPr/>
          <a:lstStyle/>
          <a:p>
            <a:r>
              <a:rPr lang="en-US" dirty="0"/>
              <a:t>Academic and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Professional </a:t>
            </a:r>
            <a:r>
              <a:rPr lang="en-US" dirty="0"/>
              <a:t>Skills</a:t>
            </a:r>
          </a:p>
        </p:txBody>
      </p:sp>
      <p:sp>
        <p:nvSpPr>
          <p:cNvPr id="294915" name="Rectangle 3"/>
          <p:cNvSpPr>
            <a:spLocks noGrp="1" noChangeArrowheads="1"/>
          </p:cNvSpPr>
          <p:nvPr>
            <p:ph idx="1"/>
          </p:nvPr>
        </p:nvSpPr>
        <p:spPr>
          <a:xfrm>
            <a:off x="549275" y="1904999"/>
            <a:ext cx="8042276" cy="4038601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Working effectively</a:t>
            </a:r>
            <a:endParaRPr lang="en-US" dirty="0"/>
          </a:p>
          <a:p>
            <a:pPr lvl="1"/>
            <a:r>
              <a:rPr lang="en-US" sz="2000" dirty="0"/>
              <a:t>As a student</a:t>
            </a:r>
          </a:p>
          <a:p>
            <a:pPr lvl="1"/>
            <a:r>
              <a:rPr lang="en-US" sz="2000" dirty="0"/>
              <a:t>As a team member</a:t>
            </a:r>
          </a:p>
          <a:p>
            <a:pPr lvl="1"/>
            <a:r>
              <a:rPr lang="en-US" sz="2000" dirty="0"/>
              <a:t>As a future professional</a:t>
            </a:r>
          </a:p>
          <a:p>
            <a:r>
              <a:rPr lang="en-US" sz="2400" dirty="0"/>
              <a:t>Soft skills</a:t>
            </a:r>
          </a:p>
          <a:p>
            <a:pPr lvl="1"/>
            <a:r>
              <a:rPr lang="en-US" sz="2000" dirty="0"/>
              <a:t>Oral presentation</a:t>
            </a:r>
          </a:p>
          <a:p>
            <a:pPr lvl="1"/>
            <a:r>
              <a:rPr lang="en-US" sz="2000" dirty="0"/>
              <a:t>Technical </a:t>
            </a:r>
            <a:r>
              <a:rPr lang="en-US" sz="2000" dirty="0" smtClean="0"/>
              <a:t>communication</a:t>
            </a:r>
          </a:p>
          <a:p>
            <a:pPr lvl="1"/>
            <a:r>
              <a:rPr lang="en-US" sz="2000" dirty="0" smtClean="0"/>
              <a:t>Microsoft Office software</a:t>
            </a:r>
          </a:p>
          <a:p>
            <a:pPr lvl="1"/>
            <a:r>
              <a:rPr lang="en-US" sz="2000" dirty="0" smtClean="0"/>
              <a:t>Networking</a:t>
            </a:r>
          </a:p>
          <a:p>
            <a:pPr lvl="1"/>
            <a:r>
              <a:rPr lang="en-US" sz="2000" dirty="0" smtClean="0"/>
              <a:t>Study habits and time management</a:t>
            </a:r>
          </a:p>
          <a:p>
            <a:r>
              <a:rPr lang="en-US" sz="2400" dirty="0"/>
              <a:t>Career planning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549275" y="107576"/>
            <a:ext cx="8042276" cy="959224"/>
          </a:xfrm>
        </p:spPr>
        <p:txBody>
          <a:bodyPr/>
          <a:lstStyle/>
          <a:p>
            <a:r>
              <a:rPr lang="en-US" dirty="0" err="1"/>
              <a:t>Administrivia</a:t>
            </a:r>
            <a:endParaRPr lang="en-US" dirty="0"/>
          </a:p>
        </p:txBody>
      </p:sp>
      <p:sp>
        <p:nvSpPr>
          <p:cNvPr id="295939" name="Rectangle 3"/>
          <p:cNvSpPr>
            <a:spLocks noGrp="1" noChangeArrowheads="1"/>
          </p:cNvSpPr>
          <p:nvPr>
            <p:ph idx="1"/>
          </p:nvPr>
        </p:nvSpPr>
        <p:spPr>
          <a:xfrm>
            <a:off x="549275" y="1600200"/>
            <a:ext cx="8042276" cy="487679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Late policy</a:t>
            </a:r>
          </a:p>
          <a:p>
            <a:r>
              <a:rPr lang="en-US" dirty="0"/>
              <a:t>Academic honesty</a:t>
            </a:r>
          </a:p>
          <a:p>
            <a:r>
              <a:rPr lang="en-US" dirty="0"/>
              <a:t>Tentative </a:t>
            </a:r>
            <a:r>
              <a:rPr lang="en-US" dirty="0" smtClean="0"/>
              <a:t>schedule</a:t>
            </a:r>
          </a:p>
          <a:p>
            <a:pPr lvl="1"/>
            <a:r>
              <a:rPr lang="en-US" dirty="0" smtClean="0"/>
              <a:t>All handouts and assignments will be linked in the “Handouts” column on the date they are distributed</a:t>
            </a:r>
          </a:p>
          <a:p>
            <a:pPr lvl="1"/>
            <a:r>
              <a:rPr lang="en-US" dirty="0" smtClean="0"/>
              <a:t>Slides will be linked from the “Topic” column</a:t>
            </a:r>
          </a:p>
          <a:p>
            <a:pPr lvl="1"/>
            <a:r>
              <a:rPr lang="en-US" dirty="0" smtClean="0"/>
              <a:t>All assignments are due on the date indicated in the “Due” column</a:t>
            </a:r>
          </a:p>
          <a:p>
            <a:pPr lvl="1"/>
            <a:r>
              <a:rPr lang="en-US" dirty="0" smtClean="0"/>
              <a:t>Assignments are always due at or before the </a:t>
            </a:r>
            <a:r>
              <a:rPr lang="en-US" b="1" dirty="0" smtClean="0"/>
              <a:t>beginning</a:t>
            </a:r>
            <a:r>
              <a:rPr lang="en-US" dirty="0" smtClean="0"/>
              <a:t> of class, either electronically or in hardcopy, as specified in the assignment</a:t>
            </a:r>
          </a:p>
          <a:p>
            <a:r>
              <a:rPr lang="en-US" dirty="0"/>
              <a:t>If not officially registered, see me after </a:t>
            </a:r>
            <a:r>
              <a:rPr lang="en-US" dirty="0" smtClean="0"/>
              <a:t>class</a:t>
            </a:r>
          </a:p>
          <a:p>
            <a:pPr lvl="1"/>
            <a:r>
              <a:rPr lang="en-US" b="1" dirty="0" smtClean="0"/>
              <a:t>If you do not meet the course requirements (first-year freshman intending a computing major), you must drop the class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Laptop Laboratories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many days, we will use student laptops for Processing labs and other online activities</a:t>
            </a:r>
          </a:p>
          <a:p>
            <a:r>
              <a:rPr lang="en-US" b="1" dirty="0" smtClean="0"/>
              <a:t>How many students own their own laptops?</a:t>
            </a:r>
          </a:p>
          <a:p>
            <a:pPr lvl="1"/>
            <a:r>
              <a:rPr lang="en-US" dirty="0" smtClean="0"/>
              <a:t>Note: If you do not yet own a laptop but are thinking of purchasing one, it will be a very useful resource in the future as a computing major!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49275" y="107576"/>
            <a:ext cx="8042276" cy="959224"/>
          </a:xfrm>
        </p:spPr>
        <p:txBody>
          <a:bodyPr/>
          <a:lstStyle/>
          <a:p>
            <a:r>
              <a:rPr lang="en-US" dirty="0"/>
              <a:t>Readings/Videos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idx="1"/>
          </p:nvPr>
        </p:nvSpPr>
        <p:spPr>
          <a:xfrm>
            <a:off x="549275" y="1600200"/>
            <a:ext cx="8042276" cy="4724399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Primary Textbook:  “Computing for Ordinary Mortals” by Robert St. </a:t>
            </a:r>
            <a:r>
              <a:rPr lang="en-US" dirty="0" err="1" smtClean="0"/>
              <a:t>Amant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Processing Reference:  “Getting Started with Processing” by Casey </a:t>
            </a:r>
            <a:r>
              <a:rPr lang="en-US" dirty="0" err="1" smtClean="0"/>
              <a:t>Reas</a:t>
            </a:r>
            <a:r>
              <a:rPr lang="en-US" dirty="0" smtClean="0"/>
              <a:t> and Ben Fry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Professional Development Textbook:  “Making Your Mark”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Online articles and videos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Mix of general and technical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Some will be challenging (strategy)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All reading is to be completed </a:t>
            </a:r>
            <a:r>
              <a:rPr lang="en-US" b="1" dirty="0"/>
              <a:t>before</a:t>
            </a:r>
            <a:r>
              <a:rPr lang="en-US" b="1" dirty="0" smtClean="0"/>
              <a:t> class </a:t>
            </a:r>
            <a:r>
              <a:rPr lang="en-US" dirty="0" smtClean="0"/>
              <a:t>on the day </a:t>
            </a:r>
            <a:r>
              <a:rPr lang="en-US" dirty="0"/>
              <a:t>listed in syllabus</a:t>
            </a:r>
            <a:endParaRPr lang="en-US" dirty="0" smtClean="0"/>
          </a:p>
          <a:p>
            <a:pPr lvl="1">
              <a:lnSpc>
                <a:spcPct val="110000"/>
              </a:lnSpc>
            </a:pPr>
            <a:r>
              <a:rPr lang="en-US" dirty="0" smtClean="0"/>
              <a:t>Unannounced team and/or individual quizzes to </a:t>
            </a:r>
            <a:r>
              <a:rPr lang="en-US" dirty="0"/>
              <a:t>assess</a:t>
            </a:r>
            <a:r>
              <a:rPr lang="en-US" dirty="0" smtClean="0"/>
              <a:t> preparation and readiness for further learning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Followed by discussion of unclear concepts</a:t>
            </a:r>
            <a:endParaRPr lang="en-US" dirty="0" smtClean="0"/>
          </a:p>
          <a:p>
            <a:pPr>
              <a:lnSpc>
                <a:spcPct val="8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520700"/>
          </a:xfrm>
        </p:spPr>
        <p:txBody>
          <a:bodyPr/>
          <a:lstStyle/>
          <a:p>
            <a:r>
              <a:rPr lang="en-US" dirty="0"/>
              <a:t>Assignments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5181600"/>
          </a:xfrm>
        </p:spPr>
        <p:txBody>
          <a:bodyPr/>
          <a:lstStyle/>
          <a:p>
            <a:pPr marL="533400" indent="-533400">
              <a:buFont typeface="Arial" charset="0"/>
              <a:buAutoNum type="arabicPeriod"/>
            </a:pPr>
            <a:r>
              <a:rPr lang="en-US" dirty="0" smtClean="0"/>
              <a:t>Professional development assignments</a:t>
            </a:r>
          </a:p>
          <a:p>
            <a:pPr marL="869950" lvl="1" indent="-533400"/>
            <a:r>
              <a:rPr lang="en-US" dirty="0" smtClean="0"/>
              <a:t>Surveys, journal entries, cover letter, and resume</a:t>
            </a:r>
          </a:p>
          <a:p>
            <a:pPr marL="533400" indent="-533400">
              <a:buFont typeface="Arial" charset="0"/>
              <a:buAutoNum type="arabicPeriod"/>
            </a:pPr>
            <a:r>
              <a:rPr lang="en-US" dirty="0" smtClean="0"/>
              <a:t>Processing assignments</a:t>
            </a:r>
          </a:p>
          <a:p>
            <a:pPr marL="533400" indent="-533400">
              <a:buFont typeface="Arial" charset="0"/>
              <a:buAutoNum type="arabicPeriod"/>
            </a:pPr>
            <a:r>
              <a:rPr lang="en-US" dirty="0" smtClean="0"/>
              <a:t>Data analysis assignment</a:t>
            </a:r>
          </a:p>
          <a:p>
            <a:pPr marL="533400" indent="-533400">
              <a:buFont typeface="Arial" charset="0"/>
              <a:buAutoNum type="arabicPeriod"/>
            </a:pPr>
            <a:r>
              <a:rPr lang="en-US" dirty="0" smtClean="0"/>
              <a:t>Group peer evaluation</a:t>
            </a:r>
          </a:p>
          <a:p>
            <a:pPr marL="533400" indent="-533400">
              <a:buFont typeface="Arial" charset="0"/>
              <a:buAutoNum type="arabicPeriod"/>
            </a:pPr>
            <a:r>
              <a:rPr lang="en-US" dirty="0" smtClean="0"/>
              <a:t>Quizzes</a:t>
            </a:r>
          </a:p>
          <a:p>
            <a:pPr marL="533400" indent="-533400">
              <a:buFont typeface="Arial" charset="0"/>
              <a:buAutoNum type="arabicPeriod"/>
            </a:pPr>
            <a:r>
              <a:rPr lang="en-US" dirty="0" smtClean="0"/>
              <a:t>Team project</a:t>
            </a:r>
          </a:p>
          <a:p>
            <a:pPr marL="533400" indent="-533400">
              <a:buFont typeface="Arial" charset="0"/>
              <a:buAutoNum type="arabicPeriod"/>
            </a:pPr>
            <a:r>
              <a:rPr lang="en-US" dirty="0" smtClean="0"/>
              <a:t>Midterm and final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520700"/>
          </a:xfrm>
        </p:spPr>
        <p:txBody>
          <a:bodyPr/>
          <a:lstStyle/>
          <a:p>
            <a:r>
              <a:rPr lang="en-US" dirty="0"/>
              <a:t>Team Project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Teams design, develop, demonstrate, evaluate, and present a system to simulate and explore the process of student progression -- the</a:t>
            </a:r>
            <a:r>
              <a:rPr lang="en-US" dirty="0" smtClean="0"/>
              <a:t> “semester game”</a:t>
            </a:r>
          </a:p>
          <a:p>
            <a:r>
              <a:rPr lang="en-US" dirty="0"/>
              <a:t>Phases</a:t>
            </a:r>
          </a:p>
          <a:p>
            <a:pPr lvl="1"/>
            <a:r>
              <a:rPr lang="en-US" dirty="0"/>
              <a:t>Design</a:t>
            </a:r>
          </a:p>
          <a:p>
            <a:pPr lvl="1"/>
            <a:r>
              <a:rPr lang="en-US" dirty="0"/>
              <a:t>Prototype Demo</a:t>
            </a:r>
          </a:p>
          <a:p>
            <a:pPr lvl="1"/>
            <a:r>
              <a:rPr lang="en-US" dirty="0"/>
              <a:t>Prototype Evaluation</a:t>
            </a:r>
          </a:p>
          <a:p>
            <a:pPr lvl="1"/>
            <a:r>
              <a:rPr lang="en-US" dirty="0"/>
              <a:t>Poster</a:t>
            </a:r>
          </a:p>
          <a:p>
            <a:pPr lvl="1"/>
            <a:r>
              <a:rPr lang="en-US" dirty="0"/>
              <a:t>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549275" y="107576"/>
            <a:ext cx="8042276" cy="730624"/>
          </a:xfrm>
        </p:spPr>
        <p:txBody>
          <a:bodyPr/>
          <a:lstStyle/>
          <a:p>
            <a:r>
              <a:rPr lang="en-US" dirty="0"/>
              <a:t>Experiences with Teams</a:t>
            </a:r>
          </a:p>
        </p:txBody>
      </p:sp>
      <p:sp>
        <p:nvSpPr>
          <p:cNvPr id="29184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914400"/>
            <a:ext cx="7772400" cy="571500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/>
                <a:cs typeface="Times New Roman"/>
              </a:rPr>
              <a:t>Who has had experiences with team/group projects? </a:t>
            </a:r>
            <a:endParaRPr lang="en-US" sz="2400" dirty="0" smtClean="0">
              <a:latin typeface="Times New Roman"/>
              <a:cs typeface="Times New Roman"/>
            </a:endParaRPr>
          </a:p>
          <a:p>
            <a:pPr>
              <a:spcBef>
                <a:spcPct val="30000"/>
              </a:spcBef>
              <a:buSzPct val="100000"/>
              <a:buFontTx/>
              <a:buChar char="•"/>
            </a:pPr>
            <a:r>
              <a:rPr lang="en-US" dirty="0">
                <a:solidFill>
                  <a:schemeClr val="tx2"/>
                </a:solidFill>
                <a:latin typeface="Times New Roman" charset="0"/>
              </a:rPr>
              <a:t>What was good about team projects?</a:t>
            </a:r>
            <a:endParaRPr lang="en-US" dirty="0" smtClean="0">
              <a:solidFill>
                <a:schemeClr val="tx2"/>
              </a:solidFill>
              <a:latin typeface="Times New Roman" charset="0"/>
            </a:endParaRPr>
          </a:p>
          <a:p>
            <a:pPr lvl="1">
              <a:spcBef>
                <a:spcPct val="30000"/>
              </a:spcBef>
              <a:buSzPct val="100000"/>
              <a:buFontTx/>
              <a:buChar char="•"/>
            </a:pPr>
            <a:r>
              <a:rPr lang="en-US" sz="2400" dirty="0" smtClean="0">
                <a:solidFill>
                  <a:schemeClr val="tx2"/>
                </a:solidFill>
                <a:latin typeface="Times New Roman" charset="0"/>
              </a:rPr>
              <a:t>&lt;YOUR THOUGHTS HERE&gt;</a:t>
            </a:r>
          </a:p>
          <a:p>
            <a:pPr>
              <a:spcBef>
                <a:spcPct val="30000"/>
              </a:spcBef>
              <a:buSzPct val="100000"/>
              <a:buFontTx/>
              <a:buChar char="•"/>
            </a:pPr>
            <a:r>
              <a:rPr lang="en-US" dirty="0">
                <a:solidFill>
                  <a:schemeClr val="tx2"/>
                </a:solidFill>
                <a:latin typeface="Times New Roman" charset="0"/>
              </a:rPr>
              <a:t>What was frustrating?</a:t>
            </a:r>
            <a:endParaRPr lang="en-US" dirty="0" smtClean="0">
              <a:solidFill>
                <a:schemeClr val="tx2"/>
              </a:solidFill>
              <a:latin typeface="Times New Roman" charset="0"/>
            </a:endParaRPr>
          </a:p>
          <a:p>
            <a:pPr lvl="1">
              <a:spcBef>
                <a:spcPct val="30000"/>
              </a:spcBef>
              <a:buSzPct val="100000"/>
              <a:buFontTx/>
              <a:buChar char="•"/>
            </a:pPr>
            <a:r>
              <a:rPr lang="en-US" sz="2400" dirty="0" smtClean="0">
                <a:solidFill>
                  <a:schemeClr val="tx2"/>
                </a:solidFill>
                <a:latin typeface="Times New Roman" charset="0"/>
              </a:rPr>
              <a:t>&lt;YOUR THOUGHTS HERE&gt;</a:t>
            </a:r>
          </a:p>
          <a:p>
            <a:pPr lvl="1">
              <a:spcBef>
                <a:spcPct val="30000"/>
              </a:spcBef>
              <a:buSzPct val="100000"/>
              <a:buFontTx/>
              <a:buChar char="•"/>
            </a:pPr>
            <a:endParaRPr lang="en-US" sz="2400" dirty="0">
              <a:solidFill>
                <a:schemeClr val="tx2"/>
              </a:solidFill>
              <a:latin typeface="Times New Roman" charset="0"/>
            </a:endParaRPr>
          </a:p>
          <a:p>
            <a:endParaRPr lang="en-US"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42" grpId="0"/>
      <p:bldP spid="29184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83024"/>
          </a:xfrm>
        </p:spPr>
        <p:txBody>
          <a:bodyPr/>
          <a:lstStyle/>
          <a:p>
            <a:r>
              <a:rPr lang="en-US" dirty="0" smtClean="0"/>
              <a:t>Class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295400"/>
            <a:ext cx="8042276" cy="5029199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No Laptops (or tablets)</a:t>
            </a:r>
            <a:endParaRPr lang="en-US" dirty="0" smtClean="0"/>
          </a:p>
          <a:p>
            <a:pPr lvl="1"/>
            <a:r>
              <a:rPr lang="en-US" dirty="0" smtClean="0"/>
              <a:t>(unless we are using them for an in-class activity, which we will be doing frequently)</a:t>
            </a:r>
          </a:p>
          <a:p>
            <a:pPr lvl="1"/>
            <a:r>
              <a:rPr lang="en-US" dirty="0" smtClean="0"/>
              <a:t>If you absolutely need to use a laptop for taking notes, please speak to me after class to make arrangements.</a:t>
            </a:r>
          </a:p>
          <a:p>
            <a:r>
              <a:rPr lang="en-US" b="1" dirty="0" smtClean="0"/>
              <a:t>No Cell Phones</a:t>
            </a:r>
          </a:p>
          <a:p>
            <a:pPr lvl="1"/>
            <a:r>
              <a:rPr lang="en-US" dirty="0" smtClean="0"/>
              <a:t>Please keep your phones turned off and put away.  Please resist the temptation to check for texts during class</a:t>
            </a:r>
          </a:p>
          <a:p>
            <a:r>
              <a:rPr lang="en-US" b="1" dirty="0" smtClean="0"/>
              <a:t>Food is OK...</a:t>
            </a:r>
          </a:p>
          <a:p>
            <a:pPr lvl="1"/>
            <a:r>
              <a:rPr lang="en-US" i="1" dirty="0" smtClean="0"/>
              <a:t>if</a:t>
            </a:r>
            <a:r>
              <a:rPr lang="en-US" dirty="0" smtClean="0"/>
              <a:t> it doesn’t make too much noise or smell too much!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Thank you for keeping this class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a distraction-free place for learning!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Teams?</a:t>
            </a:r>
          </a:p>
        </p:txBody>
      </p:sp>
      <p:sp>
        <p:nvSpPr>
          <p:cNvPr id="305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Working on</a:t>
            </a:r>
            <a:r>
              <a:rPr lang="en-US" dirty="0" smtClean="0"/>
              <a:t> highly functioning </a:t>
            </a:r>
            <a:r>
              <a:rPr lang="en-US" dirty="0"/>
              <a:t>teams is fun</a:t>
            </a:r>
          </a:p>
          <a:p>
            <a:r>
              <a:rPr lang="en-US" dirty="0"/>
              <a:t>Students learn more and perform better on teams</a:t>
            </a:r>
          </a:p>
          <a:p>
            <a:r>
              <a:rPr lang="en-US" dirty="0"/>
              <a:t>Working on teams helps students develop a network that will be useful in later classes</a:t>
            </a:r>
          </a:p>
          <a:p>
            <a:r>
              <a:rPr lang="en-US" dirty="0"/>
              <a:t>Working on teams is a key skill </a:t>
            </a:r>
            <a:r>
              <a:rPr lang="en-US" dirty="0" smtClean="0"/>
              <a:t>required </a:t>
            </a:r>
            <a:r>
              <a:rPr lang="en-US" dirty="0"/>
              <a:t>for success in</a:t>
            </a:r>
            <a:r>
              <a:rPr lang="en-US" dirty="0" smtClean="0"/>
              <a:t> computing careers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Work on Teams</a:t>
            </a:r>
            <a:r>
              <a:rPr lang="en-US" dirty="0"/>
              <a:t>?</a:t>
            </a:r>
          </a:p>
        </p:txBody>
      </p:sp>
      <p:sp>
        <p:nvSpPr>
          <p:cNvPr id="305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might minimize negative aspects?</a:t>
            </a:r>
          </a:p>
          <a:p>
            <a:pPr lvl="1"/>
            <a:r>
              <a:rPr lang="en-US" dirty="0" smtClean="0"/>
              <a:t>Peer assessment</a:t>
            </a:r>
          </a:p>
          <a:p>
            <a:pPr lvl="1"/>
            <a:r>
              <a:rPr lang="en-US" dirty="0" smtClean="0"/>
              <a:t>Prevent loafing</a:t>
            </a:r>
          </a:p>
          <a:p>
            <a:pPr lvl="1"/>
            <a:r>
              <a:rPr lang="en-US" dirty="0" smtClean="0"/>
              <a:t>Think about your personal behavior</a:t>
            </a:r>
          </a:p>
          <a:p>
            <a:pPr lvl="1"/>
            <a:r>
              <a:rPr lang="en-US" dirty="0" smtClean="0"/>
              <a:t>Effective communication</a:t>
            </a:r>
          </a:p>
          <a:p>
            <a:pPr lvl="1"/>
            <a:r>
              <a:rPr lang="en-US" dirty="0" smtClean="0"/>
              <a:t>Keep an open mind</a:t>
            </a:r>
          </a:p>
          <a:p>
            <a:pPr lvl="1"/>
            <a:r>
              <a:rPr lang="en-US" dirty="0" smtClean="0"/>
              <a:t>Come prepared!!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Team Structure</a:t>
            </a:r>
          </a:p>
        </p:txBody>
      </p:sp>
      <p:sp>
        <p:nvSpPr>
          <p:cNvPr id="292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 teams for first few weeks</a:t>
            </a:r>
          </a:p>
          <a:p>
            <a:r>
              <a:rPr lang="en-US" dirty="0" smtClean="0"/>
              <a:t>Permanent teams formed a few weeks into the semester</a:t>
            </a:r>
          </a:p>
          <a:p>
            <a:r>
              <a:rPr lang="en-US" dirty="0"/>
              <a:t>Team members receive</a:t>
            </a:r>
            <a:r>
              <a:rPr lang="en-US" dirty="0" smtClean="0"/>
              <a:t> the same </a:t>
            </a:r>
            <a:r>
              <a:rPr lang="en-US" dirty="0"/>
              <a:t>grade on team quizzes/</a:t>
            </a:r>
            <a:r>
              <a:rPr lang="en-US" dirty="0" smtClean="0"/>
              <a:t>assignments</a:t>
            </a:r>
            <a:r>
              <a:rPr lang="en-US" dirty="0"/>
              <a:t>/</a:t>
            </a:r>
            <a:r>
              <a:rPr lang="en-US" dirty="0" smtClean="0"/>
              <a:t>projects</a:t>
            </a:r>
            <a:r>
              <a:rPr lang="en-US" dirty="0"/>
              <a:t>, except under extraordinary </a:t>
            </a:r>
            <a:r>
              <a:rPr lang="en-US" dirty="0" smtClean="0"/>
              <a:t>circumstances</a:t>
            </a:r>
          </a:p>
          <a:p>
            <a:r>
              <a:rPr lang="en-US" dirty="0"/>
              <a:t>Peer evaluation</a:t>
            </a:r>
            <a:r>
              <a:rPr lang="en-US" dirty="0" smtClean="0"/>
              <a:t> as </a:t>
            </a:r>
            <a:r>
              <a:rPr lang="en-US" dirty="0"/>
              <a:t>part of final grade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Form Teams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Sort yourselves by </a:t>
            </a:r>
            <a:r>
              <a:rPr lang="en-US" dirty="0" err="1" smtClean="0"/>
              <a:t>birthdate</a:t>
            </a:r>
            <a:r>
              <a:rPr lang="en-US" dirty="0" smtClean="0"/>
              <a:t> (month and day)</a:t>
            </a:r>
          </a:p>
          <a:p>
            <a:pPr lvl="1"/>
            <a:r>
              <a:rPr lang="en-US" dirty="0" smtClean="0"/>
              <a:t>Do any two students have the same </a:t>
            </a:r>
            <a:r>
              <a:rPr lang="en-US" dirty="0" err="1" smtClean="0"/>
              <a:t>birthdate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Did the answer surprise you?</a:t>
            </a:r>
          </a:p>
          <a:p>
            <a:r>
              <a:rPr lang="en-US" dirty="0" smtClean="0"/>
              <a:t>Count off into six groups</a:t>
            </a:r>
          </a:p>
          <a:p>
            <a:pPr lvl="1"/>
            <a:r>
              <a:rPr lang="en-US" dirty="0" smtClean="0"/>
              <a:t>Call out 1, 2, 3, ... 6, 1, 2, 3... along the line of students by </a:t>
            </a:r>
            <a:r>
              <a:rPr lang="en-US" dirty="0" err="1" smtClean="0"/>
              <a:t>birthdate</a:t>
            </a:r>
            <a:endParaRPr lang="en-US" dirty="0" smtClean="0"/>
          </a:p>
          <a:p>
            <a:pPr lvl="1"/>
            <a:r>
              <a:rPr lang="en-US" dirty="0" smtClean="0"/>
              <a:t>Each group should have 5 or 6 students</a:t>
            </a:r>
          </a:p>
          <a:p>
            <a:r>
              <a:rPr lang="en-US" dirty="0" smtClean="0"/>
              <a:t>Sit with your numbered team for the next activity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Meet with Team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idx="1"/>
          </p:nvPr>
        </p:nvSpPr>
        <p:spPr>
          <a:xfrm>
            <a:off x="549275" y="1600200"/>
            <a:ext cx="8042276" cy="47243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Introduce yourselves to each other!</a:t>
            </a:r>
          </a:p>
          <a:p>
            <a:r>
              <a:rPr lang="en-US" dirty="0" smtClean="0"/>
              <a:t>Syllabus review exercise</a:t>
            </a:r>
          </a:p>
          <a:p>
            <a:r>
              <a:rPr lang="en-US" dirty="0" smtClean="0"/>
              <a:t>Grade weight activity</a:t>
            </a:r>
          </a:p>
          <a:p>
            <a:r>
              <a:rPr lang="en-US" dirty="0" smtClean="0"/>
              <a:t>Pick a catchy team name!</a:t>
            </a:r>
          </a:p>
          <a:p>
            <a:r>
              <a:rPr lang="en-US" dirty="0" smtClean="0"/>
              <a:t>Make a team roster:</a:t>
            </a:r>
          </a:p>
          <a:p>
            <a:pPr lvl="1"/>
            <a:r>
              <a:rPr lang="en-US" dirty="0" smtClean="0"/>
              <a:t>Team name</a:t>
            </a:r>
          </a:p>
          <a:p>
            <a:pPr lvl="1"/>
            <a:r>
              <a:rPr lang="en-US" dirty="0" smtClean="0"/>
              <a:t>Members’ names</a:t>
            </a:r>
          </a:p>
          <a:p>
            <a:pPr lvl="1"/>
            <a:r>
              <a:rPr lang="en-US" dirty="0" smtClean="0"/>
              <a:t>Members’ email addresses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Turn in the team roster</a:t>
            </a:r>
            <a:r>
              <a:rPr lang="en-US" dirty="0" smtClean="0"/>
              <a:t>, and make a copy for each member!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87679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You have assigned reading for </a:t>
            </a:r>
            <a:r>
              <a:rPr lang="en-US" b="1" dirty="0" smtClean="0"/>
              <a:t>tomorrow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Making Your Mark, Chapter 1</a:t>
            </a:r>
          </a:p>
          <a:p>
            <a:r>
              <a:rPr lang="en-US" dirty="0" smtClean="0"/>
              <a:t>You have assigned reading for Tuesday (9/3)!</a:t>
            </a:r>
          </a:p>
          <a:p>
            <a:pPr lvl="1"/>
            <a:r>
              <a:rPr lang="en-US" dirty="0" smtClean="0"/>
              <a:t>St. </a:t>
            </a:r>
            <a:r>
              <a:rPr lang="en-US" dirty="0" err="1" smtClean="0"/>
              <a:t>Amant</a:t>
            </a:r>
            <a:r>
              <a:rPr lang="en-US" dirty="0" smtClean="0"/>
              <a:t>, Chapter 1; Blown to Bits (online link), Chapter 1</a:t>
            </a:r>
          </a:p>
          <a:p>
            <a:r>
              <a:rPr lang="en-US" b="1" dirty="0" smtClean="0"/>
              <a:t>NOTE:  </a:t>
            </a:r>
            <a:r>
              <a:rPr lang="en-US" dirty="0" smtClean="0"/>
              <a:t>It is </a:t>
            </a:r>
            <a:r>
              <a:rPr lang="en-US" b="1" dirty="0" smtClean="0"/>
              <a:t>YOUR RESPONSIBILITY </a:t>
            </a:r>
            <a:r>
              <a:rPr lang="en-US" dirty="0" smtClean="0"/>
              <a:t>from now on to check the schedule page and complete the reading before class.</a:t>
            </a:r>
          </a:p>
          <a:p>
            <a:r>
              <a:rPr lang="en-US" dirty="0" smtClean="0"/>
              <a:t>Your first assignment (completing the Assessment Survey and Student Background Questionnaire) is due </a:t>
            </a:r>
            <a:r>
              <a:rPr lang="en-US" b="1" dirty="0" smtClean="0"/>
              <a:t>next Tuesday, September 3!</a:t>
            </a:r>
          </a:p>
          <a:p>
            <a:pPr lvl="1"/>
            <a:r>
              <a:rPr lang="en-US" dirty="0" smtClean="0"/>
              <a:t>A link for the Assessment Survey will be sent to you by email.  If you do not get the link, you must ask about it!</a:t>
            </a:r>
          </a:p>
          <a:p>
            <a:pPr lvl="1"/>
            <a:r>
              <a:rPr lang="en-US" dirty="0" smtClean="0"/>
              <a:t>The link to the Student Background Questionnaire is posted on the course website.</a:t>
            </a:r>
          </a:p>
          <a:p>
            <a:r>
              <a:rPr lang="en-US" dirty="0" smtClean="0"/>
              <a:t>Start early (how about this weekend?!) on the upcoming assignments:</a:t>
            </a:r>
          </a:p>
          <a:p>
            <a:pPr lvl="1"/>
            <a:r>
              <a:rPr lang="en-US" dirty="0" smtClean="0"/>
              <a:t>Friday 9/6:  Journal Entry #1, </a:t>
            </a:r>
            <a:r>
              <a:rPr lang="en-US" dirty="0" err="1" smtClean="0"/>
              <a:t>StrengthsQuest</a:t>
            </a:r>
            <a:endParaRPr lang="en-US" dirty="0" smtClean="0"/>
          </a:p>
          <a:p>
            <a:pPr lvl="1"/>
            <a:r>
              <a:rPr lang="en-US" dirty="0" smtClean="0"/>
              <a:t>Tuesday 9/10: Processing Assignment #1, install and test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 You Next Week</a:t>
            </a:r>
            <a:br>
              <a:rPr lang="en-US" dirty="0" smtClean="0"/>
            </a:br>
            <a:r>
              <a:rPr lang="en-US" dirty="0" smtClean="0"/>
              <a:t>(and tomorrow!!)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03756" y="3001960"/>
            <a:ext cx="6136491" cy="16019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Have a Great</a:t>
            </a:r>
          </a:p>
          <a:p>
            <a:pPr algn="ctr"/>
            <a:r>
              <a:rPr lang="en-US" sz="54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Holiday Weekend!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Computing/IT?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7772400" cy="51054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400" dirty="0" smtClean="0"/>
              <a:t>&lt;Your Answers Here&gt;</a:t>
            </a:r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</a:t>
            </a:r>
            <a:r>
              <a:rPr lang="en-US" dirty="0" smtClean="0"/>
              <a:t> Are </a:t>
            </a:r>
            <a:r>
              <a:rPr lang="en-US" dirty="0"/>
              <a:t>Y</a:t>
            </a:r>
            <a:r>
              <a:rPr lang="en-US" dirty="0" smtClean="0"/>
              <a:t>ou </a:t>
            </a:r>
            <a:r>
              <a:rPr lang="en-US" dirty="0"/>
              <a:t>C</a:t>
            </a:r>
            <a:r>
              <a:rPr lang="en-US" dirty="0" smtClean="0"/>
              <a:t>onsidering </a:t>
            </a:r>
            <a:r>
              <a:rPr lang="en-US" dirty="0"/>
              <a:t>IT?</a:t>
            </a:r>
          </a:p>
        </p:txBody>
      </p:sp>
      <p:sp>
        <p:nvSpPr>
          <p:cNvPr id="2990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400" dirty="0" smtClean="0"/>
              <a:t>&lt;Your Answers Here&gt;</a:t>
            </a:r>
          </a:p>
          <a:p>
            <a:pPr>
              <a:lnSpc>
                <a:spcPct val="80000"/>
              </a:lnSpc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Course Objectives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this course, students should be able to:</a:t>
            </a:r>
          </a:p>
          <a:p>
            <a:pPr marL="911225" lvl="1" indent="-561975"/>
            <a:r>
              <a:rPr lang="en-US" dirty="0" smtClean="0"/>
              <a:t>Discuss </a:t>
            </a:r>
            <a:r>
              <a:rPr lang="en-US" dirty="0"/>
              <a:t>the characteristics and challenges of key areas of the computing disciplines.</a:t>
            </a:r>
          </a:p>
          <a:p>
            <a:pPr marL="911225" lvl="1" indent="-561975"/>
            <a:r>
              <a:rPr lang="en-US" dirty="0" smtClean="0"/>
              <a:t>Analyze </a:t>
            </a:r>
            <a:r>
              <a:rPr lang="en-US" dirty="0"/>
              <a:t>and present data to support informed </a:t>
            </a:r>
            <a:r>
              <a:rPr lang="en-US" dirty="0" smtClean="0"/>
              <a:t>decision making</a:t>
            </a:r>
            <a:r>
              <a:rPr lang="en-US" dirty="0"/>
              <a:t>.</a:t>
            </a:r>
          </a:p>
          <a:p>
            <a:pPr marL="911225" lvl="1" indent="-561975"/>
            <a:r>
              <a:rPr lang="en-US" dirty="0" smtClean="0"/>
              <a:t>Write </a:t>
            </a:r>
            <a:r>
              <a:rPr lang="en-US" dirty="0"/>
              <a:t>basic programs using variables, conditional logic, and loops.</a:t>
            </a:r>
            <a:endParaRPr lang="en-US" dirty="0" smtClean="0"/>
          </a:p>
          <a:p>
            <a:pPr marL="911225" lvl="1" indent="-561975"/>
            <a:r>
              <a:rPr lang="en-US" dirty="0" smtClean="0"/>
              <a:t>Demonstrate </a:t>
            </a:r>
            <a:r>
              <a:rPr lang="en-US" dirty="0"/>
              <a:t>the skills necessary to succeed as a computing student and professional.</a:t>
            </a:r>
            <a:endParaRPr lang="en-US" dirty="0" smtClean="0"/>
          </a:p>
          <a:p>
            <a:pPr marL="911225" lvl="1" indent="-561975"/>
            <a:r>
              <a:rPr lang="en-US" dirty="0" smtClean="0"/>
              <a:t>Work </a:t>
            </a:r>
            <a:r>
              <a:rPr lang="en-US" dirty="0"/>
              <a:t>effectively in a team to solve a complex technological challenge.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>
          <a:xfrm>
            <a:off x="549275" y="107576"/>
            <a:ext cx="8042276" cy="806824"/>
          </a:xfrm>
        </p:spPr>
        <p:txBody>
          <a:bodyPr/>
          <a:lstStyle/>
          <a:p>
            <a:r>
              <a:rPr lang="en-US" dirty="0"/>
              <a:t>This Course</a:t>
            </a:r>
          </a:p>
        </p:txBody>
      </p:sp>
      <p:sp>
        <p:nvSpPr>
          <p:cNvPr id="2785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Experimental course (funded by NSF) for freshmen </a:t>
            </a:r>
            <a:r>
              <a:rPr lang="en-US" dirty="0" smtClean="0"/>
              <a:t>computing </a:t>
            </a:r>
            <a:r>
              <a:rPr lang="en-US" dirty="0"/>
              <a:t>majors</a:t>
            </a:r>
          </a:p>
          <a:p>
            <a:pPr>
              <a:lnSpc>
                <a:spcPct val="80000"/>
              </a:lnSpc>
            </a:pPr>
            <a:r>
              <a:rPr lang="en-US" dirty="0"/>
              <a:t>Goals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Survey breadth, nature, challenges, and potential of computing disciplines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Clarify differences between</a:t>
            </a:r>
            <a:r>
              <a:rPr lang="en-US" dirty="0" smtClean="0"/>
              <a:t> computing majors </a:t>
            </a:r>
            <a:r>
              <a:rPr lang="en-US" dirty="0"/>
              <a:t>at UMBC (BTA, IS, CMSC, CMPE)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Build experience working productively in teams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Develop key skills important to academic and professional success</a:t>
            </a:r>
          </a:p>
          <a:p>
            <a:pPr>
              <a:lnSpc>
                <a:spcPct val="80000"/>
              </a:lnSpc>
            </a:pPr>
            <a:r>
              <a:rPr lang="en-US" dirty="0"/>
              <a:t>Assessment of impact and effectiveness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Survey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Focus group</a:t>
            </a:r>
            <a:r>
              <a:rPr lang="en-US" dirty="0" smtClean="0"/>
              <a:t> and end-of-semester </a:t>
            </a:r>
            <a:r>
              <a:rPr lang="en-US" dirty="0"/>
              <a:t>interview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Review of </a:t>
            </a:r>
            <a:r>
              <a:rPr lang="en-US" dirty="0" smtClean="0"/>
              <a:t>assignments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Consent Forms</a:t>
            </a:r>
          </a:p>
        </p:txBody>
      </p:sp>
      <p:sp>
        <p:nvSpPr>
          <p:cNvPr id="3041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need your consent to collect data that will help us evaluate the course</a:t>
            </a:r>
          </a:p>
          <a:p>
            <a:r>
              <a:rPr lang="en-US" dirty="0" smtClean="0"/>
              <a:t>Evaluating the course is different from evaluating your work in the course</a:t>
            </a:r>
          </a:p>
          <a:p>
            <a:r>
              <a:rPr lang="en-US" dirty="0" smtClean="0"/>
              <a:t>Signing the consent form says that:</a:t>
            </a:r>
          </a:p>
          <a:p>
            <a:pPr lvl="1"/>
            <a:r>
              <a:rPr lang="en-US" dirty="0" smtClean="0"/>
              <a:t>You understand that this class is part of a research study</a:t>
            </a:r>
          </a:p>
          <a:p>
            <a:pPr lvl="1"/>
            <a:r>
              <a:rPr lang="en-US" dirty="0" smtClean="0"/>
              <a:t>No one is forcing you to participate in the research part of the course</a:t>
            </a:r>
          </a:p>
          <a:p>
            <a:pPr lvl="1"/>
            <a:r>
              <a:rPr lang="en-US" dirty="0" smtClean="0"/>
              <a:t>You understand that the data we collect from you to evaluate the course is confidential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49275" y="107576"/>
            <a:ext cx="8042276" cy="806824"/>
          </a:xfrm>
        </p:spPr>
        <p:txBody>
          <a:bodyPr/>
          <a:lstStyle/>
          <a:p>
            <a:r>
              <a:rPr lang="en-US" dirty="0"/>
              <a:t>Course Staff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4724400" cy="5715000"/>
          </a:xfrm>
        </p:spPr>
        <p:txBody>
          <a:bodyPr>
            <a:normAutofit fontScale="85000" lnSpcReduction="20000"/>
          </a:bodyPr>
          <a:lstStyle/>
          <a:p>
            <a:r>
              <a:rPr lang="en-US" sz="2400" b="1" dirty="0" smtClean="0"/>
              <a:t>This section:</a:t>
            </a:r>
          </a:p>
          <a:p>
            <a:r>
              <a:rPr lang="en-US" sz="2400" dirty="0" smtClean="0"/>
              <a:t>Instructors</a:t>
            </a:r>
            <a:endParaRPr lang="en-US" sz="2400" dirty="0"/>
          </a:p>
          <a:p>
            <a:pPr lvl="1"/>
            <a:r>
              <a:rPr lang="en-US" sz="2000" dirty="0"/>
              <a:t>Dr.</a:t>
            </a:r>
            <a:r>
              <a:rPr lang="en-US" sz="2000" dirty="0" smtClean="0"/>
              <a:t> Marie desJardins (</a:t>
            </a:r>
            <a:r>
              <a:rPr lang="en-US" sz="2000" dirty="0" err="1" smtClean="0"/>
              <a:t>TTh</a:t>
            </a:r>
            <a:r>
              <a:rPr lang="en-US" sz="2000" dirty="0" smtClean="0"/>
              <a:t> 10-11:15)</a:t>
            </a:r>
          </a:p>
          <a:p>
            <a:pPr lvl="2"/>
            <a:r>
              <a:rPr lang="en-US" sz="1600" dirty="0"/>
              <a:t>OH:</a:t>
            </a:r>
            <a:r>
              <a:rPr lang="en-US" sz="1600" dirty="0" smtClean="0"/>
              <a:t> Wed 2-3pm, </a:t>
            </a:r>
            <a:r>
              <a:rPr lang="en-US" sz="1600" dirty="0" err="1" smtClean="0"/>
              <a:t>Th</a:t>
            </a:r>
            <a:r>
              <a:rPr lang="en-US" sz="1600" dirty="0" smtClean="0"/>
              <a:t> 3:30-4:</a:t>
            </a:r>
            <a:r>
              <a:rPr lang="en-US" sz="1600" dirty="0" smtClean="0"/>
              <a:t>30pm (ITE 337)</a:t>
            </a:r>
          </a:p>
          <a:p>
            <a:pPr lvl="1"/>
            <a:r>
              <a:rPr lang="en-US" sz="2000" dirty="0" smtClean="0"/>
              <a:t>Dr</a:t>
            </a:r>
            <a:r>
              <a:rPr lang="en-US" sz="2000" dirty="0"/>
              <a:t>. Susan </a:t>
            </a:r>
            <a:r>
              <a:rPr lang="en-US" sz="2000" dirty="0" smtClean="0"/>
              <a:t>Martin (F 2-3)</a:t>
            </a:r>
          </a:p>
          <a:p>
            <a:pPr lvl="2"/>
            <a:r>
              <a:rPr lang="en-US" sz="1600" dirty="0"/>
              <a:t>OH</a:t>
            </a:r>
            <a:r>
              <a:rPr lang="en-US" sz="1600" dirty="0" smtClean="0"/>
              <a:t>: </a:t>
            </a:r>
            <a:r>
              <a:rPr lang="en-US" sz="1600" dirty="0" smtClean="0">
                <a:solidFill>
                  <a:schemeClr val="tx1"/>
                </a:solidFill>
              </a:rPr>
              <a:t>Tue 11:30-12:30pm, </a:t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>Thu 8:45-9:</a:t>
            </a:r>
            <a:r>
              <a:rPr lang="en-US" sz="1600" dirty="0" smtClean="0">
                <a:solidFill>
                  <a:schemeClr val="tx1"/>
                </a:solidFill>
              </a:rPr>
              <a:t>45am (ITE 452)</a:t>
            </a:r>
          </a:p>
          <a:p>
            <a:r>
              <a:rPr lang="en-US" sz="2400" dirty="0"/>
              <a:t>Teaching </a:t>
            </a:r>
            <a:r>
              <a:rPr lang="en-US" sz="2400" dirty="0" smtClean="0"/>
              <a:t>Fellows (ITE 470)</a:t>
            </a:r>
          </a:p>
          <a:p>
            <a:pPr lvl="1"/>
            <a:r>
              <a:rPr lang="en-US" sz="2000" dirty="0"/>
              <a:t>Alec </a:t>
            </a:r>
            <a:r>
              <a:rPr lang="en-US" sz="2000" dirty="0" err="1"/>
              <a:t>Pulianas</a:t>
            </a:r>
            <a:r>
              <a:rPr lang="en-US" sz="2000" dirty="0"/>
              <a:t> </a:t>
            </a:r>
            <a:r>
              <a:rPr lang="en-US" sz="2000" dirty="0" smtClean="0"/>
              <a:t>(CE)</a:t>
            </a:r>
            <a:endParaRPr lang="en-US" sz="2000" dirty="0"/>
          </a:p>
          <a:p>
            <a:pPr lvl="2"/>
            <a:r>
              <a:rPr lang="en-US" sz="1600" dirty="0"/>
              <a:t>OH</a:t>
            </a:r>
            <a:r>
              <a:rPr lang="en-US" sz="1600" dirty="0" smtClean="0"/>
              <a:t>: </a:t>
            </a:r>
            <a:r>
              <a:rPr lang="en-US" sz="1600" dirty="0" smtClean="0">
                <a:solidFill>
                  <a:srgbClr val="000000"/>
                </a:solidFill>
              </a:rPr>
              <a:t>Mon 2:30-3:30pm, Wed 11am-12pm</a:t>
            </a:r>
          </a:p>
          <a:p>
            <a:pPr lvl="1"/>
            <a:r>
              <a:rPr lang="en-US" sz="2000" dirty="0"/>
              <a:t>Emily </a:t>
            </a:r>
            <a:r>
              <a:rPr lang="en-US" sz="2000" dirty="0" err="1"/>
              <a:t>Scheerer</a:t>
            </a:r>
            <a:r>
              <a:rPr lang="en-US" sz="2000" dirty="0"/>
              <a:t> </a:t>
            </a:r>
            <a:r>
              <a:rPr lang="en-US" sz="2000" dirty="0" smtClean="0"/>
              <a:t>(CE)</a:t>
            </a:r>
            <a:endParaRPr lang="en-US" sz="2000" dirty="0"/>
          </a:p>
          <a:p>
            <a:pPr lvl="2"/>
            <a:r>
              <a:rPr lang="en-US" sz="1600" dirty="0"/>
              <a:t>OH</a:t>
            </a:r>
            <a:r>
              <a:rPr lang="en-US" sz="1600" dirty="0" smtClean="0"/>
              <a:t>: </a:t>
            </a:r>
            <a:r>
              <a:rPr lang="en-US" sz="1600" dirty="0" smtClean="0">
                <a:solidFill>
                  <a:srgbClr val="000000"/>
                </a:solidFill>
              </a:rPr>
              <a:t>Tue 5:30-6:30pm, Thu 11:30am-12:30pm</a:t>
            </a:r>
          </a:p>
          <a:p>
            <a:r>
              <a:rPr lang="en-US" sz="2400" dirty="0" smtClean="0"/>
              <a:t>Peer Mentors</a:t>
            </a:r>
          </a:p>
          <a:p>
            <a:pPr lvl="1"/>
            <a:r>
              <a:rPr lang="en-US" sz="2000" dirty="0" smtClean="0"/>
              <a:t>Mark </a:t>
            </a:r>
            <a:r>
              <a:rPr lang="en-US" sz="2000" dirty="0" err="1" smtClean="0"/>
              <a:t>Cirincione</a:t>
            </a:r>
            <a:r>
              <a:rPr lang="en-US" sz="2000" dirty="0" smtClean="0"/>
              <a:t> (CS)</a:t>
            </a:r>
          </a:p>
          <a:p>
            <a:pPr lvl="1"/>
            <a:r>
              <a:rPr lang="en-US" sz="2000" dirty="0" smtClean="0"/>
              <a:t>Gloria </a:t>
            </a:r>
            <a:r>
              <a:rPr lang="en-US" sz="2000" dirty="0" err="1" smtClean="0"/>
              <a:t>Diederich</a:t>
            </a:r>
            <a:r>
              <a:rPr lang="en-US" sz="2000" dirty="0" smtClean="0"/>
              <a:t> (CS/Math)</a:t>
            </a:r>
          </a:p>
          <a:p>
            <a:pPr lvl="1"/>
            <a:r>
              <a:rPr lang="en-US" sz="2000" dirty="0" smtClean="0"/>
              <a:t>Catherine </a:t>
            </a:r>
            <a:r>
              <a:rPr lang="en-US" sz="2000" dirty="0" err="1" smtClean="0"/>
              <a:t>Liou</a:t>
            </a:r>
            <a:r>
              <a:rPr lang="en-US" sz="2000" dirty="0" smtClean="0"/>
              <a:t> (IS)</a:t>
            </a:r>
          </a:p>
          <a:p>
            <a:pPr lvl="1"/>
            <a:r>
              <a:rPr lang="en-US" sz="2000" dirty="0" smtClean="0"/>
              <a:t>John Swank (CS)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800600" y="1066800"/>
            <a:ext cx="4343400" cy="5410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9250" marR="0" lvl="0" indent="-349250" algn="l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1pm section:</a:t>
            </a:r>
          </a:p>
          <a:p>
            <a:pPr marL="349250" marR="0" lvl="0" indent="-349250" algn="l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Instructors</a:t>
            </a:r>
          </a:p>
          <a:p>
            <a:pPr marL="685800" marR="0" lvl="1" indent="-3365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Dr. Carolyn Seaman (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TTh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1-2:15)</a:t>
            </a:r>
          </a:p>
          <a:p>
            <a:pPr marL="968375" marR="0" lvl="2" indent="-2825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OH: Mon 12-2pm,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Thu 2:30-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4pm (ITE 404B)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85800" marR="0" lvl="1" indent="-3365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Dr. Susan Martin (F 2-3)</a:t>
            </a:r>
          </a:p>
          <a:p>
            <a:pPr marL="968375" marR="0" lvl="2" indent="-2825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OH: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Tue 11:30-12:30pm, </a:t>
            </a:r>
            <a:b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 8:45-9</a:t>
            </a: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45am (ITE</a:t>
            </a:r>
            <a:r>
              <a:rPr kumimoji="0" lang="en-US" sz="1600" b="0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452)</a:t>
            </a:r>
            <a:endParaRPr kumimoji="0" lang="en-US" sz="16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9250" marR="0" lvl="0" indent="-349250" algn="l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Teaching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Fellows (ITE 470)</a:t>
            </a:r>
          </a:p>
          <a:p>
            <a:pPr marL="685800" marR="0" lvl="1" indent="-3365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Bhuvana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Bellala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(CS)</a:t>
            </a:r>
          </a:p>
          <a:p>
            <a:pPr marL="968375" marR="0" lvl="2" indent="-2825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OH: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 5-6pm, Fri 1:30-2:30pm</a:t>
            </a:r>
          </a:p>
          <a:p>
            <a:pPr marL="685800" marR="0" lvl="1" indent="-3365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Amanda Mancuso (IS)</a:t>
            </a:r>
          </a:p>
          <a:p>
            <a:pPr marL="968375" marR="0" lvl="2" indent="-2825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OH: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Tue 2:30-3:30pm,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Wed 1-2pm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9250" marR="0" lvl="0" indent="-349250" algn="l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Peer Mentors</a:t>
            </a:r>
          </a:p>
          <a:p>
            <a:pPr marL="685800" marR="0" lvl="1" indent="-3365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tabLst/>
              <a:defRPr/>
            </a:pPr>
            <a:r>
              <a:rPr lang="en-US" sz="2000" b="0" noProof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</a:rPr>
              <a:t>Austin Cole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lang="en-US" sz="20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</a:rPr>
              <a:t>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S)</a:t>
            </a:r>
          </a:p>
          <a:p>
            <a:pPr marL="685800" marR="0" lvl="1" indent="-3365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Nicole Dawson (IS)</a:t>
            </a:r>
          </a:p>
          <a:p>
            <a:pPr marL="685800" marR="0" lvl="1" indent="-3365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Brandon Walsh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(CS)</a:t>
            </a:r>
          </a:p>
          <a:p>
            <a:pPr marL="685800" marR="0" lvl="1" indent="-3365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Max Weinberg (CS)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>
          <a:xfrm>
            <a:off x="549275" y="107576"/>
            <a:ext cx="8042276" cy="1035424"/>
          </a:xfrm>
        </p:spPr>
        <p:txBody>
          <a:bodyPr/>
          <a:lstStyle/>
          <a:p>
            <a:r>
              <a:rPr lang="en-US" dirty="0"/>
              <a:t>Computational </a:t>
            </a:r>
            <a:r>
              <a:rPr lang="en-US" dirty="0" smtClean="0"/>
              <a:t>Thinking</a:t>
            </a:r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Coined by Jeannette Wing, 2006</a:t>
            </a:r>
          </a:p>
          <a:p>
            <a:r>
              <a:rPr lang="en-US"/>
              <a:t>Computational thinking involves solving problems, designing systems, and understanding human behavior, by drawing on the concepts fundamental to computer science.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10527738</TotalTime>
  <Pages>26</Pages>
  <Words>1797</Words>
  <Application>Microsoft Macintosh PowerPoint</Application>
  <PresentationFormat>Letter Paper (8.5x11 in)</PresentationFormat>
  <Paragraphs>221</Paragraphs>
  <Slides>26</Slides>
  <Notes>22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Breeze</vt:lpstr>
      <vt:lpstr>Overview  IS 101Y/CMSC 101 Computational Thinking and Design Thursday, August 29, 2013  Marie desJardins Susan Martin University of Maryland, Baltimore County  Guest lecturer today:  Penny Rheingans</vt:lpstr>
      <vt:lpstr>Class Rules</vt:lpstr>
      <vt:lpstr>What is Computing/IT?</vt:lpstr>
      <vt:lpstr>Why Are You Considering IT?</vt:lpstr>
      <vt:lpstr>Course Objectives</vt:lpstr>
      <vt:lpstr>This Course</vt:lpstr>
      <vt:lpstr>Consent Forms</vt:lpstr>
      <vt:lpstr>Course Staff</vt:lpstr>
      <vt:lpstr>Computational Thinking</vt:lpstr>
      <vt:lpstr>CT Principles</vt:lpstr>
      <vt:lpstr>CT Principles (cont.)</vt:lpstr>
      <vt:lpstr>Computing Content Units</vt:lpstr>
      <vt:lpstr>Academic and  Professional Skills</vt:lpstr>
      <vt:lpstr>Administrivia</vt:lpstr>
      <vt:lpstr>Laptop Laboratories</vt:lpstr>
      <vt:lpstr>Readings/Videos</vt:lpstr>
      <vt:lpstr>Assignments</vt:lpstr>
      <vt:lpstr>Team Project</vt:lpstr>
      <vt:lpstr>Experiences with Teams</vt:lpstr>
      <vt:lpstr>Why Teams?</vt:lpstr>
      <vt:lpstr>How to Work on Teams?</vt:lpstr>
      <vt:lpstr>Team Structure</vt:lpstr>
      <vt:lpstr>Form Teams</vt:lpstr>
      <vt:lpstr>Meet with Team</vt:lpstr>
      <vt:lpstr>Reminders</vt:lpstr>
      <vt:lpstr>See You Next Week (and tomorrow!!)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Color Perception and Applications  Visualization Ô96 Course: From Perceptual Psychophysics to Graphic Design   Penny Rheingans University of Mississippi</dc:title>
  <dc:creator>UNIVERSITY OF MISSISSIPPI LIBRARIES</dc:creator>
  <cp:lastModifiedBy>Marie desJardins</cp:lastModifiedBy>
  <cp:revision>145</cp:revision>
  <cp:lastPrinted>2011-08-29T14:43:33Z</cp:lastPrinted>
  <dcterms:created xsi:type="dcterms:W3CDTF">2013-08-29T00:55:36Z</dcterms:created>
  <dcterms:modified xsi:type="dcterms:W3CDTF">2013-08-29T00:57:01Z</dcterms:modified>
</cp:coreProperties>
</file>