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ppt/notesSlides/notesSlide12.xml" ContentType="application/vnd.openxmlformats-officedocument.presentationml.notesSlide+xml"/>
  <Override PartName="/ppt/slides/slide22.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ppt/notesSlides/notesSlide17.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61" r:id="rId1"/>
  </p:sldMasterIdLst>
  <p:notesMasterIdLst>
    <p:notesMasterId r:id="rId28"/>
  </p:notesMasterIdLst>
  <p:handoutMasterIdLst>
    <p:handoutMasterId r:id="rId29"/>
  </p:handoutMasterIdLst>
  <p:sldIdLst>
    <p:sldId id="890" r:id="rId2"/>
    <p:sldId id="958" r:id="rId3"/>
    <p:sldId id="959" r:id="rId4"/>
    <p:sldId id="891" r:id="rId5"/>
    <p:sldId id="892" r:id="rId6"/>
    <p:sldId id="893" r:id="rId7"/>
    <p:sldId id="955" r:id="rId8"/>
    <p:sldId id="956" r:id="rId9"/>
    <p:sldId id="905" r:id="rId10"/>
    <p:sldId id="906" r:id="rId11"/>
    <p:sldId id="907" r:id="rId12"/>
    <p:sldId id="908" r:id="rId13"/>
    <p:sldId id="909" r:id="rId14"/>
    <p:sldId id="920" r:id="rId15"/>
    <p:sldId id="924" r:id="rId16"/>
    <p:sldId id="934" r:id="rId17"/>
    <p:sldId id="935" r:id="rId18"/>
    <p:sldId id="936" r:id="rId19"/>
    <p:sldId id="938" r:id="rId20"/>
    <p:sldId id="939" r:id="rId21"/>
    <p:sldId id="946" r:id="rId22"/>
    <p:sldId id="950" r:id="rId23"/>
    <p:sldId id="952" r:id="rId24"/>
    <p:sldId id="953" r:id="rId25"/>
    <p:sldId id="954" r:id="rId26"/>
    <p:sldId id="957" r:id="rId27"/>
  </p:sldIdLst>
  <p:sldSz cx="9144000" cy="6858000" type="letter"/>
  <p:notesSz cx="7010400" cy="9296400"/>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1pPr>
    <a:lvl2pPr marL="457200"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2pPr>
    <a:lvl3pPr marL="914400"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3pPr>
    <a:lvl4pPr marL="1371600"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4pPr>
    <a:lvl5pPr marL="1828800" algn="l" rtl="0" eaLnBrk="0" fontAlgn="base" hangingPunct="0">
      <a:lnSpc>
        <a:spcPct val="90000"/>
      </a:lnSpc>
      <a:spcBef>
        <a:spcPct val="0"/>
      </a:spcBef>
      <a:spcAft>
        <a:spcPct val="0"/>
      </a:spcAft>
      <a:defRPr b="1" kern="1200">
        <a:solidFill>
          <a:schemeClr val="tx1"/>
        </a:solidFill>
        <a:latin typeface="Arial" charset="0"/>
        <a:ea typeface="ＭＳ Ｐゴシック" charset="0"/>
        <a:cs typeface="+mn-cs"/>
      </a:defRPr>
    </a:lvl5pPr>
    <a:lvl6pPr marL="2286000" algn="l" defTabSz="457200" rtl="0" eaLnBrk="1" latinLnBrk="0" hangingPunct="1">
      <a:defRPr b="1" kern="1200">
        <a:solidFill>
          <a:schemeClr val="tx1"/>
        </a:solidFill>
        <a:latin typeface="Arial" charset="0"/>
        <a:ea typeface="ＭＳ Ｐゴシック" charset="0"/>
        <a:cs typeface="+mn-cs"/>
      </a:defRPr>
    </a:lvl6pPr>
    <a:lvl7pPr marL="2743200" algn="l" defTabSz="457200" rtl="0" eaLnBrk="1" latinLnBrk="0" hangingPunct="1">
      <a:defRPr b="1" kern="1200">
        <a:solidFill>
          <a:schemeClr val="tx1"/>
        </a:solidFill>
        <a:latin typeface="Arial" charset="0"/>
        <a:ea typeface="ＭＳ Ｐゴシック" charset="0"/>
        <a:cs typeface="+mn-cs"/>
      </a:defRPr>
    </a:lvl7pPr>
    <a:lvl8pPr marL="3200400" algn="l" defTabSz="457200" rtl="0" eaLnBrk="1" latinLnBrk="0" hangingPunct="1">
      <a:defRPr b="1" kern="1200">
        <a:solidFill>
          <a:schemeClr val="tx1"/>
        </a:solidFill>
        <a:latin typeface="Arial" charset="0"/>
        <a:ea typeface="ＭＳ Ｐゴシック" charset="0"/>
        <a:cs typeface="+mn-cs"/>
      </a:defRPr>
    </a:lvl8pPr>
    <a:lvl9pPr marL="3657600" algn="l" defTabSz="457200" rtl="0" eaLnBrk="1" latinLnBrk="0" hangingPunct="1">
      <a:defRPr b="1"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clrMode="gray" frameSlides="1"/>
  <p:showPr showNarration="1" useTimings="0">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0"/>
      </p:ext>
    </p:extLst>
  </p:showPr>
  <p:clrMru>
    <a:srgbClr val="B2B2B2"/>
    <a:srgbClr val="DDDDDD"/>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32341" autoAdjust="0"/>
    <p:restoredTop sz="82706" autoAdjust="0"/>
  </p:normalViewPr>
  <p:slideViewPr>
    <p:cSldViewPr>
      <p:cViewPr>
        <p:scale>
          <a:sx n="100" d="100"/>
          <a:sy n="100" d="100"/>
        </p:scale>
        <p:origin x="-39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142589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85863" y="588963"/>
            <a:ext cx="4652962" cy="348932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rgbClr val="000000"/>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p="http://schemas.openxmlformats.org/presentationml/2006/main" xmlns:r="http://schemas.openxmlformats.org/officeDocument/2006/relationships" xmlns:a="http://schemas.openxmlformats.org/drawingml/2006/main" xmlns="" val="1"/>
            </a:ext>
          </a:extLst>
        </p:spPr>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50404718"/>
      </p:ext>
    </p:extLst>
  </p:cSld>
  <p:clrMap bg1="lt1" tx1="dk1" bg2="lt2" tx2="dk2" accent1="accent1" accent2="accent2" accent3="accent3" accent4="accent4" accent5="accent5" accent6="accent6" hlink="hlink" folHlink="folHlink"/>
  <p:hf hdr="0" ftr="0" dt="0"/>
  <p:notesStyle>
    <a:lvl1pPr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xfrm>
            <a:off x="1185863" y="588963"/>
            <a:ext cx="4652962" cy="3489325"/>
          </a:xfrm>
          <a:ln/>
          <a:extLst>
            <a:ext uri="{FAA26D3D-D897-4be2-8F04-BA451C77F1D7}">
              <ma14:placeholderFlag xmlns:mc="http://schemas.openxmlformats.org/markup-compatibility/2006" xmlns:mv="urn:schemas-microsoft-com:mac:vml" xmlns:ma14="http://schemas.microsoft.com/office/mac/drawingml/2011/main" xmlns="" xmlns:p="http://schemas.openxmlformats.org/presentationml/2006/main" xmlns:r="http://schemas.openxmlformats.org/officeDocument/2006/relationships" xmlns:a="http://schemas.openxmlformats.org/drawingml/2006/main" val="1"/>
            </a:ext>
          </a:extLst>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0BD154AC-152B-498C-BB3D-044791A9E821}" type="slidenum">
              <a:rPr lang="en-US"/>
              <a:pPr/>
              <a:t>12</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r>
              <a:rPr lang="en-US" dirty="0" smtClean="0"/>
              <a:t>These concepts help to evaluate the “quality” of a system – again apply to the house example</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0EC7968E-BB5B-42D9-90C2-D34C77D45F85}" type="slidenum">
              <a:rPr lang="en-US"/>
              <a:pPr/>
              <a:t>13</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r>
              <a:rPr lang="en-US" dirty="0" smtClean="0"/>
              <a:t>Another example of</a:t>
            </a:r>
            <a:r>
              <a:rPr lang="en-US" baseline="0" dirty="0" smtClean="0"/>
              <a:t> abstraction</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A32C8AA6-6B3B-4FB1-B671-19C586B4FA46}" type="slidenum">
              <a:rPr lang="en-US"/>
              <a:pPr/>
              <a:t>14</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r>
              <a:rPr lang="en-US" dirty="0" smtClean="0"/>
              <a:t>First functional</a:t>
            </a:r>
            <a:r>
              <a:rPr lang="en-US" baseline="0" dirty="0" smtClean="0"/>
              <a:t> requirement is a “process requirement”, while the second is a business rule. The first nonfunctional requirement has to do with performance, the second with usability (actually ease of learning)</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33977638"/>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DEEBF7BE-7675-422F-9720-BCFEA54018D7}" type="slidenum">
              <a:rPr lang="en-US"/>
              <a:pPr/>
              <a:t>19</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CBFC7F04-71FE-4D8A-BC28-61C0FB608C66}" type="slidenum">
              <a:rPr lang="en-US"/>
              <a:pPr/>
              <a:t>20</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26A63763-29A2-4AA4-98C2-7543B5BA5793}" type="slidenum">
              <a:rPr lang="en-US"/>
              <a:pPr/>
              <a:t>21</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F63921F5-C6AB-413F-97FE-1FA84729EA9F}" type="slidenum">
              <a:rPr lang="en-US"/>
              <a:pPr/>
              <a:t>22</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86989D7B-56FE-404B-A813-31796E5E26A9}" type="slidenum">
              <a:rPr lang="en-US"/>
              <a:pPr/>
              <a:t>23</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9302E4E1-CAA7-4F37-AE3B-4F373E0A8C97}" type="slidenum">
              <a:rPr lang="en-US"/>
              <a:pPr/>
              <a:t>24</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5B107162-A8AF-47FC-AADB-719007BCD780}" type="slidenum">
              <a:rPr lang="en-US"/>
              <a:pPr/>
              <a:t>4</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r>
              <a:rPr lang="en-US" dirty="0" smtClean="0"/>
              <a:t>Narrative: On</a:t>
            </a:r>
            <a:r>
              <a:rPr lang="en-US" baseline="0" dirty="0" smtClean="0"/>
              <a:t> the way from a problem to a solution, there are lots of questions that need to be asked, besides how do we build the solution? First, there’s making sure we really understand the root problem, not just a symptom of a deeper problem. Second, we have to know that the costs of building a solution to this problem are worth it. Next, there are all types of real-world constraints that might prevent you from building what you think is the perfect solution. Finally, there might be implications (legal, political, social, ethical) of the solution that need to be considered.</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FB73372A-64AD-4393-B317-259202D1E085}" type="slidenum">
              <a:rPr lang="en-US"/>
              <a:pPr/>
              <a:t>25</a:t>
            </a:fld>
            <a:endParaRPr lang="en-US"/>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r>
              <a:rPr lang="en-US" dirty="0" smtClean="0"/>
              <a:t>This should take about half an hour – see accompanying study guide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88378295"/>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F7255CFF-CA98-4FEC-B39F-B0737A861A57}" type="slidenum">
              <a:rPr lang="en-US"/>
              <a:pPr/>
              <a:t>5</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r>
              <a:rPr lang="en-US" dirty="0" smtClean="0"/>
              <a:t>Last bullet – a SA’s job is not only to solve problems, but also to make</a:t>
            </a:r>
            <a:r>
              <a:rPr lang="en-US" baseline="0" dirty="0" smtClean="0"/>
              <a:t> decisions about, and implement, a long-term strategy for an organization in how it’s going to manage and grow its IT infrastructure</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FF80823E-7D16-4169-B6E3-3244252B6B76}" type="slidenum">
              <a:rPr lang="en-US"/>
              <a:pPr/>
              <a:t>6</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r>
              <a:rPr lang="en-US" dirty="0" smtClean="0"/>
              <a:t>Narrative:</a:t>
            </a:r>
          </a:p>
          <a:p>
            <a:pPr marL="171450" indent="-171450">
              <a:buFontTx/>
              <a:buChar char="-"/>
            </a:pPr>
            <a:r>
              <a:rPr lang="en-US" dirty="0" smtClean="0"/>
              <a:t>The SA can be seen as a bridge between Users (people in</a:t>
            </a:r>
            <a:r>
              <a:rPr lang="en-US" baseline="0" dirty="0" smtClean="0"/>
              <a:t> an organization trying to get work done, tasks accomplished, etc., using IT) and Developers and Engineers (technical people who build technology – hardware, software, networks, etc.)</a:t>
            </a:r>
          </a:p>
          <a:p>
            <a:pPr marL="171450" indent="-171450">
              <a:buFontTx/>
              <a:buChar char="-"/>
            </a:pPr>
            <a:r>
              <a:rPr lang="en-US" baseline="0" dirty="0" smtClean="0"/>
              <a:t>The SA sits with users and helps them diagnose their problems with IT, or identify areas where IT can help them do their work. This sometimes means configuring, or re-configuring, existing systems to work better for the user</a:t>
            </a:r>
          </a:p>
          <a:p>
            <a:pPr marL="171450" indent="-171450">
              <a:buFontTx/>
              <a:buChar char="-"/>
            </a:pPr>
            <a:r>
              <a:rPr lang="en-US" baseline="0" dirty="0" smtClean="0"/>
              <a:t>But sometimes the SA identifies a need for new technology (new </a:t>
            </a:r>
            <a:r>
              <a:rPr lang="en-US" baseline="0" dirty="0" err="1" smtClean="0"/>
              <a:t>sw</a:t>
            </a:r>
            <a:r>
              <a:rPr lang="en-US" baseline="0" dirty="0" smtClean="0"/>
              <a:t>, new </a:t>
            </a:r>
            <a:r>
              <a:rPr lang="en-US" baseline="0" dirty="0" err="1" smtClean="0"/>
              <a:t>hw</a:t>
            </a:r>
            <a:r>
              <a:rPr lang="en-US" baseline="0" dirty="0" smtClean="0"/>
              <a:t>, etc.)</a:t>
            </a:r>
          </a:p>
          <a:p>
            <a:pPr marL="171450" indent="-171450">
              <a:buFontTx/>
              <a:buChar char="-"/>
            </a:pPr>
            <a:r>
              <a:rPr lang="en-US" baseline="0" dirty="0" smtClean="0"/>
              <a:t>In that case, the SA translates the users’ needs into requirements that developers and engineers can use to build that new piece of technology. This requires that the SA completely understands the context and work processes that the users follow</a:t>
            </a:r>
          </a:p>
          <a:p>
            <a:pPr marL="171450" indent="-171450">
              <a:buFontTx/>
              <a:buChar char="-"/>
            </a:pPr>
            <a:r>
              <a:rPr lang="en-US" baseline="0" dirty="0" smtClean="0"/>
              <a:t>Often the SA is involved in designing that new technology, but not so much in building it, which is the domain of the developers and engineers.</a:t>
            </a:r>
          </a:p>
          <a:p>
            <a:pPr marL="171450" indent="-171450">
              <a:buFontTx/>
              <a:buChar char="-"/>
            </a:pPr>
            <a:r>
              <a:rPr lang="en-US" baseline="0" dirty="0" smtClean="0"/>
              <a:t>Once the new technology has been built, the SA brings it back to the users in the organization and makes sure they can use it, that it doesn’t interfere with other parts of their work, and that it actually solves the problem they started with.</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26868904"/>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61246023"/>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AA06FBBE-2E41-46B7-ACC0-2BB78306FC2E}" type="slidenum">
              <a:rPr lang="en-US"/>
              <a:pPr/>
              <a:t>9</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r>
              <a:rPr lang="en-US" dirty="0" smtClean="0"/>
              <a:t>Analytical – basically,</a:t>
            </a:r>
            <a:r>
              <a:rPr lang="en-US" baseline="0" dirty="0" smtClean="0"/>
              <a:t> computational thinking – also systems thinking, which we’ll talk about later</a:t>
            </a:r>
          </a:p>
          <a:p>
            <a:r>
              <a:rPr lang="en-US" baseline="0" dirty="0" smtClean="0"/>
              <a:t>Others are obvious</a:t>
            </a:r>
            <a:r>
              <a:rPr lang="en-US" baseline="0" dirty="0" smtClean="0"/>
              <a:t> </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r>
              <a:rPr lang="en-US" dirty="0" smtClean="0"/>
              <a:t>Systems analyst is the general term, but the position goes by other names in some organizations,</a:t>
            </a:r>
            <a:r>
              <a:rPr lang="en-US" baseline="0" dirty="0" smtClean="0"/>
              <a:t> sometimes reflecting a particular focus</a:t>
            </a:r>
          </a:p>
          <a:p>
            <a:pPr marL="171450" indent="-171450">
              <a:buFontTx/>
              <a:buChar char="-"/>
            </a:pPr>
            <a:r>
              <a:rPr lang="en-US" baseline="0" dirty="0" smtClean="0"/>
              <a:t>Business Analysts are usually a little bit less technical, and are less involved in the design of new systems</a:t>
            </a:r>
          </a:p>
          <a:p>
            <a:pPr marL="171450" indent="-171450">
              <a:buFontTx/>
              <a:buChar char="-"/>
            </a:pPr>
            <a:r>
              <a:rPr lang="en-US" baseline="0" dirty="0" smtClean="0"/>
              <a:t>Infrastructure Analyst is usually more concerned with the ongoing evolution of the IT infrastructure than solving users’ immediate problems</a:t>
            </a:r>
          </a:p>
          <a:p>
            <a:pPr marL="171450" indent="-171450">
              <a:buFontTx/>
              <a:buChar char="-"/>
            </a:pPr>
            <a:r>
              <a:rPr lang="en-US" baseline="0" dirty="0" smtClean="0"/>
              <a:t>Change Management analyst is often brought in after a decision has been made to deploy a really big, high-impact system, in order to manage the change in the organization that will be caused by the new system</a:t>
            </a:r>
          </a:p>
          <a:p>
            <a:pPr marL="171450" indent="-171450">
              <a:buFontTx/>
              <a:buChar char="-"/>
            </a:pPr>
            <a:r>
              <a:rPr lang="en-US" baseline="0" dirty="0" smtClean="0"/>
              <a:t>Project Manager – manages projects, but often takes on an SA role along the way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70215205"/>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970938" y="8829967"/>
            <a:ext cx="3037840" cy="464820"/>
          </a:xfrm>
          <a:prstGeom prst="rect">
            <a:avLst/>
          </a:prstGeom>
          <a:ln/>
        </p:spPr>
        <p:txBody>
          <a:bodyPr lIns="93177" tIns="46589" rIns="93177" bIns="46589"/>
          <a:lstStyle/>
          <a:p>
            <a:fld id="{F18D2DB6-9C1A-4B21-B7A3-C27E617AB98A}" type="slidenum">
              <a:rPr lang="en-US"/>
              <a:pPr/>
              <a:t>11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xfrm>
            <a:off x="701040" y="4415790"/>
            <a:ext cx="5608320" cy="4183380"/>
          </a:xfrm>
          <a:prstGeom prst="rect">
            <a:avLst/>
          </a:prstGeom>
        </p:spPr>
        <p:txBody>
          <a:bodyPr lIns="93177" tIns="46589" rIns="93177" bIns="46589"/>
          <a:lstStyle/>
          <a:p>
            <a:r>
              <a:rPr lang="en-US" dirty="0" smtClean="0"/>
              <a:t>Systems thinking = viewing any process, structure, entity as a system that has these characteristics</a:t>
            </a:r>
          </a:p>
          <a:p>
            <a:r>
              <a:rPr lang="en-US" dirty="0" smtClean="0"/>
              <a:t>Quick exercise – view a house as a system – what are the corresponding characteristics</a:t>
            </a:r>
            <a:r>
              <a:rPr lang="en-US" baseline="0" dirty="0" smtClean="0"/>
              <a:t> (e.g. components = rooms, etc.)</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295400" y="228600"/>
            <a:ext cx="6716712" cy="5791199"/>
          </a:xfrm>
          <a:noFill/>
          <a:ln/>
        </p:spPr>
        <p:txBody>
          <a:bodyPr wrap="none"/>
          <a:lstStyle/>
          <a:p>
            <a:r>
              <a:rPr lang="en-US" dirty="0" smtClean="0"/>
              <a:t>People:</a:t>
            </a:r>
            <a:br>
              <a:rPr lang="en-US" dirty="0" smtClean="0"/>
            </a:br>
            <a:r>
              <a:rPr lang="en-US" dirty="0" smtClean="0"/>
              <a:t>Analysis and Requirements</a:t>
            </a:r>
            <a:br>
              <a:rPr lang="en-US" dirty="0" smtClean="0"/>
            </a:br>
            <a:r>
              <a:rPr lang="en-US" dirty="0" smtClean="0"/>
              <a:t/>
            </a:r>
            <a:br>
              <a:rPr lang="en-US" dirty="0" smtClean="0"/>
            </a:br>
            <a:r>
              <a:rPr lang="en-US" sz="2400" dirty="0" smtClean="0">
                <a:solidFill>
                  <a:schemeClr val="tx2"/>
                </a:solidFill>
              </a:rPr>
              <a:t>IS 101Y/CMSC 101</a:t>
            </a:r>
            <a:br>
              <a:rPr lang="en-US" sz="2400" dirty="0" smtClean="0">
                <a:solidFill>
                  <a:schemeClr val="tx2"/>
                </a:solidFill>
              </a:rPr>
            </a:br>
            <a:r>
              <a:rPr lang="en-US" sz="2400" dirty="0" smtClean="0">
                <a:solidFill>
                  <a:schemeClr val="tx2"/>
                </a:solidFill>
              </a:rPr>
              <a:t>Computational Thinking and Design</a:t>
            </a:r>
            <a:br>
              <a:rPr lang="en-US" sz="2400" dirty="0" smtClean="0">
                <a:solidFill>
                  <a:schemeClr val="tx2"/>
                </a:solidFill>
              </a:rPr>
            </a:br>
            <a:r>
              <a:rPr lang="en-US" sz="2400" dirty="0" smtClean="0">
                <a:solidFill>
                  <a:schemeClr val="tx2"/>
                </a:solidFill>
              </a:rPr>
              <a:t>Thursday, October 31, 2013</a:t>
            </a:r>
            <a:r>
              <a:rPr lang="en-US" sz="3200" dirty="0" smtClean="0">
                <a:solidFill>
                  <a:schemeClr val="tx2"/>
                </a:solidFill>
              </a:rPr>
              <a:t/>
            </a:r>
            <a:br>
              <a:rPr lang="en-US" sz="3200" dirty="0" smtClean="0">
                <a:solidFill>
                  <a:schemeClr val="tx2"/>
                </a:solidFill>
              </a:rPr>
            </a:br>
            <a:r>
              <a:rPr lang="en-US" dirty="0" smtClean="0">
                <a:solidFill>
                  <a:schemeClr val="tx2"/>
                </a:solidFill>
              </a:rPr>
              <a:t/>
            </a:r>
            <a:br>
              <a:rPr lang="en-US" dirty="0" smtClean="0">
                <a:solidFill>
                  <a:schemeClr val="tx2"/>
                </a:solidFill>
              </a:rPr>
            </a:br>
            <a:r>
              <a:rPr lang="en-US" sz="4000" dirty="0" smtClean="0">
                <a:solidFill>
                  <a:schemeClr val="tx2"/>
                </a:solidFill>
              </a:rPr>
              <a:t>Marie desJardins</a:t>
            </a:r>
            <a:r>
              <a:rPr lang="en-US" dirty="0" smtClean="0">
                <a:solidFill>
                  <a:schemeClr val="tx2"/>
                </a:solidFill>
              </a:rPr>
              <a:t/>
            </a:r>
            <a:br>
              <a:rPr lang="en-US" dirty="0" smtClean="0">
                <a:solidFill>
                  <a:schemeClr val="tx2"/>
                </a:solidFill>
              </a:rPr>
            </a:br>
            <a:r>
              <a:rPr lang="en-US" sz="2400" dirty="0" smtClean="0">
                <a:solidFill>
                  <a:schemeClr val="tx2"/>
                </a:solidFill>
              </a:rPr>
              <a:t>University of Maryland, Baltimore County</a:t>
            </a:r>
            <a:endParaRPr lang="en-US" dirty="0">
              <a:solidFill>
                <a:schemeClr val="tx2"/>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Types of Analysts</a:t>
            </a:r>
          </a:p>
        </p:txBody>
      </p:sp>
      <p:sp>
        <p:nvSpPr>
          <p:cNvPr id="45059" name="Rectangle 3"/>
          <p:cNvSpPr>
            <a:spLocks noGrp="1" noChangeArrowheads="1"/>
          </p:cNvSpPr>
          <p:nvPr>
            <p:ph type="body" idx="1"/>
          </p:nvPr>
        </p:nvSpPr>
        <p:spPr>
          <a:xfrm>
            <a:off x="2057400" y="1981200"/>
            <a:ext cx="6400800" cy="4114800"/>
          </a:xfrm>
        </p:spPr>
        <p:txBody>
          <a:bodyPr/>
          <a:lstStyle/>
          <a:p>
            <a:r>
              <a:rPr lang="en-US"/>
              <a:t>Systems Analyst</a:t>
            </a:r>
          </a:p>
          <a:p>
            <a:r>
              <a:rPr lang="en-US"/>
              <a:t>Business Analyst</a:t>
            </a:r>
          </a:p>
          <a:p>
            <a:r>
              <a:rPr lang="en-US"/>
              <a:t>Infrastructure Analyst</a:t>
            </a:r>
          </a:p>
          <a:p>
            <a:r>
              <a:rPr lang="en-US"/>
              <a:t>Change Management Analyst</a:t>
            </a:r>
          </a:p>
          <a:p>
            <a:r>
              <a:rPr lang="en-US"/>
              <a:t>Project Manager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Systems Thinking</a:t>
            </a:r>
          </a:p>
        </p:txBody>
      </p:sp>
      <p:sp>
        <p:nvSpPr>
          <p:cNvPr id="11267" name="Rectangle 3"/>
          <p:cNvSpPr>
            <a:spLocks noGrp="1" noChangeArrowheads="1"/>
          </p:cNvSpPr>
          <p:nvPr>
            <p:ph type="body" idx="1"/>
          </p:nvPr>
        </p:nvSpPr>
        <p:spPr>
          <a:xfrm>
            <a:off x="1143000" y="1981200"/>
            <a:ext cx="6877050" cy="3590925"/>
          </a:xfrm>
        </p:spPr>
        <p:txBody>
          <a:bodyPr/>
          <a:lstStyle/>
          <a:p>
            <a:pPr>
              <a:buFontTx/>
              <a:buNone/>
            </a:pPr>
            <a:r>
              <a:rPr lang="en-US"/>
              <a:t>Nine system characteristics:</a:t>
            </a:r>
          </a:p>
          <a:p>
            <a:pPr lvl="2">
              <a:spcBef>
                <a:spcPct val="5000"/>
              </a:spcBef>
              <a:buFontTx/>
              <a:buChar char="-"/>
            </a:pPr>
            <a:r>
              <a:rPr lang="en-US"/>
              <a:t>components</a:t>
            </a:r>
          </a:p>
          <a:p>
            <a:pPr lvl="2">
              <a:spcBef>
                <a:spcPct val="5000"/>
              </a:spcBef>
              <a:buFontTx/>
              <a:buChar char="-"/>
            </a:pPr>
            <a:r>
              <a:rPr lang="en-US"/>
              <a:t>interrelationships between components</a:t>
            </a:r>
          </a:p>
          <a:p>
            <a:pPr lvl="2">
              <a:spcBef>
                <a:spcPct val="5000"/>
              </a:spcBef>
              <a:buFontTx/>
              <a:buChar char="-"/>
            </a:pPr>
            <a:r>
              <a:rPr lang="en-US"/>
              <a:t>boundary</a:t>
            </a:r>
          </a:p>
          <a:p>
            <a:pPr lvl="2">
              <a:spcBef>
                <a:spcPct val="5000"/>
              </a:spcBef>
              <a:buFontTx/>
              <a:buChar char="-"/>
            </a:pPr>
            <a:r>
              <a:rPr lang="en-US"/>
              <a:t>purpose</a:t>
            </a:r>
          </a:p>
          <a:p>
            <a:pPr lvl="2">
              <a:spcBef>
                <a:spcPct val="5000"/>
              </a:spcBef>
              <a:buFontTx/>
              <a:buChar char="-"/>
            </a:pPr>
            <a:r>
              <a:rPr lang="en-US"/>
              <a:t>environment</a:t>
            </a:r>
          </a:p>
          <a:p>
            <a:pPr lvl="2">
              <a:spcBef>
                <a:spcPct val="5000"/>
              </a:spcBef>
              <a:buFontTx/>
              <a:buChar char="-"/>
            </a:pPr>
            <a:r>
              <a:rPr lang="en-US"/>
              <a:t>interfaces</a:t>
            </a:r>
          </a:p>
          <a:p>
            <a:pPr lvl="2">
              <a:spcBef>
                <a:spcPct val="5000"/>
              </a:spcBef>
              <a:buFontTx/>
              <a:buChar char="-"/>
            </a:pPr>
            <a:r>
              <a:rPr lang="en-US"/>
              <a:t>input</a:t>
            </a:r>
          </a:p>
          <a:p>
            <a:pPr lvl="2">
              <a:spcBef>
                <a:spcPct val="5000"/>
              </a:spcBef>
              <a:buFontTx/>
              <a:buChar char="-"/>
            </a:pPr>
            <a:r>
              <a:rPr lang="en-US"/>
              <a:t>output</a:t>
            </a:r>
          </a:p>
          <a:p>
            <a:pPr lvl="2">
              <a:spcBef>
                <a:spcPct val="5000"/>
              </a:spcBef>
              <a:buFontTx/>
              <a:buChar char="-"/>
            </a:pPr>
            <a:r>
              <a:rPr lang="en-US"/>
              <a:t>constraints</a:t>
            </a:r>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Systems Thinking (cont.)</a:t>
            </a:r>
          </a:p>
        </p:txBody>
      </p:sp>
      <p:sp>
        <p:nvSpPr>
          <p:cNvPr id="12291" name="Rectangle 3"/>
          <p:cNvSpPr>
            <a:spLocks noGrp="1" noChangeArrowheads="1"/>
          </p:cNvSpPr>
          <p:nvPr>
            <p:ph type="body" idx="1"/>
          </p:nvPr>
        </p:nvSpPr>
        <p:spPr>
          <a:xfrm>
            <a:off x="2209800" y="2057400"/>
            <a:ext cx="4724400" cy="4114800"/>
          </a:xfrm>
        </p:spPr>
        <p:txBody>
          <a:bodyPr/>
          <a:lstStyle/>
          <a:p>
            <a:pPr>
              <a:buFontTx/>
              <a:buNone/>
            </a:pPr>
            <a:r>
              <a:rPr lang="en-US"/>
              <a:t>Four system concepts</a:t>
            </a:r>
          </a:p>
          <a:p>
            <a:pPr lvl="1"/>
            <a:r>
              <a:rPr lang="en-US"/>
              <a:t>decomposition</a:t>
            </a:r>
          </a:p>
          <a:p>
            <a:pPr lvl="1"/>
            <a:r>
              <a:rPr lang="en-US"/>
              <a:t>modularity</a:t>
            </a:r>
          </a:p>
          <a:p>
            <a:pPr lvl="1"/>
            <a:r>
              <a:rPr lang="en-US"/>
              <a:t>coupling</a:t>
            </a:r>
          </a:p>
          <a:p>
            <a:pPr lvl="1"/>
            <a:r>
              <a:rPr lang="en-US"/>
              <a:t>cohesion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Systems Thinking (cont.)</a:t>
            </a:r>
          </a:p>
        </p:txBody>
      </p:sp>
      <p:sp>
        <p:nvSpPr>
          <p:cNvPr id="13315" name="Rectangle 3"/>
          <p:cNvSpPr>
            <a:spLocks noGrp="1" noChangeArrowheads="1"/>
          </p:cNvSpPr>
          <p:nvPr>
            <p:ph type="body" idx="1"/>
          </p:nvPr>
        </p:nvSpPr>
        <p:spPr/>
        <p:txBody>
          <a:bodyPr/>
          <a:lstStyle/>
          <a:p>
            <a:pPr>
              <a:buFontTx/>
              <a:buNone/>
            </a:pPr>
            <a:r>
              <a:rPr lang="en-US"/>
              <a:t>Advantages of systems thinking:</a:t>
            </a:r>
          </a:p>
          <a:p>
            <a:pPr lvl="1">
              <a:buFontTx/>
              <a:buChar char="-"/>
            </a:pPr>
            <a:r>
              <a:rPr lang="en-US"/>
              <a:t>allows you to think about an organization, a process, a program, etc. at a higher, more abstract level</a:t>
            </a:r>
          </a:p>
          <a:p>
            <a:pPr lvl="1">
              <a:buFontTx/>
              <a:buChar char="-"/>
            </a:pPr>
            <a:r>
              <a:rPr lang="en-US"/>
              <a:t>reveals problems that are obscured by physical details</a:t>
            </a:r>
          </a:p>
          <a:p>
            <a:pPr lvl="1">
              <a:buFontTx/>
              <a:buChar char="-"/>
            </a:pPr>
            <a:r>
              <a:rPr lang="en-US"/>
              <a:t>abstractions are easier to manipulate</a:t>
            </a:r>
          </a:p>
          <a:p>
            <a:pPr lvl="1">
              <a:buFontTx/>
              <a:buChar char="-"/>
            </a:pPr>
            <a:r>
              <a:rPr lang="en-US"/>
              <a:t>promotes creativity</a:t>
            </a:r>
          </a:p>
          <a:p>
            <a:pPr lvl="1"/>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Assessing Feasibility</a:t>
            </a:r>
          </a:p>
        </p:txBody>
      </p:sp>
      <p:sp>
        <p:nvSpPr>
          <p:cNvPr id="68611" name="Rectangle 3"/>
          <p:cNvSpPr>
            <a:spLocks noGrp="1" noChangeArrowheads="1"/>
          </p:cNvSpPr>
          <p:nvPr>
            <p:ph type="body" idx="1"/>
          </p:nvPr>
        </p:nvSpPr>
        <p:spPr>
          <a:xfrm>
            <a:off x="685800" y="1752600"/>
            <a:ext cx="8001000" cy="4800600"/>
          </a:xfrm>
        </p:spPr>
        <p:txBody>
          <a:bodyPr>
            <a:normAutofit fontScale="85000" lnSpcReduction="20000"/>
          </a:bodyPr>
          <a:lstStyle/>
          <a:p>
            <a:pPr>
              <a:lnSpc>
                <a:spcPct val="120000"/>
              </a:lnSpc>
              <a:spcBef>
                <a:spcPct val="0"/>
              </a:spcBef>
              <a:buFontTx/>
              <a:buNone/>
            </a:pPr>
            <a:r>
              <a:rPr lang="en-US" sz="2800" dirty="0" smtClean="0"/>
              <a:t>Not all solutions to a problem are feasible</a:t>
            </a:r>
          </a:p>
          <a:p>
            <a:pPr>
              <a:lnSpc>
                <a:spcPct val="120000"/>
              </a:lnSpc>
              <a:spcBef>
                <a:spcPct val="0"/>
              </a:spcBef>
              <a:buFontTx/>
              <a:buNone/>
            </a:pPr>
            <a:endParaRPr lang="en-US" sz="2800" dirty="0" smtClean="0"/>
          </a:p>
          <a:p>
            <a:pPr>
              <a:lnSpc>
                <a:spcPct val="120000"/>
              </a:lnSpc>
              <a:spcBef>
                <a:spcPct val="0"/>
              </a:spcBef>
              <a:buFontTx/>
              <a:buNone/>
            </a:pPr>
            <a:r>
              <a:rPr lang="en-US" sz="2800" dirty="0" smtClean="0"/>
              <a:t>Technical </a:t>
            </a:r>
            <a:r>
              <a:rPr lang="en-US" sz="2800" dirty="0"/>
              <a:t>feasibility</a:t>
            </a:r>
          </a:p>
          <a:p>
            <a:pPr lvl="1">
              <a:lnSpc>
                <a:spcPct val="120000"/>
              </a:lnSpc>
              <a:spcBef>
                <a:spcPct val="0"/>
              </a:spcBef>
              <a:buFontTx/>
              <a:buChar char="-"/>
            </a:pPr>
            <a:r>
              <a:rPr lang="en-US" sz="2400" dirty="0"/>
              <a:t>Is technology available or are we able to develop it?</a:t>
            </a:r>
          </a:p>
          <a:p>
            <a:pPr lvl="1">
              <a:lnSpc>
                <a:spcPct val="120000"/>
              </a:lnSpc>
              <a:spcBef>
                <a:spcPct val="0"/>
              </a:spcBef>
              <a:buFontTx/>
              <a:buChar char="-"/>
            </a:pPr>
            <a:r>
              <a:rPr lang="en-US" sz="2400" dirty="0"/>
              <a:t>Compatibility with existing systems</a:t>
            </a:r>
          </a:p>
          <a:p>
            <a:pPr lvl="1">
              <a:lnSpc>
                <a:spcPct val="120000"/>
              </a:lnSpc>
              <a:spcBef>
                <a:spcPct val="0"/>
              </a:spcBef>
              <a:buFontTx/>
              <a:buChar char="-"/>
            </a:pPr>
            <a:r>
              <a:rPr lang="en-US" sz="2400" dirty="0"/>
              <a:t>Availability of expertise</a:t>
            </a:r>
            <a:endParaRPr lang="en-US" dirty="0"/>
          </a:p>
          <a:p>
            <a:pPr>
              <a:lnSpc>
                <a:spcPct val="120000"/>
              </a:lnSpc>
              <a:spcBef>
                <a:spcPct val="0"/>
              </a:spcBef>
              <a:buFontTx/>
              <a:buNone/>
            </a:pPr>
            <a:r>
              <a:rPr lang="en-US" sz="2800" dirty="0"/>
              <a:t>Economic feasibility</a:t>
            </a:r>
          </a:p>
          <a:p>
            <a:pPr lvl="1">
              <a:lnSpc>
                <a:spcPct val="120000"/>
              </a:lnSpc>
              <a:spcBef>
                <a:spcPct val="0"/>
              </a:spcBef>
              <a:buFontTx/>
              <a:buChar char="-"/>
            </a:pPr>
            <a:r>
              <a:rPr lang="en-US" sz="2400" dirty="0"/>
              <a:t>Is the payoff worth the investment?</a:t>
            </a:r>
          </a:p>
          <a:p>
            <a:pPr lvl="1">
              <a:lnSpc>
                <a:spcPct val="120000"/>
              </a:lnSpc>
              <a:spcBef>
                <a:spcPct val="0"/>
              </a:spcBef>
              <a:buFontTx/>
              <a:buChar char="-"/>
            </a:pPr>
            <a:r>
              <a:rPr lang="en-US" sz="2400" dirty="0"/>
              <a:t>Do we know how much it will cost? </a:t>
            </a:r>
          </a:p>
          <a:p>
            <a:pPr>
              <a:lnSpc>
                <a:spcPct val="120000"/>
              </a:lnSpc>
              <a:spcBef>
                <a:spcPct val="0"/>
              </a:spcBef>
              <a:buFontTx/>
              <a:buNone/>
            </a:pPr>
            <a:r>
              <a:rPr lang="en-US" sz="2800" dirty="0"/>
              <a:t>Organizational feasibility</a:t>
            </a:r>
          </a:p>
          <a:p>
            <a:pPr lvl="1">
              <a:lnSpc>
                <a:spcPct val="120000"/>
              </a:lnSpc>
              <a:spcBef>
                <a:spcPct val="0"/>
              </a:spcBef>
              <a:buFontTx/>
              <a:buChar char="-"/>
            </a:pPr>
            <a:r>
              <a:rPr lang="en-US" sz="2400" dirty="0"/>
              <a:t>Are there other obstacles to project success?</a:t>
            </a:r>
          </a:p>
          <a:p>
            <a:pPr lvl="1">
              <a:lnSpc>
                <a:spcPct val="120000"/>
              </a:lnSpc>
              <a:spcBef>
                <a:spcPct val="0"/>
              </a:spcBef>
              <a:buFontTx/>
              <a:buChar char="-"/>
            </a:pPr>
            <a:r>
              <a:rPr lang="en-US" sz="2400" dirty="0"/>
              <a:t>Stakeholders - political and legal issues</a:t>
            </a:r>
          </a:p>
          <a:p>
            <a:pPr lvl="1">
              <a:lnSpc>
                <a:spcPct val="120000"/>
              </a:lnSpc>
              <a:spcBef>
                <a:spcPct val="0"/>
              </a:spcBef>
              <a:buFontTx/>
              <a:buChar char="-"/>
            </a:pPr>
            <a:r>
              <a:rPr lang="en-US" sz="2400" dirty="0"/>
              <a:t>Strategic alignment</a:t>
            </a:r>
          </a:p>
          <a:p>
            <a:pPr lvl="1">
              <a:lnSpc>
                <a:spcPct val="120000"/>
              </a:lnSpc>
              <a:spcBef>
                <a:spcPct val="0"/>
              </a:spcBef>
              <a:buFontTx/>
              <a:buChar char="-"/>
            </a:pPr>
            <a:r>
              <a:rPr lang="en-US" sz="2400" dirty="0"/>
              <a:t>Schedule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Outcome of Feasibility Analysis</a:t>
            </a:r>
          </a:p>
        </p:txBody>
      </p:sp>
      <p:sp>
        <p:nvSpPr>
          <p:cNvPr id="75779" name="Rectangle 3"/>
          <p:cNvSpPr>
            <a:spLocks noGrp="1" noChangeArrowheads="1"/>
          </p:cNvSpPr>
          <p:nvPr>
            <p:ph type="body" idx="1"/>
          </p:nvPr>
        </p:nvSpPr>
        <p:spPr>
          <a:xfrm>
            <a:off x="685800" y="1752600"/>
            <a:ext cx="7772400" cy="4114800"/>
          </a:xfrm>
        </p:spPr>
        <p:txBody>
          <a:bodyPr>
            <a:normAutofit lnSpcReduction="10000"/>
          </a:bodyPr>
          <a:lstStyle/>
          <a:p>
            <a:r>
              <a:rPr lang="en-US" dirty="0"/>
              <a:t>Risks</a:t>
            </a:r>
          </a:p>
          <a:p>
            <a:pPr lvl="1"/>
            <a:r>
              <a:rPr lang="en-US" dirty="0"/>
              <a:t>lists of risk factors and events</a:t>
            </a:r>
          </a:p>
          <a:p>
            <a:pPr lvl="1"/>
            <a:r>
              <a:rPr lang="en-US" dirty="0"/>
              <a:t>highest risks include more information - potential loss, preventive actions, mitigating actions</a:t>
            </a:r>
          </a:p>
          <a:p>
            <a:r>
              <a:rPr lang="en-US" dirty="0"/>
              <a:t>Constraints</a:t>
            </a:r>
          </a:p>
          <a:p>
            <a:pPr lvl="1"/>
            <a:r>
              <a:rPr lang="en-US" dirty="0"/>
              <a:t>limitations that the project has to live with</a:t>
            </a:r>
          </a:p>
          <a:p>
            <a:pPr lvl="1"/>
            <a:r>
              <a:rPr lang="en-US" dirty="0"/>
              <a:t>usually schedule and budget, sometimes technical or </a:t>
            </a:r>
            <a:r>
              <a:rPr lang="en-US" dirty="0" smtClean="0"/>
              <a:t>legal</a:t>
            </a:r>
          </a:p>
          <a:p>
            <a:r>
              <a:rPr lang="en-US" dirty="0" smtClean="0"/>
              <a:t>Risks and constraints are then used to make design decisions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What is a Requirement?</a:t>
            </a:r>
          </a:p>
        </p:txBody>
      </p:sp>
      <p:sp>
        <p:nvSpPr>
          <p:cNvPr id="91139" name="Rectangle 3"/>
          <p:cNvSpPr>
            <a:spLocks noGrp="1" noChangeArrowheads="1"/>
          </p:cNvSpPr>
          <p:nvPr>
            <p:ph type="body" idx="1"/>
          </p:nvPr>
        </p:nvSpPr>
        <p:spPr/>
        <p:txBody>
          <a:bodyPr>
            <a:normAutofit lnSpcReduction="10000"/>
          </a:bodyPr>
          <a:lstStyle/>
          <a:p>
            <a:r>
              <a:rPr lang="en-US" sz="2800" dirty="0"/>
              <a:t>A statement of </a:t>
            </a:r>
          </a:p>
          <a:p>
            <a:pPr lvl="1"/>
            <a:r>
              <a:rPr lang="en-US" sz="2400" i="1" dirty="0"/>
              <a:t>One</a:t>
            </a:r>
            <a:r>
              <a:rPr lang="en-US" sz="2400" dirty="0"/>
              <a:t> thing the system must do (</a:t>
            </a:r>
            <a:r>
              <a:rPr lang="en-US" sz="2400" dirty="0">
                <a:solidFill>
                  <a:srgbClr val="FF0000"/>
                </a:solidFill>
              </a:rPr>
              <a:t>functional </a:t>
            </a:r>
            <a:r>
              <a:rPr lang="en-US" sz="2400" dirty="0" smtClean="0">
                <a:solidFill>
                  <a:srgbClr val="FF0000"/>
                </a:solidFill>
              </a:rPr>
              <a:t>requirement</a:t>
            </a:r>
            <a:r>
              <a:rPr lang="en-US" sz="2400" dirty="0" smtClean="0"/>
              <a:t>)</a:t>
            </a:r>
            <a:r>
              <a:rPr lang="en-US" sz="2400" dirty="0"/>
              <a:t>, or</a:t>
            </a:r>
          </a:p>
          <a:p>
            <a:pPr lvl="1"/>
            <a:r>
              <a:rPr lang="en-US" sz="2400" i="1" dirty="0"/>
              <a:t>One</a:t>
            </a:r>
            <a:r>
              <a:rPr lang="en-US" sz="2400" dirty="0"/>
              <a:t> characteristic the system must have (</a:t>
            </a:r>
            <a:r>
              <a:rPr lang="en-US" sz="2400" dirty="0">
                <a:solidFill>
                  <a:srgbClr val="FF0000"/>
                </a:solidFill>
              </a:rPr>
              <a:t>nonfunctional </a:t>
            </a:r>
            <a:r>
              <a:rPr lang="en-US" sz="2400" dirty="0" smtClean="0">
                <a:solidFill>
                  <a:srgbClr val="FF0000"/>
                </a:solidFill>
              </a:rPr>
              <a:t>requirement</a:t>
            </a:r>
            <a:r>
              <a:rPr lang="en-US" sz="2400" dirty="0" smtClean="0"/>
              <a:t>)</a:t>
            </a:r>
            <a:endParaRPr lang="en-US" sz="2400" dirty="0"/>
          </a:p>
          <a:p>
            <a:r>
              <a:rPr lang="en-US" sz="2800" dirty="0" smtClean="0">
                <a:solidFill>
                  <a:srgbClr val="FF0000"/>
                </a:solidFill>
              </a:rPr>
              <a:t>Business/organizational </a:t>
            </a:r>
            <a:r>
              <a:rPr lang="en-US" sz="2800" dirty="0">
                <a:solidFill>
                  <a:srgbClr val="FF0000"/>
                </a:solidFill>
              </a:rPr>
              <a:t>requirements</a:t>
            </a:r>
            <a:r>
              <a:rPr lang="en-US" sz="2800" dirty="0"/>
              <a:t> – from the user’s perspective</a:t>
            </a:r>
          </a:p>
          <a:p>
            <a:r>
              <a:rPr lang="en-US" sz="2800" dirty="0">
                <a:solidFill>
                  <a:srgbClr val="FF0000"/>
                </a:solidFill>
              </a:rPr>
              <a:t>Systems requirements</a:t>
            </a:r>
            <a:r>
              <a:rPr lang="en-US" sz="2800" dirty="0"/>
              <a:t> – from the designer’s perspective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Examples of Requirements</a:t>
            </a:r>
          </a:p>
        </p:txBody>
      </p:sp>
      <p:sp>
        <p:nvSpPr>
          <p:cNvPr id="92163" name="Rectangle 3"/>
          <p:cNvSpPr>
            <a:spLocks noGrp="1" noChangeArrowheads="1"/>
          </p:cNvSpPr>
          <p:nvPr>
            <p:ph type="body" idx="1"/>
          </p:nvPr>
        </p:nvSpPr>
        <p:spPr>
          <a:xfrm>
            <a:off x="549275" y="1600200"/>
            <a:ext cx="8042276" cy="4952999"/>
          </a:xfrm>
        </p:spPr>
        <p:txBody>
          <a:bodyPr>
            <a:normAutofit lnSpcReduction="10000"/>
          </a:bodyPr>
          <a:lstStyle/>
          <a:p>
            <a:pPr>
              <a:spcBef>
                <a:spcPts val="500"/>
              </a:spcBef>
              <a:spcAft>
                <a:spcPts val="500"/>
              </a:spcAft>
              <a:buFontTx/>
              <a:buNone/>
            </a:pPr>
            <a:r>
              <a:rPr lang="en-US" sz="2000" b="1" dirty="0"/>
              <a:t>Functional requirements</a:t>
            </a:r>
            <a:r>
              <a:rPr lang="en-US" sz="2000" dirty="0"/>
              <a:t>:</a:t>
            </a:r>
            <a:endParaRPr lang="en-US" sz="1800" dirty="0"/>
          </a:p>
          <a:p>
            <a:pPr lvl="1">
              <a:spcBef>
                <a:spcPts val="500"/>
              </a:spcBef>
              <a:spcAft>
                <a:spcPts val="500"/>
              </a:spcAft>
              <a:buFontTx/>
              <a:buChar char="•"/>
            </a:pPr>
            <a:r>
              <a:rPr lang="en-US" sz="1800" dirty="0" smtClean="0"/>
              <a:t>When the cruise control systems is “</a:t>
            </a:r>
            <a:r>
              <a:rPr lang="en-US" sz="1800" dirty="0" smtClean="0"/>
              <a:t>on,” </a:t>
            </a:r>
            <a:r>
              <a:rPr lang="en-US" sz="1800" dirty="0" smtClean="0"/>
              <a:t>if the driver presses the “set” button, the current speed is captured and that speed is maintained until the user hits the brake or the accelerator, or until the cruise control system is turned “</a:t>
            </a:r>
            <a:r>
              <a:rPr lang="en-US" sz="1800" dirty="0" smtClean="0"/>
              <a:t>off.”</a:t>
            </a:r>
          </a:p>
          <a:p>
            <a:pPr lvl="1">
              <a:spcBef>
                <a:spcPts val="500"/>
              </a:spcBef>
              <a:spcAft>
                <a:spcPts val="500"/>
              </a:spcAft>
              <a:buFontTx/>
              <a:buChar char="•"/>
            </a:pPr>
            <a:r>
              <a:rPr lang="en-US" sz="1800" dirty="0"/>
              <a:t>If the </a:t>
            </a:r>
            <a:r>
              <a:rPr lang="en-US" sz="1800" dirty="0" smtClean="0"/>
              <a:t>driver presses the accelerator while the cruise control system is controlling the speed, the speed is allowed to increase as long as the driver is pressing the accelerator, but returns to the maintained speed when the user releases the accelerator.</a:t>
            </a:r>
            <a:endParaRPr lang="en-US" sz="1800" dirty="0"/>
          </a:p>
          <a:p>
            <a:pPr>
              <a:spcBef>
                <a:spcPts val="500"/>
              </a:spcBef>
              <a:spcAft>
                <a:spcPts val="500"/>
              </a:spcAft>
              <a:buFontTx/>
              <a:buNone/>
            </a:pPr>
            <a:r>
              <a:rPr lang="en-US" sz="2000" b="1" dirty="0"/>
              <a:t>Nonfunctional requirements</a:t>
            </a:r>
            <a:r>
              <a:rPr lang="en-US" sz="2000" dirty="0"/>
              <a:t>:</a:t>
            </a:r>
            <a:endParaRPr lang="en-US" sz="1800" dirty="0"/>
          </a:p>
          <a:p>
            <a:pPr lvl="1">
              <a:spcBef>
                <a:spcPts val="500"/>
              </a:spcBef>
              <a:spcAft>
                <a:spcPts val="500"/>
              </a:spcAft>
              <a:buFontTx/>
              <a:buChar char="•"/>
            </a:pPr>
            <a:r>
              <a:rPr lang="en-US" sz="1800" dirty="0" smtClean="0"/>
              <a:t>While the cruise control system is “</a:t>
            </a:r>
            <a:r>
              <a:rPr lang="en-US" sz="1800" dirty="0" smtClean="0"/>
              <a:t>on,” </a:t>
            </a:r>
            <a:r>
              <a:rPr lang="en-US" sz="1800" dirty="0" smtClean="0"/>
              <a:t>reaction time to all driver actions must be less than 0.1 seconds.</a:t>
            </a:r>
            <a:endParaRPr lang="en-US" sz="1800" dirty="0"/>
          </a:p>
          <a:p>
            <a:pPr lvl="1">
              <a:spcBef>
                <a:spcPts val="500"/>
              </a:spcBef>
              <a:spcAft>
                <a:spcPts val="500"/>
              </a:spcAft>
              <a:buFontTx/>
              <a:buChar char="•"/>
            </a:pPr>
            <a:r>
              <a:rPr lang="en-US" sz="1800" dirty="0" smtClean="0"/>
              <a:t>At least 80% of all test drivers must be able to use the cruise control system without error after driving with it for no more than 20 minutes.</a:t>
            </a:r>
            <a:endParaRPr lang="en-US" sz="1800" dirty="0"/>
          </a:p>
          <a:p>
            <a:pPr lvl="1">
              <a:spcBef>
                <a:spcPts val="500"/>
              </a:spcBef>
              <a:spcAft>
                <a:spcPts val="500"/>
              </a:spcAft>
              <a:buFontTx/>
              <a:buNone/>
            </a:pP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381000"/>
            <a:ext cx="7772400" cy="1143000"/>
          </a:xfrm>
        </p:spPr>
        <p:txBody>
          <a:bodyPr/>
          <a:lstStyle/>
          <a:p>
            <a:r>
              <a:rPr lang="en-US"/>
              <a:t>Requirements Definition Document</a:t>
            </a:r>
          </a:p>
        </p:txBody>
      </p:sp>
      <p:sp>
        <p:nvSpPr>
          <p:cNvPr id="93187" name="Rectangle 3"/>
          <p:cNvSpPr>
            <a:spLocks noGrp="1" noChangeArrowheads="1"/>
          </p:cNvSpPr>
          <p:nvPr>
            <p:ph type="body" idx="1"/>
          </p:nvPr>
        </p:nvSpPr>
        <p:spPr>
          <a:xfrm>
            <a:off x="685800" y="1981200"/>
            <a:ext cx="7772400" cy="4267200"/>
          </a:xfrm>
        </p:spPr>
        <p:txBody>
          <a:bodyPr>
            <a:normAutofit fontScale="92500" lnSpcReduction="10000"/>
          </a:bodyPr>
          <a:lstStyle/>
          <a:p>
            <a:pPr>
              <a:lnSpc>
                <a:spcPct val="90000"/>
              </a:lnSpc>
            </a:pPr>
            <a:r>
              <a:rPr lang="en-US" dirty="0"/>
              <a:t>Organized as a numbered list of requirements</a:t>
            </a:r>
          </a:p>
          <a:p>
            <a:pPr lvl="1">
              <a:lnSpc>
                <a:spcPct val="90000"/>
              </a:lnSpc>
            </a:pPr>
            <a:r>
              <a:rPr lang="en-US" dirty="0"/>
              <a:t>Groups functional and nonfunctional requirements</a:t>
            </a:r>
          </a:p>
          <a:p>
            <a:pPr lvl="1">
              <a:lnSpc>
                <a:spcPct val="90000"/>
              </a:lnSpc>
            </a:pPr>
            <a:r>
              <a:rPr lang="en-US" dirty="0"/>
              <a:t>Often other subcategories</a:t>
            </a:r>
          </a:p>
          <a:p>
            <a:pPr>
              <a:lnSpc>
                <a:spcPct val="90000"/>
              </a:lnSpc>
            </a:pPr>
            <a:r>
              <a:rPr lang="en-US" dirty="0">
                <a:solidFill>
                  <a:srgbClr val="FF0000"/>
                </a:solidFill>
              </a:rPr>
              <a:t>Created</a:t>
            </a:r>
            <a:r>
              <a:rPr lang="en-US" dirty="0"/>
              <a:t> early in analysis to capture what the current system does that we want to keep</a:t>
            </a:r>
          </a:p>
          <a:p>
            <a:pPr>
              <a:lnSpc>
                <a:spcPct val="90000"/>
              </a:lnSpc>
            </a:pPr>
            <a:r>
              <a:rPr lang="en-US" dirty="0">
                <a:solidFill>
                  <a:srgbClr val="FF0000"/>
                </a:solidFill>
              </a:rPr>
              <a:t>Updated</a:t>
            </a:r>
            <a:r>
              <a:rPr lang="en-US" dirty="0"/>
              <a:t> after analysis to specify what new things we want the new system to </a:t>
            </a:r>
            <a:r>
              <a:rPr lang="en-US" dirty="0" smtClean="0"/>
              <a:t>do</a:t>
            </a:r>
          </a:p>
          <a:p>
            <a:pPr>
              <a:lnSpc>
                <a:spcPct val="90000"/>
              </a:lnSpc>
            </a:pPr>
            <a:r>
              <a:rPr lang="en-US" dirty="0" smtClean="0">
                <a:solidFill>
                  <a:srgbClr val="FF0000"/>
                </a:solidFill>
              </a:rPr>
              <a:t>Used</a:t>
            </a:r>
            <a:r>
              <a:rPr lang="en-US" dirty="0" smtClean="0"/>
              <a:t> during design and development to guide design decisions.</a:t>
            </a:r>
          </a:p>
          <a:p>
            <a:pPr>
              <a:lnSpc>
                <a:spcPct val="90000"/>
              </a:lnSpc>
            </a:pPr>
            <a:r>
              <a:rPr lang="en-US" dirty="0" smtClean="0">
                <a:solidFill>
                  <a:srgbClr val="FF0000"/>
                </a:solidFill>
              </a:rPr>
              <a:t>Used</a:t>
            </a:r>
            <a:r>
              <a:rPr lang="en-US" dirty="0" smtClean="0"/>
              <a:t> during testing to determine how the system should behave.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dirty="0" smtClean="0"/>
              <a:t>Requirements Gathering </a:t>
            </a:r>
            <a:r>
              <a:rPr lang="en-US" dirty="0"/>
              <a:t>T</a:t>
            </a:r>
            <a:r>
              <a:rPr lang="en-US" dirty="0" smtClean="0"/>
              <a:t>echniques</a:t>
            </a:r>
            <a:endParaRPr lang="en-US" dirty="0"/>
          </a:p>
        </p:txBody>
      </p:sp>
      <p:sp>
        <p:nvSpPr>
          <p:cNvPr id="95235" name="Rectangle 3"/>
          <p:cNvSpPr>
            <a:spLocks noGrp="1" noChangeArrowheads="1"/>
          </p:cNvSpPr>
          <p:nvPr>
            <p:ph type="body" idx="1"/>
          </p:nvPr>
        </p:nvSpPr>
        <p:spPr>
          <a:xfrm>
            <a:off x="1143000" y="2209800"/>
            <a:ext cx="5715000" cy="4114800"/>
          </a:xfrm>
        </p:spPr>
        <p:txBody>
          <a:bodyPr/>
          <a:lstStyle/>
          <a:p>
            <a:r>
              <a:rPr lang="en-US" dirty="0"/>
              <a:t>Interviewing</a:t>
            </a:r>
          </a:p>
          <a:p>
            <a:r>
              <a:rPr lang="en-US" dirty="0"/>
              <a:t>Questionnaires</a:t>
            </a:r>
          </a:p>
          <a:p>
            <a:r>
              <a:rPr lang="en-US" dirty="0"/>
              <a:t>Observation</a:t>
            </a:r>
          </a:p>
          <a:p>
            <a:r>
              <a:rPr lang="en-US" dirty="0"/>
              <a:t>Documents</a:t>
            </a:r>
            <a:endParaRPr lang="en-US" dirty="0" smtClean="0"/>
          </a:p>
          <a:p>
            <a:r>
              <a:rPr lang="en-US" dirty="0" smtClean="0"/>
              <a:t>Joint Application Design (JAD)</a:t>
            </a:r>
          </a:p>
          <a:p>
            <a:r>
              <a:rPr lang="en-US" dirty="0" smtClean="0"/>
              <a:t>Prototyping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Individual quiz:  </a:t>
            </a:r>
            <a:r>
              <a:rPr lang="en-US" b="1" dirty="0" smtClean="0">
                <a:solidFill>
                  <a:srgbClr val="FF0000"/>
                </a:solidFill>
              </a:rPr>
              <a:t>5 minutes</a:t>
            </a:r>
          </a:p>
          <a:p>
            <a:r>
              <a:rPr lang="en-US" dirty="0" smtClean="0"/>
              <a:t>Team quiz:  </a:t>
            </a:r>
            <a:r>
              <a:rPr lang="en-US" b="1" dirty="0" smtClean="0">
                <a:solidFill>
                  <a:srgbClr val="FF0000"/>
                </a:solidFill>
              </a:rPr>
              <a:t>5 minutes</a:t>
            </a:r>
            <a:endParaRPr lang="en-US" b="1" dirty="0">
              <a:solidFill>
                <a:srgbClr val="FF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52254253"/>
      </p:ext>
    </p:extLst>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t>Interviewing</a:t>
            </a:r>
          </a:p>
        </p:txBody>
      </p:sp>
      <p:sp>
        <p:nvSpPr>
          <p:cNvPr id="97283" name="Rectangle 3"/>
          <p:cNvSpPr>
            <a:spLocks noGrp="1" noChangeArrowheads="1"/>
          </p:cNvSpPr>
          <p:nvPr>
            <p:ph type="body" idx="1"/>
          </p:nvPr>
        </p:nvSpPr>
        <p:spPr>
          <a:xfrm>
            <a:off x="457200" y="1600200"/>
            <a:ext cx="7772400" cy="5029200"/>
          </a:xfrm>
        </p:spPr>
        <p:txBody>
          <a:bodyPr>
            <a:normAutofit/>
          </a:bodyPr>
          <a:lstStyle/>
          <a:p>
            <a:pPr>
              <a:lnSpc>
                <a:spcPct val="110000"/>
              </a:lnSpc>
              <a:spcBef>
                <a:spcPts val="0"/>
              </a:spcBef>
            </a:pPr>
            <a:r>
              <a:rPr lang="en-US" dirty="0"/>
              <a:t>Focus on </a:t>
            </a:r>
            <a:r>
              <a:rPr lang="en-US" dirty="0" smtClean="0"/>
              <a:t>getting:</a:t>
            </a:r>
          </a:p>
          <a:p>
            <a:pPr lvl="1">
              <a:lnSpc>
                <a:spcPct val="110000"/>
              </a:lnSpc>
              <a:spcBef>
                <a:spcPts val="0"/>
              </a:spcBef>
            </a:pPr>
            <a:r>
              <a:rPr lang="en-US" dirty="0"/>
              <a:t>opinions</a:t>
            </a:r>
          </a:p>
          <a:p>
            <a:pPr lvl="1">
              <a:lnSpc>
                <a:spcPct val="110000"/>
              </a:lnSpc>
              <a:spcBef>
                <a:spcPts val="0"/>
              </a:spcBef>
            </a:pPr>
            <a:r>
              <a:rPr lang="en-US" dirty="0"/>
              <a:t>feelings</a:t>
            </a:r>
          </a:p>
          <a:p>
            <a:pPr lvl="1">
              <a:lnSpc>
                <a:spcPct val="110000"/>
              </a:lnSpc>
              <a:spcBef>
                <a:spcPts val="0"/>
              </a:spcBef>
            </a:pPr>
            <a:r>
              <a:rPr lang="en-US" dirty="0"/>
              <a:t>goals</a:t>
            </a:r>
          </a:p>
          <a:p>
            <a:pPr lvl="1">
              <a:lnSpc>
                <a:spcPct val="110000"/>
              </a:lnSpc>
              <a:spcBef>
                <a:spcPts val="0"/>
              </a:spcBef>
            </a:pPr>
            <a:r>
              <a:rPr lang="en-US" dirty="0"/>
              <a:t>procedures (both formal and informal</a:t>
            </a:r>
            <a:r>
              <a:rPr lang="en-US" dirty="0" smtClean="0"/>
              <a:t>)</a:t>
            </a:r>
          </a:p>
          <a:p>
            <a:pPr lvl="1">
              <a:lnSpc>
                <a:spcPct val="110000"/>
              </a:lnSpc>
              <a:spcBef>
                <a:spcPts val="0"/>
              </a:spcBef>
            </a:pPr>
            <a:r>
              <a:rPr lang="en-US" b="1" i="1" dirty="0" smtClean="0"/>
              <a:t>not </a:t>
            </a:r>
            <a:r>
              <a:rPr lang="en-US" dirty="0" smtClean="0"/>
              <a:t>quantitative facts</a:t>
            </a:r>
          </a:p>
          <a:p>
            <a:pPr>
              <a:lnSpc>
                <a:spcPct val="110000"/>
              </a:lnSpc>
              <a:spcBef>
                <a:spcPts val="0"/>
              </a:spcBef>
            </a:pPr>
            <a:r>
              <a:rPr lang="en-US" dirty="0" smtClean="0"/>
              <a:t>Interview questions:</a:t>
            </a:r>
          </a:p>
          <a:p>
            <a:pPr lvl="1">
              <a:lnSpc>
                <a:spcPct val="110000"/>
              </a:lnSpc>
              <a:spcBef>
                <a:spcPts val="0"/>
              </a:spcBef>
            </a:pPr>
            <a:r>
              <a:rPr lang="en-US" dirty="0"/>
              <a:t>Open vs. closed</a:t>
            </a:r>
          </a:p>
          <a:p>
            <a:pPr lvl="1">
              <a:lnSpc>
                <a:spcPct val="110000"/>
              </a:lnSpc>
              <a:spcBef>
                <a:spcPts val="0"/>
              </a:spcBef>
            </a:pPr>
            <a:r>
              <a:rPr lang="en-US" dirty="0"/>
              <a:t>Probes</a:t>
            </a:r>
          </a:p>
          <a:p>
            <a:pPr lvl="1">
              <a:lnSpc>
                <a:spcPct val="110000"/>
              </a:lnSpc>
              <a:spcBef>
                <a:spcPts val="0"/>
              </a:spcBef>
            </a:pPr>
            <a:r>
              <a:rPr lang="en-US" dirty="0"/>
              <a:t>Pitfalls:</a:t>
            </a:r>
          </a:p>
          <a:p>
            <a:pPr lvl="2">
              <a:lnSpc>
                <a:spcPct val="110000"/>
              </a:lnSpc>
              <a:spcBef>
                <a:spcPts val="0"/>
              </a:spcBef>
            </a:pPr>
            <a:r>
              <a:rPr lang="en-US" dirty="0"/>
              <a:t>leading questions</a:t>
            </a:r>
          </a:p>
          <a:p>
            <a:pPr lvl="2">
              <a:lnSpc>
                <a:spcPct val="110000"/>
              </a:lnSpc>
              <a:spcBef>
                <a:spcPts val="0"/>
              </a:spcBef>
            </a:pPr>
            <a:r>
              <a:rPr lang="en-US" dirty="0"/>
              <a:t>double-barreled questions</a:t>
            </a:r>
          </a:p>
          <a:p>
            <a:pPr lvl="2">
              <a:lnSpc>
                <a:spcPct val="110000"/>
              </a:lnSpc>
              <a:spcBef>
                <a:spcPts val="0"/>
              </a:spcBef>
            </a:pPr>
            <a:r>
              <a:rPr lang="en-US" dirty="0"/>
              <a:t>judgmental questions</a:t>
            </a:r>
          </a:p>
          <a:p>
            <a:pPr>
              <a:lnSpc>
                <a:spcPct val="110000"/>
              </a:lnSpc>
              <a:spcBef>
                <a:spcPts val="0"/>
              </a:spcBef>
            </a:pPr>
            <a:endParaRPr lang="en-US" dirty="0"/>
          </a:p>
        </p:txBody>
      </p:sp>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t>Questionnaires</a:t>
            </a:r>
          </a:p>
        </p:txBody>
      </p:sp>
      <p:sp>
        <p:nvSpPr>
          <p:cNvPr id="111619" name="Rectangle 3"/>
          <p:cNvSpPr>
            <a:spLocks noGrp="1" noChangeArrowheads="1"/>
          </p:cNvSpPr>
          <p:nvPr>
            <p:ph type="body" idx="1"/>
          </p:nvPr>
        </p:nvSpPr>
        <p:spPr/>
        <p:txBody>
          <a:bodyPr>
            <a:normAutofit fontScale="92500" lnSpcReduction="10000"/>
          </a:bodyPr>
          <a:lstStyle/>
          <a:p>
            <a:r>
              <a:rPr lang="en-US" dirty="0"/>
              <a:t>Most useful when you want an overall opinion from a wide variety of dispersed people</a:t>
            </a:r>
          </a:p>
          <a:p>
            <a:r>
              <a:rPr lang="en-US" dirty="0"/>
              <a:t>Use to get the majority opinion</a:t>
            </a:r>
          </a:p>
          <a:p>
            <a:r>
              <a:rPr lang="en-US" dirty="0"/>
              <a:t>Can be combined with interviews</a:t>
            </a:r>
          </a:p>
          <a:p>
            <a:r>
              <a:rPr lang="en-US" dirty="0"/>
              <a:t>Have to pick a sampling </a:t>
            </a:r>
            <a:r>
              <a:rPr lang="en-US" dirty="0" smtClean="0"/>
              <a:t>strategy</a:t>
            </a:r>
          </a:p>
          <a:p>
            <a:r>
              <a:rPr lang="en-US" b="1" dirty="0">
                <a:solidFill>
                  <a:schemeClr val="hlink"/>
                </a:solidFill>
              </a:rPr>
              <a:t>Triangulation</a:t>
            </a:r>
            <a:r>
              <a:rPr lang="en-US" dirty="0"/>
              <a:t> =&gt; sometimes you’ll get different answers to the same question</a:t>
            </a:r>
          </a:p>
          <a:p>
            <a:pPr lvl="1"/>
            <a:r>
              <a:rPr lang="en-US" dirty="0"/>
              <a:t>different perspectives</a:t>
            </a:r>
          </a:p>
          <a:p>
            <a:pPr lvl="1"/>
            <a:r>
              <a:rPr lang="en-US" dirty="0"/>
              <a:t>actual practice different from policy</a:t>
            </a:r>
          </a:p>
          <a:p>
            <a:pPr lvl="1"/>
            <a:r>
              <a:rPr lang="en-US" dirty="0"/>
              <a:t>sometimes one source</a:t>
            </a:r>
            <a:r>
              <a:rPr lang="en-US" dirty="0" smtClean="0"/>
              <a:t> is clearly </a:t>
            </a:r>
            <a:r>
              <a:rPr lang="en-US" dirty="0"/>
              <a:t>more </a:t>
            </a:r>
            <a:r>
              <a:rPr lang="en-US" dirty="0" smtClean="0"/>
              <a:t>reliable</a:t>
            </a:r>
            <a:endParaRPr lang="en-US" dirty="0"/>
          </a:p>
        </p:txBody>
      </p:sp>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Observation</a:t>
            </a:r>
          </a:p>
        </p:txBody>
      </p:sp>
      <p:sp>
        <p:nvSpPr>
          <p:cNvPr id="119811" name="Rectangle 3"/>
          <p:cNvSpPr>
            <a:spLocks noGrp="1" noChangeArrowheads="1"/>
          </p:cNvSpPr>
          <p:nvPr>
            <p:ph type="body" idx="1"/>
          </p:nvPr>
        </p:nvSpPr>
        <p:spPr/>
        <p:txBody>
          <a:bodyPr/>
          <a:lstStyle/>
          <a:p>
            <a:r>
              <a:rPr lang="en-US"/>
              <a:t>When you need to learn:</a:t>
            </a:r>
          </a:p>
          <a:p>
            <a:pPr lvl="1"/>
            <a:r>
              <a:rPr lang="en-US"/>
              <a:t>what is actually done, as opposed to what is described</a:t>
            </a:r>
          </a:p>
          <a:p>
            <a:pPr lvl="1"/>
            <a:r>
              <a:rPr lang="en-US"/>
              <a:t>what interactions are going on</a:t>
            </a:r>
          </a:p>
          <a:p>
            <a:pPr lvl="1"/>
            <a:r>
              <a:rPr lang="en-US"/>
              <a:t>what goes into decision-making</a:t>
            </a:r>
          </a:p>
          <a:p>
            <a:r>
              <a:rPr lang="en-US"/>
              <a:t>Time sampling vs. event sampling</a:t>
            </a:r>
          </a:p>
          <a:p>
            <a:r>
              <a:rPr lang="en-US"/>
              <a:t>Need both typical and atypical situations</a:t>
            </a:r>
          </a:p>
          <a:p>
            <a:r>
              <a:rPr lang="en-US"/>
              <a:t>Very expensive</a:t>
            </a:r>
          </a:p>
        </p:txBody>
      </p:sp>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Documents</a:t>
            </a:r>
          </a:p>
        </p:txBody>
      </p:sp>
      <p:sp>
        <p:nvSpPr>
          <p:cNvPr id="123907" name="Rectangle 3"/>
          <p:cNvSpPr>
            <a:spLocks noGrp="1" noChangeArrowheads="1"/>
          </p:cNvSpPr>
          <p:nvPr>
            <p:ph type="body" idx="1"/>
          </p:nvPr>
        </p:nvSpPr>
        <p:spPr>
          <a:xfrm>
            <a:off x="1676400" y="2209800"/>
            <a:ext cx="7772400" cy="4114800"/>
          </a:xfrm>
        </p:spPr>
        <p:txBody>
          <a:bodyPr/>
          <a:lstStyle/>
          <a:p>
            <a:pPr>
              <a:lnSpc>
                <a:spcPct val="80000"/>
              </a:lnSpc>
            </a:pPr>
            <a:r>
              <a:rPr lang="en-US" dirty="0"/>
              <a:t>Artifacts of paper-based system</a:t>
            </a:r>
          </a:p>
          <a:p>
            <a:pPr lvl="1">
              <a:lnSpc>
                <a:spcPct val="80000"/>
              </a:lnSpc>
            </a:pPr>
            <a:r>
              <a:rPr lang="en-US" dirty="0"/>
              <a:t>data collection forms - </a:t>
            </a:r>
            <a:r>
              <a:rPr lang="en-US" dirty="0">
                <a:solidFill>
                  <a:srgbClr val="FF0000"/>
                </a:solidFill>
              </a:rPr>
              <a:t>blank and used</a:t>
            </a:r>
          </a:p>
          <a:p>
            <a:pPr lvl="1">
              <a:lnSpc>
                <a:spcPct val="80000"/>
              </a:lnSpc>
            </a:pPr>
            <a:r>
              <a:rPr lang="en-US" dirty="0"/>
              <a:t>reports</a:t>
            </a:r>
          </a:p>
          <a:p>
            <a:pPr>
              <a:lnSpc>
                <a:spcPct val="80000"/>
              </a:lnSpc>
            </a:pPr>
            <a:r>
              <a:rPr lang="en-US" dirty="0"/>
              <a:t>Procedure descriptions</a:t>
            </a:r>
          </a:p>
          <a:p>
            <a:pPr>
              <a:lnSpc>
                <a:spcPct val="80000"/>
              </a:lnSpc>
            </a:pPr>
            <a:r>
              <a:rPr lang="en-US" dirty="0"/>
              <a:t>System documentation</a:t>
            </a:r>
          </a:p>
          <a:p>
            <a:pPr>
              <a:lnSpc>
                <a:spcPct val="80000"/>
              </a:lnSpc>
            </a:pPr>
            <a:r>
              <a:rPr lang="en-US" dirty="0"/>
              <a:t>Policy handbooks</a:t>
            </a:r>
          </a:p>
          <a:p>
            <a:pPr>
              <a:lnSpc>
                <a:spcPct val="80000"/>
              </a:lnSpc>
            </a:pPr>
            <a:r>
              <a:rPr lang="en-US" dirty="0"/>
              <a:t>Archival documents</a:t>
            </a:r>
          </a:p>
        </p:txBody>
      </p:sp>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685800" y="304800"/>
            <a:ext cx="7772400" cy="1143000"/>
          </a:xfrm>
        </p:spPr>
        <p:txBody>
          <a:bodyPr/>
          <a:lstStyle/>
          <a:p>
            <a:r>
              <a:rPr lang="en-US"/>
              <a:t>Joint Application Design (JAD)</a:t>
            </a:r>
          </a:p>
        </p:txBody>
      </p:sp>
      <p:sp>
        <p:nvSpPr>
          <p:cNvPr id="125955" name="Rectangle 3"/>
          <p:cNvSpPr>
            <a:spLocks noGrp="1" noChangeArrowheads="1"/>
          </p:cNvSpPr>
          <p:nvPr>
            <p:ph type="body" idx="1"/>
          </p:nvPr>
        </p:nvSpPr>
        <p:spPr>
          <a:xfrm>
            <a:off x="685800" y="1905000"/>
            <a:ext cx="7772400" cy="4114800"/>
          </a:xfrm>
        </p:spPr>
        <p:txBody>
          <a:bodyPr>
            <a:normAutofit fontScale="85000" lnSpcReduction="10000"/>
          </a:bodyPr>
          <a:lstStyle/>
          <a:p>
            <a:pPr>
              <a:lnSpc>
                <a:spcPct val="110000"/>
              </a:lnSpc>
              <a:spcBef>
                <a:spcPct val="10000"/>
              </a:spcBef>
            </a:pPr>
            <a:r>
              <a:rPr lang="en-US" sz="2400" dirty="0"/>
              <a:t>Method for gathering and analyzing requirements</a:t>
            </a:r>
          </a:p>
          <a:p>
            <a:pPr>
              <a:lnSpc>
                <a:spcPct val="110000"/>
              </a:lnSpc>
              <a:spcBef>
                <a:spcPct val="10000"/>
              </a:spcBef>
            </a:pPr>
            <a:r>
              <a:rPr lang="en-US" sz="2400" dirty="0"/>
              <a:t>Requires a long (hours, days, weeks) meeting with users, analysts, senior people, technical consultants, etc.</a:t>
            </a:r>
          </a:p>
          <a:p>
            <a:pPr>
              <a:lnSpc>
                <a:spcPct val="110000"/>
              </a:lnSpc>
              <a:spcBef>
                <a:spcPct val="10000"/>
              </a:spcBef>
            </a:pPr>
            <a:r>
              <a:rPr lang="en-US" sz="2400" dirty="0"/>
              <a:t>Useful when innovation is important and it’s feasible to get everyone together</a:t>
            </a:r>
          </a:p>
          <a:p>
            <a:pPr>
              <a:lnSpc>
                <a:spcPct val="110000"/>
              </a:lnSpc>
              <a:spcBef>
                <a:spcPct val="10000"/>
              </a:spcBef>
            </a:pPr>
            <a:r>
              <a:rPr lang="en-US" sz="2400" dirty="0"/>
              <a:t>Benefits: </a:t>
            </a:r>
          </a:p>
          <a:p>
            <a:pPr lvl="1">
              <a:lnSpc>
                <a:spcPct val="110000"/>
              </a:lnSpc>
              <a:spcBef>
                <a:spcPct val="10000"/>
              </a:spcBef>
            </a:pPr>
            <a:r>
              <a:rPr lang="en-US" sz="2000" dirty="0"/>
              <a:t>gets requirements over quickly</a:t>
            </a:r>
          </a:p>
          <a:p>
            <a:pPr lvl="1">
              <a:lnSpc>
                <a:spcPct val="110000"/>
              </a:lnSpc>
              <a:spcBef>
                <a:spcPct val="10000"/>
              </a:spcBef>
            </a:pPr>
            <a:r>
              <a:rPr lang="en-US" sz="2000" dirty="0"/>
              <a:t>user ownership</a:t>
            </a:r>
          </a:p>
          <a:p>
            <a:pPr lvl="1">
              <a:lnSpc>
                <a:spcPct val="110000"/>
              </a:lnSpc>
              <a:spcBef>
                <a:spcPct val="10000"/>
              </a:spcBef>
            </a:pPr>
            <a:r>
              <a:rPr lang="en-US" sz="2000" dirty="0"/>
              <a:t>creativity</a:t>
            </a:r>
          </a:p>
          <a:p>
            <a:pPr>
              <a:lnSpc>
                <a:spcPct val="110000"/>
              </a:lnSpc>
              <a:spcBef>
                <a:spcPct val="10000"/>
              </a:spcBef>
            </a:pPr>
            <a:r>
              <a:rPr lang="en-US" sz="2400" dirty="0"/>
              <a:t>Drawbacks: </a:t>
            </a:r>
          </a:p>
          <a:p>
            <a:pPr lvl="1">
              <a:lnSpc>
                <a:spcPct val="110000"/>
              </a:lnSpc>
              <a:spcBef>
                <a:spcPct val="10000"/>
              </a:spcBef>
            </a:pPr>
            <a:r>
              <a:rPr lang="en-US" sz="2000" dirty="0"/>
              <a:t>scheduling</a:t>
            </a:r>
          </a:p>
          <a:p>
            <a:pPr lvl="1">
              <a:lnSpc>
                <a:spcPct val="110000"/>
              </a:lnSpc>
              <a:spcBef>
                <a:spcPct val="10000"/>
              </a:spcBef>
            </a:pPr>
            <a:r>
              <a:rPr lang="en-US" sz="2000" dirty="0"/>
              <a:t>requires a skilled facilitator</a:t>
            </a:r>
          </a:p>
          <a:p>
            <a:pPr lvl="1">
              <a:lnSpc>
                <a:spcPct val="110000"/>
              </a:lnSpc>
              <a:spcBef>
                <a:spcPct val="10000"/>
              </a:spcBef>
            </a:pPr>
            <a:r>
              <a:rPr lang="en-US" sz="2000" dirty="0"/>
              <a:t>can be political</a:t>
            </a:r>
          </a:p>
        </p:txBody>
      </p:sp>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t>Prototyping</a:t>
            </a:r>
          </a:p>
        </p:txBody>
      </p:sp>
      <p:sp>
        <p:nvSpPr>
          <p:cNvPr id="128003" name="Rectangle 3"/>
          <p:cNvSpPr>
            <a:spLocks noGrp="1" noChangeArrowheads="1"/>
          </p:cNvSpPr>
          <p:nvPr>
            <p:ph type="body" idx="1"/>
          </p:nvPr>
        </p:nvSpPr>
        <p:spPr>
          <a:xfrm>
            <a:off x="685800" y="1752600"/>
            <a:ext cx="7772400" cy="4114800"/>
          </a:xfrm>
        </p:spPr>
        <p:txBody>
          <a:bodyPr/>
          <a:lstStyle/>
          <a:p>
            <a:r>
              <a:rPr lang="en-US" dirty="0"/>
              <a:t>used iteratively to:</a:t>
            </a:r>
          </a:p>
          <a:p>
            <a:pPr lvl="1">
              <a:spcBef>
                <a:spcPct val="0"/>
              </a:spcBef>
              <a:buFontTx/>
              <a:buChar char="-"/>
            </a:pPr>
            <a:r>
              <a:rPr lang="en-US" dirty="0"/>
              <a:t>clarify what a user has said they wanted</a:t>
            </a:r>
          </a:p>
          <a:p>
            <a:pPr lvl="1">
              <a:spcBef>
                <a:spcPct val="0"/>
              </a:spcBef>
              <a:buFontTx/>
              <a:buChar char="-"/>
            </a:pPr>
            <a:r>
              <a:rPr lang="en-US" dirty="0"/>
              <a:t>show a user what they’ve suggested</a:t>
            </a:r>
            <a:endParaRPr lang="en-US" dirty="0" smtClean="0"/>
          </a:p>
          <a:p>
            <a:pPr lvl="1">
              <a:spcBef>
                <a:spcPct val="0"/>
              </a:spcBef>
              <a:buFontTx/>
              <a:buChar char="-"/>
            </a:pPr>
            <a:r>
              <a:rPr lang="en-US" dirty="0" smtClean="0"/>
              <a:t>compare </a:t>
            </a:r>
            <a:r>
              <a:rPr lang="en-US" dirty="0"/>
              <a:t>different ways of implementing a user’s suggestion</a:t>
            </a:r>
          </a:p>
          <a:p>
            <a:r>
              <a:rPr lang="en-US" dirty="0"/>
              <a:t>pitfalls:</a:t>
            </a:r>
          </a:p>
          <a:p>
            <a:pPr lvl="1">
              <a:spcBef>
                <a:spcPct val="0"/>
              </a:spcBef>
              <a:buFontTx/>
              <a:buChar char="-"/>
            </a:pPr>
            <a:r>
              <a:rPr lang="en-US" dirty="0"/>
              <a:t>design can become too tied to one user’s wishes</a:t>
            </a:r>
          </a:p>
          <a:p>
            <a:pPr lvl="1">
              <a:spcBef>
                <a:spcPct val="0"/>
              </a:spcBef>
              <a:buFontTx/>
              <a:buChar char="-"/>
            </a:pPr>
            <a:r>
              <a:rPr lang="en-US" dirty="0"/>
              <a:t>user may be unwilling to give up the prototype</a:t>
            </a:r>
          </a:p>
          <a:p>
            <a:pPr lvl="1">
              <a:spcBef>
                <a:spcPct val="0"/>
              </a:spcBef>
              <a:buFontTx/>
              <a:buChar char="-"/>
            </a:pPr>
            <a:r>
              <a:rPr lang="en-US" dirty="0"/>
              <a:t>later concerns may</a:t>
            </a:r>
            <a:r>
              <a:rPr lang="en-US" dirty="0" smtClean="0"/>
              <a:t> affect interface </a:t>
            </a:r>
            <a:r>
              <a:rPr lang="en-US" dirty="0"/>
              <a:t>design</a:t>
            </a:r>
          </a:p>
          <a:p>
            <a:pPr lvl="1">
              <a:spcBef>
                <a:spcPct val="0"/>
              </a:spcBef>
              <a:buFontTx/>
              <a:buChar char="-"/>
            </a:pPr>
            <a:r>
              <a:rPr lang="en-US" dirty="0"/>
              <a:t>prototyping may never end</a:t>
            </a:r>
          </a:p>
          <a:p>
            <a:endParaRPr lang="en-US" dirty="0"/>
          </a:p>
        </p:txBody>
      </p:sp>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Desk Set</a:t>
            </a:r>
            <a:endParaRPr lang="en-US" dirty="0"/>
          </a:p>
        </p:txBody>
      </p:sp>
      <p:sp>
        <p:nvSpPr>
          <p:cNvPr id="3" name="Content Placeholder 2"/>
          <p:cNvSpPr>
            <a:spLocks noGrp="1"/>
          </p:cNvSpPr>
          <p:nvPr>
            <p:ph idx="1"/>
          </p:nvPr>
        </p:nvSpPr>
        <p:spPr/>
        <p:txBody>
          <a:bodyPr/>
          <a:lstStyle/>
          <a:p>
            <a:r>
              <a:rPr lang="en-US" dirty="0" smtClean="0"/>
              <a:t>1957 movie starring Spencer Tracy and Katherine Hepburn</a:t>
            </a:r>
          </a:p>
          <a:p>
            <a:r>
              <a:rPr lang="en-US" dirty="0" smtClean="0"/>
              <a:t>Not</a:t>
            </a:r>
            <a:r>
              <a:rPr lang="en-US" dirty="0" smtClean="0"/>
              <a:t> necessarily their </a:t>
            </a:r>
            <a:r>
              <a:rPr lang="en-US" dirty="0" smtClean="0"/>
              <a:t>best </a:t>
            </a:r>
            <a:r>
              <a:rPr lang="en-US" dirty="0" smtClean="0"/>
              <a:t>work </a:t>
            </a:r>
            <a:r>
              <a:rPr lang="en-US" dirty="0" err="1" smtClean="0">
                <a:sym typeface="Wingdings"/>
              </a:rPr>
              <a:t></a:t>
            </a:r>
            <a:endParaRPr lang="en-US" dirty="0" smtClean="0"/>
          </a:p>
          <a:p>
            <a:r>
              <a:rPr lang="en-US" dirty="0" smtClean="0"/>
              <a:t>BUT… a really good example of systems analysis gone horribly wrong</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65358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Group Tomorrow!!</a:t>
            </a:r>
            <a:endParaRPr lang="en-US" dirty="0"/>
          </a:p>
        </p:txBody>
      </p:sp>
      <p:sp>
        <p:nvSpPr>
          <p:cNvPr id="3" name="Content Placeholder 2"/>
          <p:cNvSpPr>
            <a:spLocks noGrp="1"/>
          </p:cNvSpPr>
          <p:nvPr>
            <p:ph idx="1"/>
          </p:nvPr>
        </p:nvSpPr>
        <p:spPr/>
        <p:txBody>
          <a:bodyPr/>
          <a:lstStyle/>
          <a:p>
            <a:r>
              <a:rPr lang="en-US" dirty="0" smtClean="0"/>
              <a:t>If you were invited – GO!!!!</a:t>
            </a:r>
          </a:p>
          <a:p>
            <a:pPr lvl="1"/>
            <a:r>
              <a:rPr lang="en-US" dirty="0" smtClean="0"/>
              <a:t>A chance to talk about this course</a:t>
            </a:r>
          </a:p>
          <a:p>
            <a:pPr lvl="1"/>
            <a:r>
              <a:rPr lang="en-US" dirty="0" smtClean="0"/>
              <a:t>An opportunity to suggest improvements</a:t>
            </a:r>
          </a:p>
          <a:p>
            <a:pPr lvl="1"/>
            <a:r>
              <a:rPr lang="en-US" dirty="0" smtClean="0"/>
              <a:t>Free pizza</a:t>
            </a:r>
          </a:p>
          <a:p>
            <a:pPr lvl="1"/>
            <a:r>
              <a:rPr lang="en-US" dirty="0" smtClean="0"/>
              <a:t>Why would you NOT want to come?</a:t>
            </a:r>
          </a:p>
          <a:p>
            <a:r>
              <a:rPr lang="en-US" dirty="0" smtClean="0"/>
              <a:t>If you weren’t invited, better luck next time</a:t>
            </a:r>
          </a:p>
          <a:p>
            <a:pPr lvl="1"/>
            <a:r>
              <a:rPr lang="en-US" dirty="0" smtClean="0"/>
              <a:t>It’s a random drawing, so don’t take it personally</a:t>
            </a:r>
          </a:p>
          <a:p>
            <a:r>
              <a:rPr lang="en-US" dirty="0" smtClean="0"/>
              <a:t>Everything you say will be </a:t>
            </a:r>
            <a:r>
              <a:rPr lang="en-US" dirty="0" err="1" smtClean="0"/>
              <a:t>anonymized</a:t>
            </a:r>
            <a:endParaRPr lang="en-US"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43005053"/>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33400" y="381000"/>
            <a:ext cx="8077200" cy="1143000"/>
          </a:xfrm>
        </p:spPr>
        <p:txBody>
          <a:bodyPr/>
          <a:lstStyle/>
          <a:p>
            <a:r>
              <a:rPr lang="en-US" dirty="0"/>
              <a:t>Systems </a:t>
            </a:r>
            <a:r>
              <a:rPr lang="en-US" dirty="0" smtClean="0"/>
              <a:t>Analysis: </a:t>
            </a:r>
            <a:br>
              <a:rPr lang="en-US" dirty="0" smtClean="0"/>
            </a:br>
            <a:r>
              <a:rPr lang="en-US" dirty="0" smtClean="0"/>
              <a:t>What </a:t>
            </a:r>
            <a:r>
              <a:rPr lang="en-US" dirty="0"/>
              <a:t>is it?</a:t>
            </a:r>
          </a:p>
        </p:txBody>
      </p:sp>
      <p:sp>
        <p:nvSpPr>
          <p:cNvPr id="2051" name="Rectangle 3"/>
          <p:cNvSpPr>
            <a:spLocks noGrp="1" noChangeArrowheads="1"/>
          </p:cNvSpPr>
          <p:nvPr>
            <p:ph type="body" idx="1"/>
          </p:nvPr>
        </p:nvSpPr>
        <p:spPr>
          <a:xfrm>
            <a:off x="533400" y="1981200"/>
            <a:ext cx="8229600" cy="1447800"/>
          </a:xfrm>
        </p:spPr>
        <p:txBody>
          <a:bodyPr>
            <a:normAutofit lnSpcReduction="10000"/>
          </a:bodyPr>
          <a:lstStyle/>
          <a:p>
            <a:pPr marL="0" indent="0" algn="ctr">
              <a:buNone/>
            </a:pPr>
            <a:r>
              <a:rPr lang="en-US" i="1" dirty="0" smtClean="0">
                <a:solidFill>
                  <a:schemeClr val="tx1">
                    <a:lumMod val="85000"/>
                    <a:lumOff val="15000"/>
                  </a:schemeClr>
                </a:solidFill>
              </a:rPr>
              <a:t>The </a:t>
            </a:r>
            <a:r>
              <a:rPr lang="en-US" i="1" dirty="0">
                <a:solidFill>
                  <a:schemeClr val="tx1">
                    <a:lumMod val="85000"/>
                    <a:lumOff val="15000"/>
                  </a:schemeClr>
                </a:solidFill>
              </a:rPr>
              <a:t>systematic study of an existing</a:t>
            </a:r>
            <a:r>
              <a:rPr lang="en-US" i="1" dirty="0" smtClean="0">
                <a:solidFill>
                  <a:schemeClr val="tx1">
                    <a:lumMod val="85000"/>
                    <a:lumOff val="15000"/>
                  </a:schemeClr>
                </a:solidFill>
              </a:rPr>
              <a:t> situation (in a business, organization, social context, or scientific environment), </a:t>
            </a:r>
            <a:r>
              <a:rPr lang="en-US" i="1" dirty="0">
                <a:solidFill>
                  <a:schemeClr val="tx1">
                    <a:lumMod val="85000"/>
                    <a:lumOff val="15000"/>
                  </a:schemeClr>
                </a:solidFill>
              </a:rPr>
              <a:t>identification of problems and opportunities, and specification of the requirements for the solution</a:t>
            </a:r>
            <a:r>
              <a:rPr lang="en-US" i="1" dirty="0" smtClean="0">
                <a:solidFill>
                  <a:schemeClr val="tx1">
                    <a:lumMod val="85000"/>
                    <a:lumOff val="15000"/>
                  </a:schemeClr>
                </a:solidFill>
              </a:rPr>
              <a:t>.</a:t>
            </a:r>
            <a:endParaRPr lang="en-US" sz="3600" i="1" dirty="0">
              <a:solidFill>
                <a:schemeClr val="tx1">
                  <a:lumMod val="85000"/>
                  <a:lumOff val="15000"/>
                </a:schemeClr>
              </a:solidFill>
            </a:endParaRPr>
          </a:p>
        </p:txBody>
      </p:sp>
      <p:sp>
        <p:nvSpPr>
          <p:cNvPr id="2" name="Cloud 1"/>
          <p:cNvSpPr/>
          <p:nvPr/>
        </p:nvSpPr>
        <p:spPr>
          <a:xfrm>
            <a:off x="304800" y="3945668"/>
            <a:ext cx="1894491" cy="963630"/>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578334" y="4178614"/>
            <a:ext cx="1620957" cy="480131"/>
          </a:xfrm>
          <a:prstGeom prst="rect">
            <a:avLst/>
          </a:prstGeom>
          <a:noFill/>
        </p:spPr>
        <p:txBody>
          <a:bodyPr wrap="none" rtlCol="0">
            <a:spAutoFit/>
          </a:bodyPr>
          <a:lstStyle/>
          <a:p>
            <a:pPr algn="ctr"/>
            <a:r>
              <a:rPr lang="en-US" sz="2800" dirty="0" smtClean="0"/>
              <a:t>Problem</a:t>
            </a:r>
            <a:endParaRPr lang="en-US" sz="2800" dirty="0"/>
          </a:p>
        </p:txBody>
      </p:sp>
      <p:sp>
        <p:nvSpPr>
          <p:cNvPr id="6" name="Cloud 5"/>
          <p:cNvSpPr/>
          <p:nvPr/>
        </p:nvSpPr>
        <p:spPr>
          <a:xfrm>
            <a:off x="6573041" y="5715000"/>
            <a:ext cx="2286000" cy="805703"/>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6981765" y="5937402"/>
            <a:ext cx="1620957" cy="480131"/>
          </a:xfrm>
          <a:prstGeom prst="rect">
            <a:avLst/>
          </a:prstGeom>
          <a:noFill/>
        </p:spPr>
        <p:txBody>
          <a:bodyPr wrap="none" rtlCol="0">
            <a:spAutoFit/>
          </a:bodyPr>
          <a:lstStyle/>
          <a:p>
            <a:pPr algn="ctr"/>
            <a:r>
              <a:rPr lang="en-US" sz="2800" dirty="0" smtClean="0"/>
              <a:t>Solution</a:t>
            </a:r>
            <a:endParaRPr lang="en-US" sz="2800" dirty="0"/>
          </a:p>
        </p:txBody>
      </p:sp>
      <p:cxnSp>
        <p:nvCxnSpPr>
          <p:cNvPr id="5" name="Straight Arrow Connector 4"/>
          <p:cNvCxnSpPr>
            <a:stCxn id="3" idx="3"/>
            <a:endCxn id="6" idx="2"/>
          </p:cNvCxnSpPr>
          <p:nvPr/>
        </p:nvCxnSpPr>
        <p:spPr>
          <a:xfrm>
            <a:off x="2199291" y="4418680"/>
            <a:ext cx="4380841" cy="1699172"/>
          </a:xfrm>
          <a:prstGeom prst="straightConnector1">
            <a:avLst/>
          </a:prstGeom>
          <a:ln w="57150">
            <a:solidFill>
              <a:schemeClr val="tx1"/>
            </a:solidFill>
            <a:prstDash val="dash"/>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2758495" y="4317113"/>
            <a:ext cx="3262432" cy="341632"/>
          </a:xfrm>
          <a:prstGeom prst="rect">
            <a:avLst/>
          </a:prstGeom>
          <a:noFill/>
        </p:spPr>
        <p:txBody>
          <a:bodyPr wrap="none" rtlCol="0">
            <a:spAutoFit/>
          </a:bodyPr>
          <a:lstStyle/>
          <a:p>
            <a:r>
              <a:rPr lang="en-US" dirty="0" smtClean="0"/>
              <a:t>What is the problem, </a:t>
            </a:r>
            <a:r>
              <a:rPr lang="en-US" i="1" dirty="0" smtClean="0"/>
              <a:t>really</a:t>
            </a:r>
            <a:r>
              <a:rPr lang="en-US" dirty="0" smtClean="0"/>
              <a:t>?</a:t>
            </a:r>
            <a:endParaRPr lang="en-US" dirty="0"/>
          </a:p>
        </p:txBody>
      </p:sp>
      <p:sp>
        <p:nvSpPr>
          <p:cNvPr id="12" name="TextBox 11"/>
          <p:cNvSpPr txBox="1"/>
          <p:nvPr/>
        </p:nvSpPr>
        <p:spPr>
          <a:xfrm>
            <a:off x="4038600" y="4800600"/>
            <a:ext cx="3531736" cy="341632"/>
          </a:xfrm>
          <a:prstGeom prst="rect">
            <a:avLst/>
          </a:prstGeom>
          <a:noFill/>
        </p:spPr>
        <p:txBody>
          <a:bodyPr wrap="none" rtlCol="0">
            <a:spAutoFit/>
          </a:bodyPr>
          <a:lstStyle/>
          <a:p>
            <a:r>
              <a:rPr lang="en-US" dirty="0" smtClean="0"/>
              <a:t>Is this problem worth solving?</a:t>
            </a:r>
            <a:endParaRPr lang="en-US" dirty="0"/>
          </a:p>
        </p:txBody>
      </p:sp>
      <p:sp>
        <p:nvSpPr>
          <p:cNvPr id="13" name="TextBox 12"/>
          <p:cNvSpPr txBox="1"/>
          <p:nvPr/>
        </p:nvSpPr>
        <p:spPr>
          <a:xfrm>
            <a:off x="0" y="5253513"/>
            <a:ext cx="4737194" cy="341632"/>
          </a:xfrm>
          <a:prstGeom prst="rect">
            <a:avLst/>
          </a:prstGeom>
          <a:noFill/>
        </p:spPr>
        <p:txBody>
          <a:bodyPr wrap="none" rtlCol="0">
            <a:spAutoFit/>
          </a:bodyPr>
          <a:lstStyle/>
          <a:p>
            <a:r>
              <a:rPr lang="en-US" dirty="0" smtClean="0"/>
              <a:t>What are the constraints on the solution?</a:t>
            </a:r>
            <a:endParaRPr lang="en-US" dirty="0"/>
          </a:p>
        </p:txBody>
      </p:sp>
      <p:sp>
        <p:nvSpPr>
          <p:cNvPr id="14" name="TextBox 13"/>
          <p:cNvSpPr txBox="1"/>
          <p:nvPr/>
        </p:nvSpPr>
        <p:spPr>
          <a:xfrm>
            <a:off x="1388812" y="5872667"/>
            <a:ext cx="4557658" cy="341632"/>
          </a:xfrm>
          <a:prstGeom prst="rect">
            <a:avLst/>
          </a:prstGeom>
          <a:noFill/>
        </p:spPr>
        <p:txBody>
          <a:bodyPr wrap="none" rtlCol="0">
            <a:spAutoFit/>
          </a:bodyPr>
          <a:lstStyle/>
          <a:p>
            <a:r>
              <a:rPr lang="en-US" dirty="0" smtClean="0"/>
              <a:t>What are the implications of fixing this?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6" grpId="0" animBg="1"/>
      <p:bldP spid="7" grpId="0"/>
      <p:bldP spid="9" grpId="0"/>
      <p:bldP spid="12" grpId="0"/>
      <p:bldP spid="13" grpId="0"/>
      <p:bldP spid="14"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381000"/>
            <a:ext cx="7772400" cy="1143000"/>
          </a:xfrm>
        </p:spPr>
        <p:txBody>
          <a:bodyPr/>
          <a:lstStyle/>
          <a:p>
            <a:r>
              <a:rPr lang="en-US" dirty="0"/>
              <a:t>Systems </a:t>
            </a:r>
            <a:r>
              <a:rPr lang="en-US" dirty="0" smtClean="0"/>
              <a:t>Analysis: </a:t>
            </a:r>
            <a:br>
              <a:rPr lang="en-US" dirty="0" smtClean="0"/>
            </a:br>
            <a:r>
              <a:rPr lang="en-US" dirty="0" smtClean="0"/>
              <a:t>Why </a:t>
            </a:r>
            <a:r>
              <a:rPr lang="en-US" dirty="0"/>
              <a:t>is it?</a:t>
            </a:r>
          </a:p>
        </p:txBody>
      </p:sp>
      <p:sp>
        <p:nvSpPr>
          <p:cNvPr id="3075" name="Rectangle 3"/>
          <p:cNvSpPr>
            <a:spLocks noGrp="1" noChangeArrowheads="1"/>
          </p:cNvSpPr>
          <p:nvPr>
            <p:ph type="body" idx="1"/>
          </p:nvPr>
        </p:nvSpPr>
        <p:spPr>
          <a:xfrm>
            <a:off x="609600" y="1828800"/>
            <a:ext cx="7772400" cy="4495800"/>
          </a:xfrm>
        </p:spPr>
        <p:txBody>
          <a:bodyPr>
            <a:normAutofit lnSpcReduction="10000"/>
          </a:bodyPr>
          <a:lstStyle/>
          <a:p>
            <a:r>
              <a:rPr lang="en-US" dirty="0">
                <a:solidFill>
                  <a:schemeClr val="tx1">
                    <a:lumMod val="85000"/>
                    <a:lumOff val="15000"/>
                  </a:schemeClr>
                </a:solidFill>
              </a:rPr>
              <a:t>Many </a:t>
            </a:r>
            <a:r>
              <a:rPr lang="en-US" dirty="0" smtClean="0">
                <a:solidFill>
                  <a:schemeClr val="tx1">
                    <a:lumMod val="85000"/>
                    <a:lumOff val="15000"/>
                  </a:schemeClr>
                </a:solidFill>
              </a:rPr>
              <a:t>information/computing </a:t>
            </a:r>
            <a:r>
              <a:rPr lang="en-US" dirty="0">
                <a:solidFill>
                  <a:schemeClr val="tx1">
                    <a:lumMod val="85000"/>
                    <a:lumOff val="15000"/>
                  </a:schemeClr>
                </a:solidFill>
              </a:rPr>
              <a:t>systems fail, because</a:t>
            </a:r>
            <a:r>
              <a:rPr lang="en-US" dirty="0" smtClean="0">
                <a:solidFill>
                  <a:schemeClr val="tx1">
                    <a:lumMod val="85000"/>
                    <a:lumOff val="15000"/>
                  </a:schemeClr>
                </a:solidFill>
              </a:rPr>
              <a:t> they are:</a:t>
            </a:r>
          </a:p>
          <a:p>
            <a:pPr lvl="1">
              <a:spcBef>
                <a:spcPct val="5000"/>
              </a:spcBef>
              <a:buFont typeface="Symbol" pitchFamily="18" charset="2"/>
              <a:buChar char="·"/>
            </a:pPr>
            <a:r>
              <a:rPr lang="en-US" dirty="0" smtClean="0">
                <a:solidFill>
                  <a:schemeClr val="tx1">
                    <a:lumMod val="85000"/>
                    <a:lumOff val="15000"/>
                  </a:schemeClr>
                </a:solidFill>
              </a:rPr>
              <a:t>insufficiently reliable</a:t>
            </a:r>
          </a:p>
          <a:p>
            <a:pPr lvl="1">
              <a:spcBef>
                <a:spcPct val="5000"/>
              </a:spcBef>
              <a:buFont typeface="Symbol" pitchFamily="18" charset="2"/>
              <a:buChar char="·"/>
            </a:pPr>
            <a:r>
              <a:rPr lang="en-US" dirty="0" smtClean="0">
                <a:solidFill>
                  <a:schemeClr val="tx1">
                    <a:lumMod val="85000"/>
                    <a:lumOff val="15000"/>
                  </a:schemeClr>
                </a:solidFill>
              </a:rPr>
              <a:t>insufficiently usable</a:t>
            </a:r>
          </a:p>
          <a:p>
            <a:pPr lvl="1">
              <a:spcBef>
                <a:spcPct val="5000"/>
              </a:spcBef>
              <a:buFont typeface="Symbol" pitchFamily="18" charset="2"/>
              <a:buChar char="·"/>
            </a:pPr>
            <a:r>
              <a:rPr lang="en-US" dirty="0">
                <a:solidFill>
                  <a:schemeClr val="tx1">
                    <a:lumMod val="85000"/>
                    <a:lumOff val="15000"/>
                  </a:schemeClr>
                </a:solidFill>
              </a:rPr>
              <a:t>not what the users wanted</a:t>
            </a:r>
          </a:p>
          <a:p>
            <a:pPr lvl="1">
              <a:spcBef>
                <a:spcPct val="5000"/>
              </a:spcBef>
              <a:buFont typeface="Symbol" pitchFamily="18" charset="2"/>
              <a:buChar char="·"/>
            </a:pPr>
            <a:r>
              <a:rPr lang="en-US" dirty="0">
                <a:solidFill>
                  <a:schemeClr val="tx1">
                    <a:lumMod val="85000"/>
                    <a:lumOff val="15000"/>
                  </a:schemeClr>
                </a:solidFill>
              </a:rPr>
              <a:t>incompatible with other systems</a:t>
            </a:r>
          </a:p>
          <a:p>
            <a:r>
              <a:rPr lang="en-US" sz="2800" dirty="0" smtClean="0">
                <a:solidFill>
                  <a:schemeClr val="tx1">
                    <a:lumMod val="85000"/>
                    <a:lumOff val="15000"/>
                  </a:schemeClr>
                </a:solidFill>
              </a:rPr>
              <a:t>SA </a:t>
            </a:r>
            <a:r>
              <a:rPr lang="en-US" sz="2800" dirty="0">
                <a:solidFill>
                  <a:schemeClr val="tx1">
                    <a:lumMod val="85000"/>
                    <a:lumOff val="15000"/>
                  </a:schemeClr>
                </a:solidFill>
              </a:rPr>
              <a:t>addresses all but the first problem</a:t>
            </a:r>
          </a:p>
          <a:p>
            <a:r>
              <a:rPr lang="en-US" sz="2800" dirty="0" smtClean="0">
                <a:solidFill>
                  <a:schemeClr val="tx1">
                    <a:lumMod val="85000"/>
                    <a:lumOff val="15000"/>
                  </a:schemeClr>
                </a:solidFill>
              </a:rPr>
              <a:t>SA </a:t>
            </a:r>
            <a:r>
              <a:rPr lang="en-US" sz="2800" dirty="0">
                <a:solidFill>
                  <a:schemeClr val="tx1">
                    <a:lumMod val="85000"/>
                    <a:lumOff val="15000"/>
                  </a:schemeClr>
                </a:solidFill>
              </a:rPr>
              <a:t>is also</a:t>
            </a:r>
            <a:r>
              <a:rPr lang="en-US" sz="2800" dirty="0" smtClean="0">
                <a:solidFill>
                  <a:schemeClr val="tx1">
                    <a:lumMod val="85000"/>
                    <a:lumOff val="15000"/>
                  </a:schemeClr>
                </a:solidFill>
              </a:rPr>
              <a:t> a long</a:t>
            </a:r>
            <a:r>
              <a:rPr lang="en-US" sz="2800" dirty="0">
                <a:solidFill>
                  <a:schemeClr val="tx1">
                    <a:lumMod val="85000"/>
                    <a:lumOff val="15000"/>
                  </a:schemeClr>
                </a:solidFill>
              </a:rPr>
              <a:t>-term approach to ensure the overall effectiveness of </a:t>
            </a:r>
            <a:r>
              <a:rPr lang="en-US" sz="2800" dirty="0" smtClean="0">
                <a:solidFill>
                  <a:schemeClr val="tx1">
                    <a:lumMod val="85000"/>
                    <a:lumOff val="15000"/>
                  </a:schemeClr>
                </a:solidFill>
              </a:rPr>
              <a:t>IT (software, hardware, and other components) </a:t>
            </a:r>
            <a:r>
              <a:rPr lang="en-US" sz="2800" dirty="0">
                <a:solidFill>
                  <a:schemeClr val="tx1">
                    <a:lumMod val="85000"/>
                    <a:lumOff val="15000"/>
                  </a:schemeClr>
                </a:solidFill>
              </a:rPr>
              <a:t>in the organization</a:t>
            </a:r>
            <a:endParaRPr lang="en-US" dirty="0">
              <a:solidFill>
                <a:schemeClr val="tx1">
                  <a:lumMod val="85000"/>
                  <a:lumOff val="15000"/>
                </a:schemeClr>
              </a:solidFill>
            </a:endParaRPr>
          </a:p>
          <a:p>
            <a:endParaRPr lang="en-US"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1143000"/>
          </a:xfrm>
        </p:spPr>
        <p:txBody>
          <a:bodyPr/>
          <a:lstStyle/>
          <a:p>
            <a:r>
              <a:rPr lang="en-US" dirty="0"/>
              <a:t>Systems </a:t>
            </a:r>
            <a:r>
              <a:rPr lang="en-US" dirty="0" smtClean="0"/>
              <a:t>Analysis: </a:t>
            </a:r>
            <a:br>
              <a:rPr lang="en-US" dirty="0" smtClean="0"/>
            </a:br>
            <a:r>
              <a:rPr lang="en-US" dirty="0" smtClean="0"/>
              <a:t>Who </a:t>
            </a:r>
            <a:r>
              <a:rPr lang="en-US" dirty="0"/>
              <a:t>is it?</a:t>
            </a:r>
          </a:p>
        </p:txBody>
      </p:sp>
      <p:sp>
        <p:nvSpPr>
          <p:cNvPr id="4099" name="Rectangle 3"/>
          <p:cNvSpPr>
            <a:spLocks noGrp="1" noChangeArrowheads="1"/>
          </p:cNvSpPr>
          <p:nvPr>
            <p:ph type="body" idx="1"/>
          </p:nvPr>
        </p:nvSpPr>
        <p:spPr/>
        <p:txBody>
          <a:bodyPr>
            <a:normAutofit lnSpcReduction="10000"/>
          </a:bodyPr>
          <a:lstStyle/>
          <a:p>
            <a:pPr>
              <a:lnSpc>
                <a:spcPct val="90000"/>
              </a:lnSpc>
            </a:pPr>
            <a:r>
              <a:rPr lang="en-US" sz="2400" dirty="0"/>
              <a:t>A </a:t>
            </a:r>
            <a:r>
              <a:rPr lang="en-US" sz="2800" b="1" dirty="0"/>
              <a:t>systems analyst</a:t>
            </a:r>
            <a:r>
              <a:rPr lang="en-US" sz="2400" dirty="0"/>
              <a:t> studies the </a:t>
            </a:r>
            <a:r>
              <a:rPr lang="en-US" sz="2400" dirty="0" smtClean="0"/>
              <a:t>computing problems </a:t>
            </a:r>
            <a:r>
              <a:rPr lang="en-US" sz="2400" dirty="0"/>
              <a:t>and needs of an organization to determine how to best solve</a:t>
            </a:r>
            <a:r>
              <a:rPr lang="en-US" sz="2400" dirty="0" smtClean="0"/>
              <a:t> its problems </a:t>
            </a:r>
            <a:r>
              <a:rPr lang="en-US" sz="2400" dirty="0"/>
              <a:t>and</a:t>
            </a:r>
            <a:r>
              <a:rPr lang="en-US" sz="2400" dirty="0" smtClean="0"/>
              <a:t> provide improvements </a:t>
            </a:r>
            <a:r>
              <a:rPr lang="en-US" sz="2400" dirty="0"/>
              <a:t>using information </a:t>
            </a:r>
            <a:r>
              <a:rPr lang="en-US" sz="2400" dirty="0" smtClean="0"/>
              <a:t>technology. </a:t>
            </a:r>
            <a:endParaRPr lang="en-US" sz="2400" dirty="0"/>
          </a:p>
          <a:p>
            <a:pPr lvl="1">
              <a:lnSpc>
                <a:spcPct val="90000"/>
              </a:lnSpc>
            </a:pPr>
            <a:r>
              <a:rPr lang="en-US" sz="2000" dirty="0"/>
              <a:t>improved business processes</a:t>
            </a:r>
          </a:p>
          <a:p>
            <a:pPr lvl="1">
              <a:lnSpc>
                <a:spcPct val="90000"/>
              </a:lnSpc>
            </a:pPr>
            <a:r>
              <a:rPr lang="en-US" sz="2000" dirty="0"/>
              <a:t>improved information systems</a:t>
            </a:r>
          </a:p>
          <a:p>
            <a:pPr lvl="1">
              <a:lnSpc>
                <a:spcPct val="90000"/>
              </a:lnSpc>
            </a:pPr>
            <a:r>
              <a:rPr lang="en-US" sz="2000" dirty="0"/>
              <a:t>improved computer applications</a:t>
            </a:r>
          </a:p>
          <a:p>
            <a:pPr>
              <a:lnSpc>
                <a:spcPct val="90000"/>
              </a:lnSpc>
            </a:pPr>
            <a:r>
              <a:rPr lang="en-US" sz="2400" dirty="0"/>
              <a:t>Three major roles: </a:t>
            </a:r>
          </a:p>
          <a:p>
            <a:pPr lvl="1">
              <a:lnSpc>
                <a:spcPct val="90000"/>
              </a:lnSpc>
            </a:pPr>
            <a:r>
              <a:rPr lang="en-US" sz="2000" dirty="0"/>
              <a:t>consultant (outsider)</a:t>
            </a:r>
          </a:p>
          <a:p>
            <a:pPr lvl="1">
              <a:lnSpc>
                <a:spcPct val="90000"/>
              </a:lnSpc>
            </a:pPr>
            <a:r>
              <a:rPr lang="en-US" sz="2000" dirty="0"/>
              <a:t>supporting expert (insider)</a:t>
            </a:r>
          </a:p>
          <a:p>
            <a:pPr lvl="1">
              <a:lnSpc>
                <a:spcPct val="90000"/>
              </a:lnSpc>
            </a:pPr>
            <a:r>
              <a:rPr lang="en-US" sz="2000" dirty="0"/>
              <a:t>agent of change (shaker)</a:t>
            </a:r>
          </a:p>
          <a:p>
            <a:pPr>
              <a:lnSpc>
                <a:spcPct val="90000"/>
              </a:lnSpc>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Systems Analyst as the Bridge Person</a:t>
            </a:r>
            <a:endParaRPr lang="en-US" dirty="0"/>
          </a:p>
        </p:txBody>
      </p:sp>
      <p:pic>
        <p:nvPicPr>
          <p:cNvPr id="2053" name="Picture 5" descr="http://www.how-to-draw-funny-cartoons.com/image-files/superhero-cartoon-001.jpg"/>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657600" y="1676400"/>
            <a:ext cx="1828800" cy="2058802"/>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4" name="TextBox 3"/>
          <p:cNvSpPr txBox="1"/>
          <p:nvPr/>
        </p:nvSpPr>
        <p:spPr>
          <a:xfrm>
            <a:off x="4267200" y="2876617"/>
            <a:ext cx="519694" cy="424732"/>
          </a:xfrm>
          <a:prstGeom prst="rect">
            <a:avLst/>
          </a:prstGeom>
          <a:solidFill>
            <a:schemeClr val="bg1"/>
          </a:solidFill>
        </p:spPr>
        <p:txBody>
          <a:bodyPr wrap="none" rtlCol="0">
            <a:spAutoFit/>
          </a:bodyPr>
          <a:lstStyle/>
          <a:p>
            <a:r>
              <a:rPr lang="en-US" sz="2400" dirty="0" smtClean="0">
                <a:latin typeface="Britannic Bold" panose="020B0903060703020204" pitchFamily="34" charset="0"/>
              </a:rPr>
              <a:t>SA</a:t>
            </a:r>
            <a:endParaRPr lang="en-US" sz="2400" dirty="0">
              <a:latin typeface="Britannic Bold" panose="020B0903060703020204" pitchFamily="34" charset="0"/>
            </a:endParaRPr>
          </a:p>
        </p:txBody>
      </p:sp>
      <p:sp>
        <p:nvSpPr>
          <p:cNvPr id="5" name="Bevel 4"/>
          <p:cNvSpPr/>
          <p:nvPr/>
        </p:nvSpPr>
        <p:spPr>
          <a:xfrm>
            <a:off x="152400" y="4804539"/>
            <a:ext cx="1524000" cy="990599"/>
          </a:xfrm>
          <a:prstGeom prst="beve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Users</a:t>
            </a:r>
            <a:endParaRPr lang="en-US" sz="2000" dirty="0"/>
          </a:p>
        </p:txBody>
      </p:sp>
      <p:sp>
        <p:nvSpPr>
          <p:cNvPr id="9" name="Bevel 8"/>
          <p:cNvSpPr/>
          <p:nvPr/>
        </p:nvSpPr>
        <p:spPr>
          <a:xfrm>
            <a:off x="6705600" y="4610098"/>
            <a:ext cx="2133600" cy="1379483"/>
          </a:xfrm>
          <a:prstGeom prst="beve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Developers</a:t>
            </a:r>
          </a:p>
          <a:p>
            <a:pPr algn="ctr"/>
            <a:r>
              <a:rPr lang="en-US" sz="2000" dirty="0" smtClean="0"/>
              <a:t>Engineers</a:t>
            </a:r>
            <a:endParaRPr lang="en-US" sz="2000" dirty="0"/>
          </a:p>
        </p:txBody>
      </p:sp>
      <p:cxnSp>
        <p:nvCxnSpPr>
          <p:cNvPr id="7" name="Curved Connector 6"/>
          <p:cNvCxnSpPr/>
          <p:nvPr/>
        </p:nvCxnSpPr>
        <p:spPr>
          <a:xfrm rot="10800000" flipV="1">
            <a:off x="990600" y="2705801"/>
            <a:ext cx="2819400" cy="2098738"/>
          </a:xfrm>
          <a:prstGeom prst="curvedConnector3">
            <a:avLst>
              <a:gd name="adj1" fmla="val 99767"/>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704018" y="2286000"/>
            <a:ext cx="1944763" cy="480131"/>
          </a:xfrm>
          <a:prstGeom prst="rect">
            <a:avLst/>
          </a:prstGeom>
          <a:noFill/>
        </p:spPr>
        <p:txBody>
          <a:bodyPr wrap="none" rtlCol="0">
            <a:spAutoFit/>
          </a:bodyPr>
          <a:lstStyle/>
          <a:p>
            <a:r>
              <a:rPr lang="en-US" sz="1400" dirty="0" smtClean="0"/>
              <a:t>Diagnoses problems</a:t>
            </a:r>
          </a:p>
          <a:p>
            <a:r>
              <a:rPr lang="en-US" sz="1400" dirty="0" smtClean="0"/>
              <a:t>Configure solutions</a:t>
            </a:r>
            <a:endParaRPr lang="en-US" sz="1400" dirty="0"/>
          </a:p>
        </p:txBody>
      </p:sp>
      <p:grpSp>
        <p:nvGrpSpPr>
          <p:cNvPr id="20" name="Group 19"/>
          <p:cNvGrpSpPr/>
          <p:nvPr/>
        </p:nvGrpSpPr>
        <p:grpSpPr>
          <a:xfrm>
            <a:off x="1676400" y="4610098"/>
            <a:ext cx="5029200" cy="689740"/>
            <a:chOff x="1676400" y="4610098"/>
            <a:chExt cx="5029200" cy="689740"/>
          </a:xfrm>
        </p:grpSpPr>
        <p:sp>
          <p:nvSpPr>
            <p:cNvPr id="19" name="Arc 18"/>
            <p:cNvSpPr/>
            <p:nvPr/>
          </p:nvSpPr>
          <p:spPr>
            <a:xfrm>
              <a:off x="1676400" y="4610098"/>
              <a:ext cx="5029200" cy="689740"/>
            </a:xfrm>
            <a:prstGeom prst="arc">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Arc 22"/>
            <p:cNvSpPr/>
            <p:nvPr/>
          </p:nvSpPr>
          <p:spPr>
            <a:xfrm flipH="1">
              <a:off x="1676400" y="4610098"/>
              <a:ext cx="5029200" cy="667402"/>
            </a:xfrm>
            <a:prstGeom prst="arc">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24" name="TextBox 23"/>
          <p:cNvSpPr txBox="1"/>
          <p:nvPr/>
        </p:nvSpPr>
        <p:spPr>
          <a:xfrm>
            <a:off x="3581400" y="5885968"/>
            <a:ext cx="2037224" cy="286232"/>
          </a:xfrm>
          <a:prstGeom prst="rect">
            <a:avLst/>
          </a:prstGeom>
          <a:noFill/>
        </p:spPr>
        <p:txBody>
          <a:bodyPr wrap="none" rtlCol="0">
            <a:spAutoFit/>
          </a:bodyPr>
          <a:lstStyle/>
          <a:p>
            <a:r>
              <a:rPr lang="en-US" sz="1400" dirty="0" smtClean="0"/>
              <a:t>Tests new technology</a:t>
            </a:r>
            <a:endParaRPr lang="en-US" sz="1400" dirty="0"/>
          </a:p>
        </p:txBody>
      </p:sp>
      <p:grpSp>
        <p:nvGrpSpPr>
          <p:cNvPr id="26" name="Group 25"/>
          <p:cNvGrpSpPr/>
          <p:nvPr/>
        </p:nvGrpSpPr>
        <p:grpSpPr>
          <a:xfrm flipH="1" flipV="1">
            <a:off x="1676400" y="5105398"/>
            <a:ext cx="5029200" cy="689740"/>
            <a:chOff x="1676400" y="4610098"/>
            <a:chExt cx="5029200" cy="689740"/>
          </a:xfrm>
        </p:grpSpPr>
        <p:sp>
          <p:nvSpPr>
            <p:cNvPr id="27" name="Arc 26"/>
            <p:cNvSpPr/>
            <p:nvPr/>
          </p:nvSpPr>
          <p:spPr>
            <a:xfrm>
              <a:off x="1676400" y="4610098"/>
              <a:ext cx="5029200" cy="689740"/>
            </a:xfrm>
            <a:prstGeom prst="arc">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 name="Arc 27"/>
            <p:cNvSpPr/>
            <p:nvPr/>
          </p:nvSpPr>
          <p:spPr>
            <a:xfrm flipH="1">
              <a:off x="1676400" y="4610098"/>
              <a:ext cx="5029200" cy="667402"/>
            </a:xfrm>
            <a:prstGeom prst="arc">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29" name="TextBox 28"/>
          <p:cNvSpPr txBox="1"/>
          <p:nvPr/>
        </p:nvSpPr>
        <p:spPr>
          <a:xfrm>
            <a:off x="3354290" y="4257916"/>
            <a:ext cx="2345514" cy="286232"/>
          </a:xfrm>
          <a:prstGeom prst="rect">
            <a:avLst/>
          </a:prstGeom>
          <a:noFill/>
        </p:spPr>
        <p:txBody>
          <a:bodyPr wrap="none" rtlCol="0">
            <a:spAutoFit/>
          </a:bodyPr>
          <a:lstStyle/>
          <a:p>
            <a:r>
              <a:rPr lang="en-US" sz="1400" dirty="0" smtClean="0"/>
              <a:t>Determines requirements</a:t>
            </a:r>
            <a:endParaRPr lang="en-US" sz="1400" dirty="0"/>
          </a:p>
        </p:txBody>
      </p:sp>
      <p:cxnSp>
        <p:nvCxnSpPr>
          <p:cNvPr id="30" name="Curved Connector 29"/>
          <p:cNvCxnSpPr/>
          <p:nvPr/>
        </p:nvCxnSpPr>
        <p:spPr>
          <a:xfrm rot="10800000" flipH="1" flipV="1">
            <a:off x="5481145" y="2511360"/>
            <a:ext cx="2819400" cy="2098738"/>
          </a:xfrm>
          <a:prstGeom prst="curvedConnector3">
            <a:avLst>
              <a:gd name="adj1" fmla="val 99767"/>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7252326" y="2209800"/>
            <a:ext cx="1541357" cy="677621"/>
          </a:xfrm>
          <a:prstGeom prst="rect">
            <a:avLst/>
          </a:prstGeom>
          <a:noFill/>
        </p:spPr>
        <p:txBody>
          <a:bodyPr wrap="none" rtlCol="0">
            <a:spAutoFit/>
          </a:bodyPr>
          <a:lstStyle/>
          <a:p>
            <a:pPr algn="ctr"/>
            <a:r>
              <a:rPr lang="en-US" sz="1400" dirty="0" smtClean="0"/>
              <a:t>Collaborates on</a:t>
            </a:r>
          </a:p>
          <a:p>
            <a:pPr algn="ctr"/>
            <a:r>
              <a:rPr lang="en-US" sz="1400" dirty="0" smtClean="0"/>
              <a:t>design of new </a:t>
            </a:r>
            <a:endParaRPr lang="en-US" sz="1400" dirty="0" smtClean="0"/>
          </a:p>
          <a:p>
            <a:pPr algn="ctr"/>
            <a:r>
              <a:rPr lang="en-US" sz="1400" dirty="0" smtClean="0"/>
              <a:t>technology</a:t>
            </a:r>
            <a:endParaRPr lang="en-US" sz="1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0363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fade">
                                      <p:cBhvr>
                                        <p:cTn id="7" dur="500"/>
                                        <p:tgtEl>
                                          <p:spTgt spid="20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up)">
                                      <p:cBhvr>
                                        <p:cTn id="21" dur="500"/>
                                        <p:tgtEl>
                                          <p:spTgt spid="12"/>
                                        </p:tgtEl>
                                      </p:cBhvr>
                                    </p:animEffect>
                                  </p:childTnLst>
                                </p:cTn>
                              </p:par>
                              <p:par>
                                <p:cTn id="22" presetID="22" presetClass="entr" presetSubtype="1"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up)">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500"/>
                                        <p:tgtEl>
                                          <p:spTgt spid="2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wipe(left)">
                                      <p:cBhvr>
                                        <p:cTn id="32" dur="5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up)">
                                      <p:cBhvr>
                                        <p:cTn id="37" dur="500"/>
                                        <p:tgtEl>
                                          <p:spTgt spid="30"/>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wipe(up)">
                                      <p:cBhvr>
                                        <p:cTn id="40" dur="500"/>
                                        <p:tgtEl>
                                          <p:spTgt spid="3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right)">
                                      <p:cBhvr>
                                        <p:cTn id="45" dur="500"/>
                                        <p:tgtEl>
                                          <p:spTgt spid="26"/>
                                        </p:tgtEl>
                                      </p:cBhvr>
                                    </p:animEffect>
                                  </p:childTnLst>
                                </p:cTn>
                              </p:par>
                              <p:par>
                                <p:cTn id="46" presetID="22" presetClass="entr" presetSubtype="2" fill="hold" grpId="0" nodeType="with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right)">
                                      <p:cBhvr>
                                        <p:cTn id="4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P spid="12" grpId="0"/>
      <p:bldP spid="24" grpId="0"/>
      <p:bldP spid="29" grpId="0"/>
      <p:bldP spid="32"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Systems </a:t>
            </a:r>
            <a:r>
              <a:rPr lang="en-US" dirty="0" smtClean="0"/>
              <a:t>Analyst as</a:t>
            </a:r>
            <a:br>
              <a:rPr lang="en-US" dirty="0" smtClean="0"/>
            </a:br>
            <a:r>
              <a:rPr lang="en-US" dirty="0" smtClean="0"/>
              <a:t>Organizer Extraordinaire</a:t>
            </a:r>
            <a:endParaRPr lang="en-US" dirty="0"/>
          </a:p>
        </p:txBody>
      </p:sp>
      <p:sp>
        <p:nvSpPr>
          <p:cNvPr id="3" name="Content Placeholder 2"/>
          <p:cNvSpPr>
            <a:spLocks noGrp="1"/>
          </p:cNvSpPr>
          <p:nvPr>
            <p:ph idx="1"/>
          </p:nvPr>
        </p:nvSpPr>
        <p:spPr>
          <a:xfrm>
            <a:off x="549275" y="1600200"/>
            <a:ext cx="8042276" cy="4800599"/>
          </a:xfrm>
        </p:spPr>
        <p:txBody>
          <a:bodyPr>
            <a:normAutofit fontScale="92500" lnSpcReduction="20000"/>
          </a:bodyPr>
          <a:lstStyle/>
          <a:p>
            <a:pPr>
              <a:lnSpc>
                <a:spcPct val="120000"/>
              </a:lnSpc>
            </a:pPr>
            <a:r>
              <a:rPr lang="en-US" dirty="0" smtClean="0"/>
              <a:t>A key function of a systems analyst is to anticipate problems, keep track of all of the “moving parts,” and be on top of all of the details of a complex system.</a:t>
            </a:r>
            <a:endParaRPr lang="en-US" dirty="0" smtClean="0"/>
          </a:p>
          <a:p>
            <a:pPr>
              <a:lnSpc>
                <a:spcPct val="120000"/>
              </a:lnSpc>
            </a:pPr>
            <a:r>
              <a:rPr lang="en-US" dirty="0" smtClean="0"/>
              <a:t>A </a:t>
            </a:r>
            <a:r>
              <a:rPr lang="en-US" dirty="0" smtClean="0"/>
              <a:t>s</a:t>
            </a:r>
            <a:r>
              <a:rPr lang="en-US" dirty="0" smtClean="0"/>
              <a:t>ystems </a:t>
            </a:r>
            <a:r>
              <a:rPr lang="en-US" dirty="0" smtClean="0"/>
              <a:t>a</a:t>
            </a:r>
            <a:r>
              <a:rPr lang="en-US" dirty="0" smtClean="0"/>
              <a:t>nalyst </a:t>
            </a:r>
            <a:r>
              <a:rPr lang="en-US" dirty="0" smtClean="0"/>
              <a:t>is</a:t>
            </a:r>
            <a:r>
              <a:rPr lang="en-US" dirty="0" smtClean="0"/>
              <a:t> supposed to think </a:t>
            </a:r>
            <a:r>
              <a:rPr lang="en-US" dirty="0" smtClean="0"/>
              <a:t>of the things other people overlook,</a:t>
            </a:r>
            <a:r>
              <a:rPr lang="en-US" dirty="0" smtClean="0"/>
              <a:t> </a:t>
            </a:r>
            <a:r>
              <a:rPr lang="en-US" dirty="0" smtClean="0"/>
              <a:t>such as:</a:t>
            </a:r>
            <a:endParaRPr lang="en-US" dirty="0" smtClean="0"/>
          </a:p>
          <a:p>
            <a:pPr lvl="1">
              <a:lnSpc>
                <a:spcPct val="120000"/>
              </a:lnSpc>
            </a:pPr>
            <a:r>
              <a:rPr lang="en-US" dirty="0" smtClean="0"/>
              <a:t>The political implications of a new information system</a:t>
            </a:r>
          </a:p>
          <a:p>
            <a:pPr lvl="1">
              <a:lnSpc>
                <a:spcPct val="120000"/>
              </a:lnSpc>
            </a:pPr>
            <a:r>
              <a:rPr lang="en-US" dirty="0" smtClean="0"/>
              <a:t>The physical environment in which a new application will be used</a:t>
            </a:r>
          </a:p>
          <a:p>
            <a:pPr lvl="1">
              <a:lnSpc>
                <a:spcPct val="120000"/>
              </a:lnSpc>
            </a:pPr>
            <a:r>
              <a:rPr lang="en-US" dirty="0" smtClean="0"/>
              <a:t>The larger process in which a new piece of technology will be embedded</a:t>
            </a:r>
          </a:p>
          <a:p>
            <a:pPr lvl="1">
              <a:lnSpc>
                <a:spcPct val="120000"/>
              </a:lnSpc>
            </a:pPr>
            <a:r>
              <a:rPr lang="en-US" dirty="0" smtClean="0"/>
              <a:t>The constraints of the users of a new system</a:t>
            </a:r>
          </a:p>
          <a:p>
            <a:pPr lvl="1">
              <a:lnSpc>
                <a:spcPct val="120000"/>
              </a:lnSpc>
            </a:pPr>
            <a:r>
              <a:rPr lang="en-US" dirty="0" smtClean="0"/>
              <a:t>The costs and benefits of a new technology development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7172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Skills of a Systems Analyst</a:t>
            </a:r>
          </a:p>
        </p:txBody>
      </p:sp>
      <p:sp>
        <p:nvSpPr>
          <p:cNvPr id="10243" name="Rectangle 3"/>
          <p:cNvSpPr>
            <a:spLocks noGrp="1" noChangeArrowheads="1"/>
          </p:cNvSpPr>
          <p:nvPr>
            <p:ph type="body" idx="1"/>
          </p:nvPr>
        </p:nvSpPr>
        <p:spPr>
          <a:xfrm>
            <a:off x="2819400" y="1981200"/>
            <a:ext cx="3657600" cy="4572000"/>
          </a:xfrm>
        </p:spPr>
        <p:txBody>
          <a:bodyPr/>
          <a:lstStyle/>
          <a:p>
            <a:r>
              <a:rPr lang="en-US" dirty="0"/>
              <a:t>Analytical</a:t>
            </a:r>
          </a:p>
          <a:p>
            <a:r>
              <a:rPr lang="en-US" dirty="0"/>
              <a:t>Technical</a:t>
            </a:r>
          </a:p>
          <a:p>
            <a:r>
              <a:rPr lang="en-US" dirty="0"/>
              <a:t>Business</a:t>
            </a:r>
          </a:p>
          <a:p>
            <a:r>
              <a:rPr lang="en-US" dirty="0"/>
              <a:t>Management</a:t>
            </a:r>
          </a:p>
          <a:p>
            <a:r>
              <a:rPr lang="en-US" dirty="0"/>
              <a:t>Interpersonal</a:t>
            </a:r>
          </a:p>
          <a:p>
            <a:r>
              <a:rPr lang="en-US" dirty="0"/>
              <a:t>Ethical</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10515577</TotalTime>
  <Pages>26</Pages>
  <Words>1947</Words>
  <Application>Microsoft Macintosh PowerPoint</Application>
  <PresentationFormat>Letter Paper (8.5x11 in)</PresentationFormat>
  <Paragraphs>247</Paragraphs>
  <Slides>26</Slides>
  <Notes>21</Notes>
  <HiddenSlides>6</HiddenSlides>
  <MMClips>0</MMClips>
  <ScaleCrop>false</ScaleCrop>
  <HeadingPairs>
    <vt:vector size="4" baseType="variant">
      <vt:variant>
        <vt:lpstr>Design Template</vt:lpstr>
      </vt:variant>
      <vt:variant>
        <vt:i4>1</vt:i4>
      </vt:variant>
      <vt:variant>
        <vt:lpstr>Slide Titles</vt:lpstr>
      </vt:variant>
      <vt:variant>
        <vt:i4>26</vt:i4>
      </vt:variant>
    </vt:vector>
  </HeadingPairs>
  <TitlesOfParts>
    <vt:vector size="27" baseType="lpstr">
      <vt:lpstr>Breeze</vt:lpstr>
      <vt:lpstr>People: Analysis and Requirements  IS 101Y/CMSC 101 Computational Thinking and Design Thursday, October 31, 2013  Marie desJardins University of Maryland, Baltimore County</vt:lpstr>
      <vt:lpstr>Quiz</vt:lpstr>
      <vt:lpstr>Focus Group Tomorrow!!</vt:lpstr>
      <vt:lpstr>Systems Analysis:  What is it?</vt:lpstr>
      <vt:lpstr>Systems Analysis:  Why is it?</vt:lpstr>
      <vt:lpstr>Systems Analysis:  Who is it?</vt:lpstr>
      <vt:lpstr>The Systems Analyst as the Bridge Person</vt:lpstr>
      <vt:lpstr>The Systems Analyst as Organizer Extraordinaire</vt:lpstr>
      <vt:lpstr>Skills of a Systems Analyst</vt:lpstr>
      <vt:lpstr>Types of Analysts</vt:lpstr>
      <vt:lpstr>Systems Thinking</vt:lpstr>
      <vt:lpstr>Systems Thinking (cont.)</vt:lpstr>
      <vt:lpstr>Systems Thinking (cont.)</vt:lpstr>
      <vt:lpstr>Assessing Feasibility</vt:lpstr>
      <vt:lpstr>Outcome of Feasibility Analysis</vt:lpstr>
      <vt:lpstr>What is a Requirement?</vt:lpstr>
      <vt:lpstr>Examples of Requirements</vt:lpstr>
      <vt:lpstr>Requirements Definition Document</vt:lpstr>
      <vt:lpstr>Requirements Gathering Techniques</vt:lpstr>
      <vt:lpstr>Interviewing</vt:lpstr>
      <vt:lpstr>Questionnaires</vt:lpstr>
      <vt:lpstr>Observation</vt:lpstr>
      <vt:lpstr>Documents</vt:lpstr>
      <vt:lpstr>Joint Application Design (JAD)</vt:lpstr>
      <vt:lpstr>Prototyping</vt:lpstr>
      <vt:lpstr>The Desk Set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 Perception and Applications  Visualization Ô96 Course: From Perceptual Psychophysics to Graphic Design   Penny Rheingans University of Mississippi</dc:title>
  <dc:creator>UNIVERSITY OF MISSISSIPPI LIBRARIES</dc:creator>
  <cp:lastModifiedBy>Marie desJardins</cp:lastModifiedBy>
  <cp:revision>235</cp:revision>
  <cp:lastPrinted>2013-05-28T14:30:26Z</cp:lastPrinted>
  <dcterms:created xsi:type="dcterms:W3CDTF">2013-10-30T15:16:04Z</dcterms:created>
  <dcterms:modified xsi:type="dcterms:W3CDTF">2013-10-30T23:09:01Z</dcterms:modified>
</cp:coreProperties>
</file>