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890" r:id="rId2"/>
    <p:sldId id="905" r:id="rId3"/>
    <p:sldId id="946" r:id="rId4"/>
    <p:sldId id="945" r:id="rId5"/>
    <p:sldId id="918" r:id="rId6"/>
    <p:sldId id="926" r:id="rId7"/>
    <p:sldId id="927" r:id="rId8"/>
    <p:sldId id="944" r:id="rId9"/>
    <p:sldId id="891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899" r:id="rId18"/>
    <p:sldId id="900" r:id="rId19"/>
    <p:sldId id="901" r:id="rId20"/>
    <p:sldId id="902" r:id="rId21"/>
    <p:sldId id="903" r:id="rId22"/>
    <p:sldId id="904" r:id="rId23"/>
    <p:sldId id="935" r:id="rId24"/>
    <p:sldId id="936" r:id="rId25"/>
    <p:sldId id="937" r:id="rId26"/>
    <p:sldId id="938" r:id="rId27"/>
    <p:sldId id="939" r:id="rId28"/>
    <p:sldId id="948" r:id="rId29"/>
    <p:sldId id="949" r:id="rId30"/>
    <p:sldId id="950" r:id="rId31"/>
    <p:sldId id="951" r:id="rId32"/>
    <p:sldId id="952" r:id="rId33"/>
    <p:sldId id="953" r:id="rId34"/>
    <p:sldId id="942" r:id="rId35"/>
    <p:sldId id="956" r:id="rId36"/>
    <p:sldId id="943" r:id="rId37"/>
    <p:sldId id="955" r:id="rId38"/>
    <p:sldId id="954" r:id="rId39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B2B2B2"/>
    <a:srgbClr val="DDDDD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341" autoAdjust="0"/>
    <p:restoredTop sz="90929"/>
  </p:normalViewPr>
  <p:slideViewPr>
    <p:cSldViewPr>
      <p:cViewPr>
        <p:scale>
          <a:sx n="100" d="100"/>
          <a:sy n="100" d="100"/>
        </p:scale>
        <p:origin x="-39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25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579438"/>
            <a:ext cx="4564062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404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79438"/>
            <a:ext cx="4573588" cy="3432175"/>
          </a:xfrm>
          <a:ln/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-84" charset="0"/>
              <a:buNone/>
            </a:pPr>
            <a:fld id="{7D3F8693-5702-5A4A-AB0A-F0C38AD7F820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>
                <a:buFont typeface="Times New Roman" pitchFamily="-84" charset="0"/>
                <a:buNone/>
              </a:pPr>
              <a:t>2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/>
        </p:spPr>
        <p:txBody>
          <a:bodyPr wrap="none" anchor="ctr"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579438"/>
            <a:ext cx="4573588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59" y="4353839"/>
            <a:ext cx="5082768" cy="4128640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89913" tIns="44956" rIns="89913" bIns="449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579438"/>
            <a:ext cx="4573588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59" y="4353839"/>
            <a:ext cx="5082768" cy="4128640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89913" tIns="44956" rIns="89913" bIns="449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579438"/>
            <a:ext cx="4573588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59" y="4353839"/>
            <a:ext cx="5082768" cy="4128640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89913" tIns="44956" rIns="89913" bIns="449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579438"/>
            <a:ext cx="4573588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59" y="4353839"/>
            <a:ext cx="5082768" cy="4128640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89913" tIns="44956" rIns="89913" bIns="4495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norwich.edu/acad/humanities/philosophy/graphics/thinker.gif&amp;imgrefurl=http://www.norwich.edu/acad/humanities/philosophy/&amp;h=248&amp;w=200&amp;sz=36&amp;tbnid=8QSesZopve0J:&amp;tbnh=105&amp;tbnw=85&amp;prev=/images?q=thinker&amp;svnum=10&amp;hl=en&amp;lr=&amp;ie=UTF-8&amp;oe=UTF-8" TargetMode="Externa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norwich.edu/acad/humanities/philosophy/graphics/thinker.gif&amp;imgrefurl=http://www.norwich.edu/acad/humanities/philosophy/&amp;h=248&amp;w=200&amp;sz=36&amp;tbnid=8QSesZopve0J:&amp;tbnh=105&amp;tbnw=85&amp;prev=/images?q=thinker&amp;svnum=10&amp;hl=en&amp;lr=&amp;ie=UTF-8&amp;oe=UTF-8" TargetMode="External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oc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16712" cy="5791199"/>
          </a:xfrm>
          <a:noFill/>
          <a:ln/>
        </p:spPr>
        <p:txBody>
          <a:bodyPr wrap="none"/>
          <a:lstStyle/>
          <a:p>
            <a:r>
              <a:rPr lang="en-US" dirty="0" smtClean="0"/>
              <a:t>HW &amp; Systems:</a:t>
            </a:r>
            <a:br>
              <a:rPr lang="en-US" dirty="0" smtClean="0"/>
            </a:br>
            <a:r>
              <a:rPr lang="en-US" dirty="0" smtClean="0"/>
              <a:t>Networks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IS 101Y/CMSC 101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Computational Thinking and Design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Thursday, October 24, 2013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Marie desJardins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University of Maryland, Baltimore County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Required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310: Software and Hardware Concepts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450: Data Communications and Networks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451: Network Design and Management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Electives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430: Information Systems and Security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432: Computer </a:t>
            </a:r>
            <a:r>
              <a:rPr lang="en-US" sz="2000" dirty="0" smtClean="0"/>
              <a:t>Viruses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451M,U,W: Specialized networking courses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452: Internetworking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Certificates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Network Administration (NETC)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dirty="0" smtClean="0"/>
              <a:t>Required</a:t>
            </a:r>
            <a:endParaRPr lang="en-US" dirty="0"/>
          </a:p>
          <a:p>
            <a:pPr lvl="1"/>
            <a:r>
              <a:rPr lang="en-US" dirty="0"/>
              <a:t>313: Computer Organization and Assembly Language Programming</a:t>
            </a:r>
          </a:p>
          <a:p>
            <a:pPr lvl="1"/>
            <a:r>
              <a:rPr lang="en-US" dirty="0"/>
              <a:t>411: Computer Architecture</a:t>
            </a:r>
          </a:p>
          <a:p>
            <a:pPr lvl="1"/>
            <a:r>
              <a:rPr lang="en-US" dirty="0"/>
              <a:t>421: Operating Systems</a:t>
            </a:r>
          </a:p>
          <a:p>
            <a:r>
              <a:rPr lang="en-US" dirty="0"/>
              <a:t>Electives</a:t>
            </a:r>
          </a:p>
          <a:p>
            <a:pPr lvl="1"/>
            <a:r>
              <a:rPr lang="en-US" dirty="0"/>
              <a:t>426: Principles of Computer Security</a:t>
            </a:r>
          </a:p>
          <a:p>
            <a:pPr lvl="1"/>
            <a:r>
              <a:rPr lang="en-US" dirty="0"/>
              <a:t>481: Computer Networks</a:t>
            </a:r>
          </a:p>
          <a:p>
            <a:pPr lvl="1"/>
            <a:r>
              <a:rPr lang="en-US" dirty="0"/>
              <a:t>483: Parallel and Distributed Processing</a:t>
            </a:r>
          </a:p>
          <a:p>
            <a:pPr lvl="1"/>
            <a:r>
              <a:rPr lang="en-US" dirty="0"/>
              <a:t>487: Introduction to Network </a:t>
            </a:r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/>
          <a:lstStyle/>
          <a:p>
            <a:r>
              <a:rPr lang="en-US" dirty="0" smtClean="0"/>
              <a:t>Computer Engineering</a:t>
            </a:r>
            <a:endParaRPr lang="en-U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Required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212: Principles of Digital Design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306: Introduction to Circuit Theory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310: Systems Design and Programming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311: C Programming and Embedded Systems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314: Principles of Electronic Circuits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411: Computer Architecture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421: Operating Systems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Electives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315: Principles of VLSI Design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415: Programmable Logic Devices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423: Principles of Communication Engineering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447: Analog Integrated Circuit Design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LOTS of others!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Tracks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Systems Architecture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Communications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330200"/>
            <a:ext cx="8982075" cy="1125538"/>
          </a:xfrm>
          <a:ln/>
        </p:spPr>
        <p:txBody>
          <a:bodyPr rIns="35717" anchor="b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Careers in Hardware and Systems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82763"/>
            <a:ext cx="57388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System on a Chip Design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962401" cy="5638800"/>
          </a:xfrm>
          <a:ln/>
        </p:spPr>
        <p:txBody>
          <a:bodyPr rIns="35717" anchor="ctr">
            <a:normAutofit/>
          </a:bodyPr>
          <a:lstStyle/>
          <a:p>
            <a:pPr marL="889000" indent="-571500">
              <a:lnSpc>
                <a:spcPct val="80000"/>
              </a:lnSpc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Create full computing systems on one chip for mobile 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devices</a:t>
            </a:r>
            <a:endParaRPr lang="en-US" dirty="0" smtClean="0">
              <a:latin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Apple, </a:t>
            </a:r>
            <a:r>
              <a:rPr lang="en-US" dirty="0" err="1">
                <a:latin typeface="Gill Sans" charset="0"/>
                <a:cs typeface="Gill Sans" charset="0"/>
                <a:sym typeface="Gill Sans" charset="0"/>
              </a:rPr>
              <a:t>Nvidia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, Qualcomm, Intel, Samsung</a:t>
            </a: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sym typeface="Gill Sans" charset="0"/>
              </a:rPr>
              <a:t>CMPE</a:t>
            </a:r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16" t="23466" r="24004" b="2238"/>
          <a:stretch>
            <a:fillRect/>
          </a:stretch>
        </p:blipFill>
        <p:spPr bwMode="auto">
          <a:xfrm>
            <a:off x="4414838" y="2141538"/>
            <a:ext cx="4519612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Signal Processing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3706812" cy="4838700"/>
          </a:xfrm>
          <a:ln/>
        </p:spPr>
        <p:txBody>
          <a:bodyPr rIns="35717" anchor="ctr"/>
          <a:lstStyle/>
          <a:p>
            <a:pPr marL="889000" indent="-571500">
              <a:lnSpc>
                <a:spcPct val="80000"/>
              </a:lnSpc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Analyze signals to translate data to something people can use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SAIC, Northrop Grumman, Lockheed Martin, Google</a:t>
            </a: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CMPE, CMSC</a:t>
            </a:r>
            <a:endParaRPr lang="en-US" dirty="0">
              <a:latin typeface="Gill Sans" charset="0"/>
              <a:sym typeface="Gill Sans" charset="0"/>
            </a:endParaRPr>
          </a:p>
        </p:txBody>
      </p:sp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190750"/>
            <a:ext cx="40862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Hardware Design Engineer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3998913" cy="5638800"/>
          </a:xfrm>
          <a:ln/>
        </p:spPr>
        <p:txBody>
          <a:bodyPr rIns="35717" anchor="ctr"/>
          <a:lstStyle/>
          <a:p>
            <a:pPr marL="889000" indent="-571500"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Design boards so that all necessary components fit inside physical hardware constraints like size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Apple, Samsung, HTC, Nokia</a:t>
            </a: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CMPE</a:t>
            </a:r>
            <a:endParaRPr lang="en-US" dirty="0">
              <a:latin typeface="Gill Sans" charset="0"/>
              <a:sym typeface="Gill Sans" charset="0"/>
            </a:endParaRP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17" t="16972" r="14413" b="1834"/>
          <a:stretch>
            <a:fillRect/>
          </a:stretch>
        </p:blipFill>
        <p:spPr bwMode="auto">
          <a:xfrm>
            <a:off x="5441950" y="2047875"/>
            <a:ext cx="2436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Operating System Development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075113" cy="5638800"/>
          </a:xfrm>
          <a:ln/>
        </p:spPr>
        <p:txBody>
          <a:bodyPr rIns="35717" anchor="ctr"/>
          <a:lstStyle/>
          <a:p>
            <a:pPr marL="889000" indent="-571500"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Develop the operating system for devices to perform tasks for users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Apple,  Microsoft, device manufacturers</a:t>
            </a: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CMSC, CMPE</a:t>
            </a:r>
            <a:endParaRPr lang="en-US" dirty="0">
              <a:latin typeface="Gill Sans" charset="0"/>
              <a:sym typeface="Gill Sans" charset="0"/>
            </a:endParaRPr>
          </a:p>
        </p:txBody>
      </p:sp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59" t="10507" r="4759" b="10507"/>
          <a:stretch>
            <a:fillRect/>
          </a:stretch>
        </p:blipFill>
        <p:spPr bwMode="auto">
          <a:xfrm>
            <a:off x="5241925" y="2544763"/>
            <a:ext cx="32321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Information Protection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>
          <a:xfrm>
            <a:off x="322263" y="1982788"/>
            <a:ext cx="3695700" cy="4017962"/>
          </a:xfrm>
          <a:ln/>
        </p:spPr>
        <p:txBody>
          <a:bodyPr rIns="35717"/>
          <a:lstStyle/>
          <a:p>
            <a:pPr marL="889000" indent="-571500">
              <a:lnSpc>
                <a:spcPct val="80000"/>
              </a:lnSpc>
              <a:buClrTx/>
              <a:buSzPct val="171000"/>
              <a:buFont typeface="Gill Sans" charset="0"/>
              <a:buChar char="•"/>
            </a:pPr>
            <a:r>
              <a:rPr lang="en-US" sz="2400" dirty="0">
                <a:latin typeface="Gill Sans" charset="0"/>
                <a:cs typeface="Gill Sans" charset="0"/>
                <a:sym typeface="Gill Sans" charset="0"/>
              </a:rPr>
              <a:t>Create secure ways to transfer information both wirelessly and locally</a:t>
            </a:r>
            <a:endParaRPr lang="en-US" sz="2400" dirty="0">
              <a:latin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200"/>
              </a:spcBef>
              <a:buClrTx/>
              <a:buSzPct val="171000"/>
              <a:buFont typeface="Gill Sans" charset="0"/>
              <a:buChar char="•"/>
            </a:pPr>
            <a:r>
              <a:rPr lang="en-US" sz="2400" dirty="0">
                <a:latin typeface="Gill Sans" charset="0"/>
                <a:cs typeface="Gill Sans" charset="0"/>
                <a:sym typeface="Gill Sans" charset="0"/>
              </a:rPr>
              <a:t>Secure data once it is on the device</a:t>
            </a:r>
            <a:endParaRPr lang="en-US" sz="2400" dirty="0">
              <a:latin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200"/>
              </a:spcBef>
              <a:buClrTx/>
              <a:buSzPct val="171000"/>
              <a:buFont typeface="Gill Sans" charset="0"/>
              <a:buChar char="•"/>
            </a:pPr>
            <a:r>
              <a:rPr lang="en-US" sz="2400" dirty="0">
                <a:latin typeface="Gill Sans" charset="0"/>
                <a:cs typeface="Gill Sans" charset="0"/>
                <a:sym typeface="Gill Sans" charset="0"/>
              </a:rPr>
              <a:t>Verizon,</a:t>
            </a:r>
            <a:r>
              <a:rPr lang="en-US" sz="2400" dirty="0" smtClean="0">
                <a:latin typeface="Gill Sans" charset="0"/>
                <a:cs typeface="Gill Sans" charset="0"/>
                <a:sym typeface="Gill Sans" charset="0"/>
              </a:rPr>
              <a:t>  AT</a:t>
            </a:r>
            <a:r>
              <a:rPr lang="en-US" sz="2400" dirty="0">
                <a:latin typeface="Gill Sans" charset="0"/>
                <a:cs typeface="Gill Sans" charset="0"/>
                <a:sym typeface="Gill Sans" charset="0"/>
              </a:rPr>
              <a:t>&amp;T, NSA,</a:t>
            </a:r>
            <a:r>
              <a:rPr lang="en-US" sz="2400" dirty="0" smtClean="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g</a:t>
            </a:r>
            <a:r>
              <a:rPr lang="en-US" sz="2400" dirty="0" smtClean="0">
                <a:latin typeface="Gill Sans" charset="0"/>
                <a:cs typeface="Gill Sans" charset="0"/>
                <a:sym typeface="Gill Sans" charset="0"/>
              </a:rPr>
              <a:t>overnment contractors</a:t>
            </a:r>
            <a:endParaRPr lang="en-US" sz="2400" dirty="0">
              <a:latin typeface="Gill Sans" charset="0"/>
              <a:cs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200"/>
              </a:spcBef>
              <a:buClrTx/>
              <a:buSzPct val="171000"/>
              <a:buFont typeface="Gill Sans" charset="0"/>
              <a:buChar char="•"/>
            </a:pPr>
            <a:r>
              <a:rPr lang="en-US" sz="2400" dirty="0">
                <a:latin typeface="Gill Sans" charset="0"/>
                <a:cs typeface="Gill Sans" charset="0"/>
                <a:sym typeface="Gill Sans" charset="0"/>
              </a:rPr>
              <a:t>IS, CMSC, CMPE</a:t>
            </a:r>
            <a:endParaRPr lang="en-US" sz="2400" dirty="0">
              <a:latin typeface="Gill Sans" charset="0"/>
              <a:sym typeface="Gill Sans" charset="0"/>
            </a:endParaRPr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0968" y="1424782"/>
            <a:ext cx="270351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Computer Architecture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113213" cy="5562600"/>
          </a:xfrm>
          <a:ln/>
        </p:spPr>
        <p:txBody>
          <a:bodyPr rIns="35717" anchor="ctr"/>
          <a:lstStyle/>
          <a:p>
            <a:pPr marL="889000" indent="-571500"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Research new ways to create chips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Research new technologies and develop new algorithms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Intel, Samsung, AMD, </a:t>
            </a:r>
            <a:r>
              <a:rPr lang="en-US" dirty="0" err="1">
                <a:latin typeface="Gill Sans" charset="0"/>
                <a:cs typeface="Gill Sans" charset="0"/>
                <a:sym typeface="Gill Sans" charset="0"/>
              </a:rPr>
              <a:t>Nvidia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, Apple</a:t>
            </a:r>
          </a:p>
          <a:p>
            <a:pPr marL="889000" indent="-571500"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sym typeface="Gill Sans" charset="0"/>
              </a:rPr>
              <a:t>CMPE, CMSC</a:t>
            </a:r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958975"/>
            <a:ext cx="35020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 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Computer networks have had a revolutionary impact on society and technology</a:t>
            </a:r>
          </a:p>
          <a:p>
            <a:pPr lvl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Electronic commerce</a:t>
            </a:r>
          </a:p>
          <a:p>
            <a:pPr lvl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Worldwide communications</a:t>
            </a:r>
          </a:p>
          <a:p>
            <a:pPr lvl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Spread of information and data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We take for granted:</a:t>
            </a:r>
          </a:p>
          <a:p>
            <a:pPr lvl="1"/>
            <a:r>
              <a:rPr lang="en-US"/>
              <a:t>access to information on any subject</a:t>
            </a:r>
          </a:p>
          <a:p>
            <a:pPr lvl="1"/>
            <a:r>
              <a:rPr lang="en-US"/>
              <a:t>immediate contact with people around the world</a:t>
            </a:r>
          </a:p>
          <a:p>
            <a:pPr lvl="1"/>
            <a:r>
              <a:rPr lang="en-US"/>
              <a:t>streaming audio and video</a:t>
            </a:r>
          </a:p>
          <a:p>
            <a:pPr lvl="1"/>
            <a:r>
              <a:rPr lang="en-US"/>
              <a:t>wired or wireless access from every device</a:t>
            </a:r>
          </a:p>
          <a:p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Systems Testing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305300" cy="4683125"/>
          </a:xfrm>
          <a:ln/>
        </p:spPr>
        <p:txBody>
          <a:bodyPr rIns="35717" anchor="ctr"/>
          <a:lstStyle/>
          <a:p>
            <a:pPr marL="889000" indent="-571500">
              <a:lnSpc>
                <a:spcPct val="80000"/>
              </a:lnSpc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Test systems of preexisting hardware to make sure all components are working together properly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Basically anywhere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 that hires computer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e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ngineers</a:t>
            </a:r>
            <a:endParaRPr lang="en-US" dirty="0">
              <a:latin typeface="Gill Sans" charset="0"/>
              <a:cs typeface="Gill Sans" charset="0"/>
              <a:sym typeface="Gill Sans" charset="0"/>
            </a:endParaRPr>
          </a:p>
          <a:p>
            <a:pPr marL="889000" indent="-571500">
              <a:lnSpc>
                <a:spcPct val="80000"/>
              </a:lnSpc>
              <a:spcBef>
                <a:spcPts val="2400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sym typeface="Gill Sans" charset="0"/>
              </a:rPr>
              <a:t>CMPE</a:t>
            </a: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330450"/>
            <a:ext cx="395922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Network Administrator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170363" cy="5638800"/>
          </a:xfrm>
          <a:ln/>
        </p:spPr>
        <p:txBody>
          <a:bodyPr rIns="35717" anchor="ctr">
            <a:normAutofit/>
          </a:bodyPr>
          <a:lstStyle/>
          <a:p>
            <a:pPr marL="889000" indent="-571500"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Maintain computer hardware and software for a company 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125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Deploy new technology and ensure a smooth transition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125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All companies that use technology need a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 network administrator</a:t>
            </a:r>
          </a:p>
          <a:p>
            <a:pPr marL="889000" indent="-571500">
              <a:spcBef>
                <a:spcPts val="2125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sym typeface="Gill Sans" charset="0"/>
              </a:rPr>
              <a:t>IS, BTA, CMSC</a:t>
            </a:r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01863"/>
            <a:ext cx="35131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7" anchor="ctr"/>
          <a:lstStyle/>
          <a:p>
            <a:pPr defTabSz="914400"/>
            <a:r>
              <a:rPr lang="en-US" sz="4400" dirty="0">
                <a:latin typeface="Gill Sans" charset="0"/>
                <a:cs typeface="Gill Sans" charset="0"/>
                <a:sym typeface="Gill Sans" charset="0"/>
              </a:rPr>
              <a:t>Systems Development</a:t>
            </a:r>
            <a:endParaRPr lang="en-US" sz="4400" dirty="0">
              <a:latin typeface="Gill Sans" charset="0"/>
              <a:sym typeface="Gill Sans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216400" cy="5638800"/>
          </a:xfrm>
          <a:ln/>
        </p:spPr>
        <p:txBody>
          <a:bodyPr rIns="35717" anchor="ctr">
            <a:normAutofit/>
          </a:bodyPr>
          <a:lstStyle/>
          <a:p>
            <a:pPr marL="889000" indent="-571500"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Teach employees how to use new technology to improve their workflow</a:t>
            </a:r>
            <a:endParaRPr lang="en-US" dirty="0">
              <a:latin typeface="Gill Sans" charset="0"/>
              <a:sym typeface="Gill Sans" charset="0"/>
            </a:endParaRPr>
          </a:p>
          <a:p>
            <a:pPr marL="889000" indent="-571500">
              <a:spcBef>
                <a:spcPts val="2325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Most companies utilize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 systems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d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evelopment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personnel</a:t>
            </a:r>
          </a:p>
          <a:p>
            <a:pPr marL="889000" indent="-571500">
              <a:spcBef>
                <a:spcPts val="2325"/>
              </a:spcBef>
              <a:buClrTx/>
              <a:buSzPct val="171000"/>
              <a:buFont typeface="Gill Sans" charset="0"/>
              <a:buChar char="•"/>
            </a:pPr>
            <a:r>
              <a:rPr lang="en-US" dirty="0">
                <a:latin typeface="Gill Sans" charset="0"/>
                <a:sym typeface="Gill Sans" charset="0"/>
              </a:rPr>
              <a:t>IS, BTA</a:t>
            </a:r>
          </a:p>
        </p:txBody>
      </p:sp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058988"/>
            <a:ext cx="35052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514600"/>
            <a:ext cx="5395913" cy="13414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Giving Effective Presentations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               Rule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904999"/>
            <a:ext cx="8042276" cy="4038601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Know what on earth you’re doing up there!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#2: Know what you want to say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#3: Know your audience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#4: Know how long you have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5638800" y="723900"/>
            <a:ext cx="685800" cy="952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#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Rule #2: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Know What You Want to Say</a:t>
            </a:r>
          </a:p>
        </p:txBody>
      </p:sp>
      <p:pic>
        <p:nvPicPr>
          <p:cNvPr id="50179" name="Picture 5" descr="think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77870" r="-77870"/>
          <a:stretch>
            <a:fillRect/>
          </a:stretch>
        </p:blipFill>
        <p:spPr>
          <a:xfrm>
            <a:off x="5105400" y="2286000"/>
            <a:ext cx="4321175" cy="2087563"/>
          </a:xfrm>
        </p:spPr>
      </p:pic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5395913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Just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reciting a series of statistics or showing a bunch of numbers is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not interesting to most people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should give enough detail to get your interesting ideas and observations across, but not enough to lose your audience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They want to hear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what you learned that was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 interesting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why they should care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Whatever you do,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don’t just read your slides!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  <a:t>Rule #3: </a:t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  <a:t>Know Your Audience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5395913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You’re talking to the other students (not me)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need to be sure you’re explaining each new idea clearly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most important thing is to emphasize 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what you’ve discovered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why they should care!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479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Rule #4: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Know How Long You Have</a:t>
            </a:r>
          </a:p>
        </p:txBody>
      </p:sp>
      <p:pic>
        <p:nvPicPr>
          <p:cNvPr id="52227" name="Picture 4" descr="j0234131"/>
          <p:cNvPicPr>
            <a:picLocks noGrp="1" noChangeAspect="1" noChangeArrowheads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60236" r="-6023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-60236" r="-60236"/>
              <a:stretch>
                <a:fillRect/>
              </a:stretch>
            </p:blipFill>
          </mc:Fallback>
        </mc:AlternateContent>
        <p:spPr>
          <a:xfrm>
            <a:off x="5943600" y="2286000"/>
            <a:ext cx="3454400" cy="1668463"/>
          </a:xfrm>
          <a:noFill/>
        </p:spPr>
      </p:pic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59436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How long is the talk? Are questions included?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good heuristic is 1-2 minutes per slide</a:t>
            </a:r>
          </a:p>
          <a:p>
            <a:pPr lvl="1" eaLnBrk="1" hangingPunct="1"/>
            <a:r>
              <a:rPr lang="en-US" sz="1600" dirty="0"/>
              <a:t>...but it depends a </a:t>
            </a:r>
            <a:r>
              <a:rPr lang="en-US" sz="1600" i="1" dirty="0"/>
              <a:t>lot</a:t>
            </a:r>
            <a:r>
              <a:rPr lang="en-US" sz="1600" dirty="0"/>
              <a:t> on the content of those slides!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If you have too many slides, you’ll skip some or—worse—rush desperately to finish. Avoid this temptation!! 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Almost by definition, you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never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have time to say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everything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about your topic, so don’t worry about skipping some things!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Unless you’re very experienced giving talks, you should practice your timing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               Rule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904999"/>
            <a:ext cx="8042276" cy="4038601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Know what on earth you’re doing up there!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#2: Know what you want to say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#3: Know your audience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Rule #4: Know how long you have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5638800" y="723900"/>
            <a:ext cx="685800" cy="952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#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Rule #2: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Know What You Want to Say</a:t>
            </a:r>
          </a:p>
        </p:txBody>
      </p:sp>
      <p:pic>
        <p:nvPicPr>
          <p:cNvPr id="50179" name="Picture 5" descr="think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77870" r="-77870"/>
          <a:stretch>
            <a:fillRect/>
          </a:stretch>
        </p:blipFill>
        <p:spPr>
          <a:xfrm>
            <a:off x="5105400" y="2286000"/>
            <a:ext cx="4321175" cy="2087563"/>
          </a:xfrm>
        </p:spPr>
      </p:pic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5395913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Just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reciting a series of statistics or showing a bunch of numbers is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not interesting to most people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should give enough detail to get your interesting ideas and observations across, but not enough to lose your audience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They want to hear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what you learned that was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 interesting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why they should care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Whatever you do, </a:t>
            </a:r>
            <a:r>
              <a:rPr lang="en-US" b="1" i="1" u="sng" dirty="0">
                <a:ea typeface="ＭＳ Ｐゴシック" pitchFamily="-84" charset="-128"/>
                <a:cs typeface="ＭＳ Ｐゴシック" pitchFamily="-84" charset="-128"/>
              </a:rPr>
              <a:t>don’t just read your slides!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Communication Protocols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828799"/>
            <a:ext cx="8042276" cy="4114801"/>
          </a:xfrm>
        </p:spPr>
        <p:txBody>
          <a:bodyPr>
            <a:normAutofit/>
          </a:bodyPr>
          <a:lstStyle/>
          <a:p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Protocol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: a standard set of rules for communicating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Standards evolve over time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International agreements make Internet possible</a:t>
            </a:r>
          </a:p>
          <a:p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Internet Society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makes standards and promotes research: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www.isoc.org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  <a:t>Rule #3: </a:t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</a:rPr>
              <a:t>Know Your Audience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5395913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You’re talking to the other students (not me)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need to be sure you’re explaining each new idea clearly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most important thing is to emphasize 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what you’ve discovered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b="1" i="1" u="sng" dirty="0" smtClean="0">
                <a:ea typeface="ＭＳ Ｐゴシック" pitchFamily="-84" charset="-128"/>
                <a:cs typeface="ＭＳ Ｐゴシック" pitchFamily="-84" charset="-128"/>
              </a:rPr>
              <a:t>why they should care!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479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Rule #4: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Know How Long You Have</a:t>
            </a:r>
          </a:p>
        </p:txBody>
      </p:sp>
      <p:pic>
        <p:nvPicPr>
          <p:cNvPr id="52227" name="Picture 4" descr="j0234131"/>
          <p:cNvPicPr>
            <a:picLocks noGrp="1" noChangeAspect="1" noChangeArrowheads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60236" r="-6023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-60236" r="-60236"/>
              <a:stretch>
                <a:fillRect/>
              </a:stretch>
            </p:blipFill>
          </mc:Fallback>
        </mc:AlternateContent>
        <p:spPr>
          <a:xfrm>
            <a:off x="5943600" y="2286000"/>
            <a:ext cx="3454400" cy="1668463"/>
          </a:xfrm>
          <a:noFill/>
        </p:spPr>
      </p:pic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59436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How long is the talk? Are questions included?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good heuristic is 1-2 minutes per slide</a:t>
            </a:r>
          </a:p>
          <a:p>
            <a:pPr lvl="1" eaLnBrk="1" hangingPunct="1"/>
            <a:r>
              <a:rPr lang="en-US" sz="1600" dirty="0"/>
              <a:t>...but it depends a </a:t>
            </a:r>
            <a:r>
              <a:rPr lang="en-US" sz="1600" i="1" dirty="0"/>
              <a:t>lot</a:t>
            </a:r>
            <a:r>
              <a:rPr lang="en-US" sz="1600" dirty="0"/>
              <a:t> on the content of those slides!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If you have too many slides, you’ll skip some or—worse—rush desperately to finish. Avoid this temptation!! 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Almost by definition, you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never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have time to say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everything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about your topic, so don’t worry about skipping some things!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Unless you’re very experienced giving talks, you should practice your timing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Slideology 101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042276" cy="49529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Don’t just read your slides!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Use the minimum amount of text necessary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Use examples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Use a readable, simple, yet elegant format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Use color to emphasize important points, but </a:t>
            </a:r>
            <a:r>
              <a:rPr lang="en-US" dirty="0">
                <a:solidFill>
                  <a:schemeClr val="accent2"/>
                </a:solidFill>
              </a:rPr>
              <a:t>avoid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00FFFF"/>
                </a:solidFill>
              </a:rPr>
              <a:t>excessive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CC6600"/>
                </a:solidFill>
              </a:rPr>
              <a:t>of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color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“Hiding” bullets like this is annoying (but sometimes effective), but…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dirty="0"/>
              <a:t>Don’t fidget, and…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r>
              <a:rPr lang="en-US" b="1" i="1" u="sng" dirty="0"/>
              <a:t>Don’t just read your slides!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n"/>
              <a:defRPr/>
            </a:pPr>
            <a:endParaRPr lang="en-US" dirty="0"/>
          </a:p>
        </p:txBody>
      </p:sp>
      <p:sp>
        <p:nvSpPr>
          <p:cNvPr id="1087492" name="Text Box 4"/>
          <p:cNvSpPr txBox="1">
            <a:spLocks noChangeArrowheads="1"/>
          </p:cNvSpPr>
          <p:nvPr/>
        </p:nvSpPr>
        <p:spPr bwMode="auto">
          <a:xfrm>
            <a:off x="1631950" y="4891088"/>
            <a:ext cx="842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Abuse</a:t>
            </a:r>
          </a:p>
        </p:txBody>
      </p:sp>
      <p:sp>
        <p:nvSpPr>
          <p:cNvPr id="1087494" name="Text Box 6"/>
          <p:cNvSpPr txBox="1">
            <a:spLocks noChangeArrowheads="1"/>
          </p:cNvSpPr>
          <p:nvPr/>
        </p:nvSpPr>
        <p:spPr bwMode="auto">
          <a:xfrm>
            <a:off x="2814638" y="489108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of</a:t>
            </a:r>
          </a:p>
        </p:txBody>
      </p:sp>
      <p:sp>
        <p:nvSpPr>
          <p:cNvPr id="1087495" name="Text Box 7"/>
          <p:cNvSpPr txBox="1">
            <a:spLocks noChangeArrowheads="1"/>
          </p:cNvSpPr>
          <p:nvPr/>
        </p:nvSpPr>
        <p:spPr bwMode="auto">
          <a:xfrm>
            <a:off x="3578225" y="4891088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animation</a:t>
            </a:r>
          </a:p>
        </p:txBody>
      </p:sp>
      <p:sp>
        <p:nvSpPr>
          <p:cNvPr id="1087496" name="Text Box 8"/>
          <p:cNvSpPr txBox="1">
            <a:spLocks noChangeArrowheads="1"/>
          </p:cNvSpPr>
          <p:nvPr/>
        </p:nvSpPr>
        <p:spPr bwMode="auto">
          <a:xfrm>
            <a:off x="5111750" y="48910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is</a:t>
            </a:r>
          </a:p>
        </p:txBody>
      </p:sp>
      <p:sp>
        <p:nvSpPr>
          <p:cNvPr id="1087497" name="Text Box 9"/>
          <p:cNvSpPr txBox="1">
            <a:spLocks noChangeArrowheads="1"/>
          </p:cNvSpPr>
          <p:nvPr/>
        </p:nvSpPr>
        <p:spPr bwMode="auto">
          <a:xfrm>
            <a:off x="5813425" y="4891088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a</a:t>
            </a:r>
          </a:p>
        </p:txBody>
      </p:sp>
      <p:sp>
        <p:nvSpPr>
          <p:cNvPr id="1087498" name="Text Box 10"/>
          <p:cNvSpPr txBox="1">
            <a:spLocks noChangeArrowheads="1"/>
          </p:cNvSpPr>
          <p:nvPr/>
        </p:nvSpPr>
        <p:spPr bwMode="auto">
          <a:xfrm>
            <a:off x="6457950" y="4891088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cardinal</a:t>
            </a:r>
          </a:p>
        </p:txBody>
      </p:sp>
      <p:sp>
        <p:nvSpPr>
          <p:cNvPr id="1087499" name="Text Box 11"/>
          <p:cNvSpPr txBox="1">
            <a:spLocks noChangeArrowheads="1"/>
          </p:cNvSpPr>
          <p:nvPr/>
        </p:nvSpPr>
        <p:spPr bwMode="auto">
          <a:xfrm>
            <a:off x="7826375" y="4891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-84" charset="0"/>
              </a:rPr>
              <a:t>sin!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87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0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2" grpId="0"/>
      <p:bldP spid="1087494" grpId="0"/>
      <p:bldP spid="1087495" grpId="0"/>
      <p:bldP spid="1087496" grpId="0"/>
      <p:bldP spid="1087497" grpId="0"/>
      <p:bldP spid="10874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How to Give a Bad Talk</a:t>
            </a:r>
            <a:br>
              <a:rPr lang="en-US" sz="3200"/>
            </a:br>
            <a:r>
              <a:rPr lang="en-US" sz="2000"/>
              <a:t>Advice from Dave Patterson, summarized by Mark Hill</a:t>
            </a:r>
            <a:endParaRPr lang="en-US" sz="32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be neat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waste space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covet brevity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cover thy naked slides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write large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use color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illustrate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make eye contact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skip slides in a long talk</a:t>
            </a:r>
          </a:p>
          <a:p>
            <a:pPr marL="457200" indent="-457200" eaLnBrk="1" hangingPunct="1">
              <a:spcBef>
                <a:spcPts val="600"/>
              </a:spcBef>
              <a:buFont typeface="Monotype Sorts" pitchFamily="-84" charset="2"/>
              <a:buAutoNum type="arabicPeriod"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Thou shalt not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Presentations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86751" cy="50291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Presenting: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 You should plan to use your own laptop.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 sure you know how to use your laptop with a projector!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Test your setup before class (or after class on an earlier day)</a:t>
            </a:r>
            <a:endParaRPr lang="en-US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Content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should provide a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well organized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presentation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that clearly answers the four questions and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subquestions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(don’t forget the one specifically for the presentation) in the assignment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Timing: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group should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aim for a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7-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minute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This works out to (roughly)</a:t>
            </a:r>
            <a:r>
              <a:rPr lang="en-US" dirty="0" smtClean="0"/>
              <a:t> 5 to 10 slides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(but you could have</a:t>
            </a:r>
            <a:r>
              <a:rPr lang="en-US" dirty="0" smtClean="0">
                <a:ea typeface="ＭＳ Ｐゴシック" pitchFamily="-84" charset="-128"/>
              </a:rPr>
              <a:t> more, depending on how much material there is on each slide)</a:t>
            </a:r>
            <a:endParaRPr lang="en-US" dirty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 will cut you off if you go too long!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There will be</a:t>
            </a:r>
            <a:r>
              <a:rPr lang="en-US" dirty="0" smtClean="0"/>
              <a:t> a few minutes after </a:t>
            </a:r>
            <a:r>
              <a:rPr lang="en-US" dirty="0"/>
              <a:t>each</a:t>
            </a:r>
            <a:r>
              <a:rPr lang="en-US" dirty="0" smtClean="0"/>
              <a:t> presentation for </a:t>
            </a:r>
            <a:r>
              <a:rPr lang="en-US" dirty="0"/>
              <a:t>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Presentations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86751" cy="50291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Other requirements: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Include charts from your Excel file that you need to answer the questions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add explanatory text!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At least one PowerPoint animation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At least one graphic not from your Excel file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Team involvement: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ea typeface="ＭＳ Ｐゴシック" pitchFamily="-84" charset="-128"/>
              </a:rPr>
              <a:t>EVERY </a:t>
            </a:r>
            <a:r>
              <a:rPr lang="en-US" dirty="0" smtClean="0">
                <a:ea typeface="ＭＳ Ｐゴシック" pitchFamily="-84" charset="-128"/>
              </a:rPr>
              <a:t>team member must present at least one slide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Individual team members will be asked questions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EACH team member must understand all parts of the analysis that was done, even if they didn’t do it themselves.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593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 Grading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502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grade will be based on: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 quality of your presentation materials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Appearance</a:t>
            </a:r>
          </a:p>
          <a:p>
            <a:pPr lvl="2"/>
            <a:r>
              <a:rPr lang="en-US" dirty="0" smtClean="0"/>
              <a:t>Organization</a:t>
            </a:r>
          </a:p>
          <a:p>
            <a:pPr lvl="1" eaLnBrk="1" hangingPunct="1"/>
            <a:r>
              <a:rPr lang="en-US" dirty="0" smtClean="0"/>
              <a:t>Your </a:t>
            </a:r>
            <a:r>
              <a:rPr lang="en-US" dirty="0"/>
              <a:t>level of </a:t>
            </a:r>
            <a:r>
              <a:rPr lang="en-US" dirty="0" smtClean="0"/>
              <a:t>preparation (group and individual)</a:t>
            </a:r>
          </a:p>
          <a:p>
            <a:pPr lvl="1" eaLnBrk="1" hangingPunct="1"/>
            <a:r>
              <a:rPr lang="en-US" dirty="0"/>
              <a:t>The clarity of your </a:t>
            </a:r>
            <a:r>
              <a:rPr lang="en-US" dirty="0" smtClean="0"/>
              <a:t>presentation (individual)</a:t>
            </a:r>
          </a:p>
          <a:p>
            <a:pPr lvl="1" eaLnBrk="1" hangingPunct="1"/>
            <a:r>
              <a:rPr lang="en-US" dirty="0"/>
              <a:t>The timing of your </a:t>
            </a:r>
            <a:r>
              <a:rPr lang="en-US" dirty="0" smtClean="0"/>
              <a:t>presentation (group and individual)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 Grading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50200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Review the assigned readings on the online schedule for Oct. 18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Very good tips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We based our grading criteria on the previous slides plus those readings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grade will be based on: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 quality of your slides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Appearance</a:t>
            </a:r>
          </a:p>
          <a:p>
            <a:pPr lvl="2"/>
            <a:r>
              <a:rPr lang="en-US" dirty="0" smtClean="0"/>
              <a:t>Organization</a:t>
            </a:r>
          </a:p>
          <a:p>
            <a:pPr lvl="1" eaLnBrk="1" hangingPunct="1"/>
            <a:r>
              <a:rPr lang="en-US" dirty="0" smtClean="0"/>
              <a:t>Your professionalism (group and individual)</a:t>
            </a:r>
          </a:p>
          <a:p>
            <a:pPr lvl="1" eaLnBrk="1" hangingPunct="1"/>
            <a:r>
              <a:rPr lang="en-US" dirty="0"/>
              <a:t>The clarity of your </a:t>
            </a:r>
            <a:r>
              <a:rPr lang="en-US" dirty="0" smtClean="0"/>
              <a:t>presentation (individual)</a:t>
            </a:r>
          </a:p>
          <a:p>
            <a:pPr lvl="1" eaLnBrk="1" hangingPunct="1"/>
            <a:r>
              <a:rPr lang="en-US" dirty="0"/>
              <a:t>The timing of your </a:t>
            </a:r>
            <a:r>
              <a:rPr lang="en-US" dirty="0" smtClean="0"/>
              <a:t>presentation (group)</a:t>
            </a:r>
          </a:p>
          <a:p>
            <a:pPr lvl="1" eaLnBrk="1" hangingPunct="1"/>
            <a:r>
              <a:rPr lang="en-US" dirty="0" smtClean="0"/>
              <a:t>How well you answer questions (individual)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Tuesday is an in-class lab</a:t>
            </a:r>
          </a:p>
          <a:p>
            <a:pPr lvl="1"/>
            <a:r>
              <a:rPr lang="en-US" dirty="0" smtClean="0"/>
              <a:t>You’ll have time to work with your team on the semester game project</a:t>
            </a:r>
          </a:p>
          <a:p>
            <a:pPr lvl="1"/>
            <a:r>
              <a:rPr lang="en-US" dirty="0" smtClean="0"/>
              <a:t>You’ll have access to the </a:t>
            </a:r>
            <a:r>
              <a:rPr lang="en-US" dirty="0" err="1" smtClean="0"/>
              <a:t>TFs</a:t>
            </a:r>
            <a:r>
              <a:rPr lang="en-US" dirty="0" smtClean="0"/>
              <a:t> and me to help you</a:t>
            </a:r>
          </a:p>
          <a:p>
            <a:r>
              <a:rPr lang="en-US" dirty="0" smtClean="0"/>
              <a:t>You’ll get feedback on your design by the weekend</a:t>
            </a:r>
          </a:p>
          <a:p>
            <a:r>
              <a:rPr lang="en-US" dirty="0" smtClean="0"/>
              <a:t>Meet with your team before Tuesday and start working on pieces of your project</a:t>
            </a:r>
          </a:p>
          <a:p>
            <a:r>
              <a:rPr lang="en-US" dirty="0" smtClean="0"/>
              <a:t>Come to class on Tuesday with some SPECIFIC part of the project you want to work on, either individually or together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679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Layers (more abstraction!)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447800"/>
            <a:ext cx="8289925" cy="52577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Link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Hardware, routers</a:t>
            </a:r>
          </a:p>
          <a:p>
            <a:r>
              <a:rPr lang="en-US" b="1" dirty="0" smtClean="0"/>
              <a:t>Network</a:t>
            </a:r>
            <a:r>
              <a:rPr lang="en-US" dirty="0" smtClean="0"/>
              <a:t>/Internet layer</a:t>
            </a:r>
          </a:p>
          <a:p>
            <a:pPr lvl="1"/>
            <a:r>
              <a:rPr lang="en-US" dirty="0" smtClean="0"/>
              <a:t>Layer of abstraction above routers/hardware</a:t>
            </a:r>
          </a:p>
          <a:p>
            <a:pPr lvl="1"/>
            <a:r>
              <a:rPr lang="en-US" dirty="0" smtClean="0"/>
              <a:t>Deliver an individual message – no guarantees</a:t>
            </a:r>
          </a:p>
          <a:p>
            <a:pPr lvl="1"/>
            <a:r>
              <a:rPr lang="en-US" dirty="0" smtClean="0"/>
              <a:t>IP (Internet Protocol) – IP addresses, message format</a:t>
            </a:r>
          </a:p>
          <a:p>
            <a:r>
              <a:rPr lang="en-US" b="1" dirty="0" smtClean="0"/>
              <a:t>Transport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Layer of abstraction above messages</a:t>
            </a:r>
          </a:p>
          <a:p>
            <a:pPr lvl="1"/>
            <a:r>
              <a:rPr lang="en-US" dirty="0" smtClean="0"/>
              <a:t>Ensures reliability – retransmission, host-to-host communication</a:t>
            </a:r>
          </a:p>
          <a:p>
            <a:pPr lvl="1"/>
            <a:r>
              <a:rPr lang="en-US" b="1" dirty="0" smtClean="0"/>
              <a:t>TCP (Transmission Control Protocol)</a:t>
            </a:r>
          </a:p>
          <a:p>
            <a:r>
              <a:rPr lang="en-US" b="1" dirty="0" smtClean="0"/>
              <a:t>Application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Layer of abstraction provides seamless view of inter-application communication</a:t>
            </a:r>
          </a:p>
          <a:p>
            <a:pPr lvl="1"/>
            <a:r>
              <a:rPr lang="en-US" dirty="0" smtClean="0"/>
              <a:t>Many protocols: </a:t>
            </a:r>
            <a:r>
              <a:rPr lang="en-US" b="1" dirty="0" smtClean="0"/>
              <a:t>HTTP </a:t>
            </a:r>
            <a:r>
              <a:rPr lang="en-US" dirty="0" smtClean="0"/>
              <a:t>[www], </a:t>
            </a:r>
            <a:r>
              <a:rPr lang="en-US" b="1" dirty="0" smtClean="0"/>
              <a:t>VoIP </a:t>
            </a:r>
            <a:r>
              <a:rPr lang="en-US" dirty="0" smtClean="0"/>
              <a:t>[voice], </a:t>
            </a:r>
            <a:r>
              <a:rPr lang="en-US" b="1" dirty="0" smtClean="0"/>
              <a:t>POP </a:t>
            </a:r>
            <a:r>
              <a:rPr lang="en-US" dirty="0" smtClean="0"/>
              <a:t>[mail], 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0723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8229600" cy="4038600"/>
          </a:xfrm>
        </p:spPr>
        <p:txBody>
          <a:bodyPr/>
          <a:lstStyle/>
          <a:p>
            <a:pPr marL="282575" lvl="1" indent="-282575">
              <a:spcBef>
                <a:spcPts val="1800"/>
              </a:spcBef>
            </a:pPr>
            <a:r>
              <a:rPr lang="en-US" sz="2000" dirty="0" smtClean="0"/>
              <a:t>Routing algorithms are used to move packets efficiently and balance load across the network</a:t>
            </a:r>
          </a:p>
          <a:p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Routing of packets is determined dynamically (and locally)</a:t>
            </a:r>
          </a:p>
          <a:p>
            <a:pPr marL="282575" lvl="1" indent="-282575"/>
            <a:r>
              <a:rPr lang="en-US" sz="2000" dirty="0" smtClean="0"/>
              <a:t>A-B-C-D or A-B-F-D or A-E-F-D or A-E-F-B-C-D</a:t>
            </a:r>
          </a:p>
          <a:p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Challenges:  Redundant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paths, fault tolerance,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responsiveness to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traffic load</a:t>
            </a:r>
          </a:p>
        </p:txBody>
      </p:sp>
      <p:pic>
        <p:nvPicPr>
          <p:cNvPr id="737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952875"/>
            <a:ext cx="4895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9561" y="6553200"/>
            <a:ext cx="4854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Picture from J. Glenn </a:t>
            </a:r>
            <a:r>
              <a:rPr lang="en-US" sz="1200" b="0" dirty="0" err="1" smtClean="0"/>
              <a:t>Brookshear</a:t>
            </a:r>
            <a:r>
              <a:rPr lang="en-US" sz="1200" b="0" dirty="0" smtClean="0"/>
              <a:t>, “Computer Science: An Overview”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</a:t>
            </a:r>
            <a:endParaRPr 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Hypertext Transfer Protocol (HTTP)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Web page/service identified by unique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URL (Uniform Resource Locator)</a:t>
            </a:r>
          </a:p>
          <a:p>
            <a:pPr lvl="1"/>
            <a:r>
              <a:rPr lang="en-US" dirty="0"/>
              <a:t>protocol://host name/page</a:t>
            </a:r>
          </a:p>
          <a:p>
            <a:pPr lvl="1"/>
            <a:r>
              <a:rPr lang="en-US" dirty="0"/>
              <a:t>Multiple protocols: http, mailto, news, ftp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Web browser uses TCP to send formatted messages to Web server, and vice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versa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TCP in turn uses IP, which in turn uses link layer protocols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 (cont.)</a:t>
            </a:r>
            <a:endParaRPr lang="en-US" sz="28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Process:  http://hostname/page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Browser reads protocol, extracts host name (and requests IP address from DNS server)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Sends a connect message to port 80 on that machine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After connection established, sends “Get” message with page information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Server responds with message containing page contents, size, and indicates connection closes at end of message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514600"/>
            <a:ext cx="5395913" cy="13414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Courses in Systems Topics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BTA</a:t>
            </a:r>
            <a:endParaRPr lang="en-US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042276" cy="48005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Required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350</a:t>
            </a:r>
            <a:r>
              <a:rPr lang="en-US" sz="2000" dirty="0"/>
              <a:t>: Business Communication Systems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Electives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310: Software and Hardware Concepts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430: Information Systems and Security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432: Computer </a:t>
            </a:r>
            <a:r>
              <a:rPr lang="en-US" sz="2000" dirty="0" smtClean="0"/>
              <a:t>Viruses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10513281</TotalTime>
  <Pages>26</Pages>
  <Words>1960</Words>
  <Application>Microsoft Macintosh PowerPoint</Application>
  <PresentationFormat>Letter Paper (8.5x11 in)</PresentationFormat>
  <Paragraphs>262</Paragraphs>
  <Slides>38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Breeze</vt:lpstr>
      <vt:lpstr>HW &amp; Systems: Networks  IS 101Y/CMSC 101 Computational Thinking and Design Thursday, October 24, 2013  Marie desJardins University of Maryland, Baltimore County</vt:lpstr>
      <vt:lpstr> Introduction </vt:lpstr>
      <vt:lpstr>Communication Protocols</vt:lpstr>
      <vt:lpstr>Network Layers (more abstraction!)</vt:lpstr>
      <vt:lpstr>Routing</vt:lpstr>
      <vt:lpstr>HTTP</vt:lpstr>
      <vt:lpstr>HTTP (cont.)</vt:lpstr>
      <vt:lpstr>Courses in Systems Topics</vt:lpstr>
      <vt:lpstr>BTA</vt:lpstr>
      <vt:lpstr>Information Systems</vt:lpstr>
      <vt:lpstr>Computer Science</vt:lpstr>
      <vt:lpstr>Computer Engineering</vt:lpstr>
      <vt:lpstr>Careers in Hardware and Systems</vt:lpstr>
      <vt:lpstr>System on a Chip Design</vt:lpstr>
      <vt:lpstr>Signal Processing</vt:lpstr>
      <vt:lpstr>Hardware Design Engineer</vt:lpstr>
      <vt:lpstr>Operating System Development</vt:lpstr>
      <vt:lpstr>Information Protection</vt:lpstr>
      <vt:lpstr>Computer Architecture</vt:lpstr>
      <vt:lpstr>Systems Testing</vt:lpstr>
      <vt:lpstr>Network Administrator</vt:lpstr>
      <vt:lpstr>Systems Development</vt:lpstr>
      <vt:lpstr>Giving Effective Presentations</vt:lpstr>
      <vt:lpstr>                    Rule</vt:lpstr>
      <vt:lpstr>Rule #2:  Know What You Want to Say</vt:lpstr>
      <vt:lpstr>Rule #3:  Know Your Audience</vt:lpstr>
      <vt:lpstr>Rule #4:  Know How Long You Have</vt:lpstr>
      <vt:lpstr>                    Rule</vt:lpstr>
      <vt:lpstr>Rule #2:  Know What You Want to Say</vt:lpstr>
      <vt:lpstr>Rule #3:  Know Your Audience</vt:lpstr>
      <vt:lpstr>Rule #4:  Know How Long You Have</vt:lpstr>
      <vt:lpstr>Slideology 101</vt:lpstr>
      <vt:lpstr>How to Give a Bad Talk Advice from Dave Patterson, summarized by Mark Hill</vt:lpstr>
      <vt:lpstr>Data Presentations</vt:lpstr>
      <vt:lpstr>Data Presentations</vt:lpstr>
      <vt:lpstr>Presentation Grading</vt:lpstr>
      <vt:lpstr>Presentation Grading</vt:lpstr>
      <vt:lpstr>Next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Perception and Applications  Visualization Ô96 Course: From Perceptual Psychophysics to Graphic Design   Penny Rheingans University of Mississippi</dc:title>
  <dc:creator>UNIVERSITY OF MISSISSIPPI LIBRARIES</dc:creator>
  <cp:lastModifiedBy>Marie desJardins</cp:lastModifiedBy>
  <cp:revision>222</cp:revision>
  <cp:lastPrinted>2013-05-28T14:30:26Z</cp:lastPrinted>
  <dcterms:created xsi:type="dcterms:W3CDTF">2013-10-24T02:42:53Z</dcterms:created>
  <dcterms:modified xsi:type="dcterms:W3CDTF">2013-10-24T02:45:53Z</dcterms:modified>
</cp:coreProperties>
</file>