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10"/>
  </p:notesMasterIdLst>
  <p:handoutMasterIdLst>
    <p:handoutMasterId r:id="rId11"/>
  </p:handoutMasterIdLst>
  <p:sldIdLst>
    <p:sldId id="890" r:id="rId2"/>
    <p:sldId id="891" r:id="rId3"/>
    <p:sldId id="894" r:id="rId4"/>
    <p:sldId id="917" r:id="rId5"/>
    <p:sldId id="918" r:id="rId6"/>
    <p:sldId id="901" r:id="rId7"/>
    <p:sldId id="919" r:id="rId8"/>
    <p:sldId id="920" r:id="rId9"/>
  </p:sldIdLst>
  <p:sldSz cx="9144000" cy="6858000" type="letter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clrMode="gray" frameSlides="1"/>
  <p:showPr showNarration="1" useTimings="0">
    <p:present/>
    <p:sldAll/>
    <p:penClr>
      <a:schemeClr val="tx1"/>
    </p:penClr>
    <p:extLst>
      <p:ext uri="{EC167BDD-8182-4AB7-AECC-EB403E3ABB37}">
        <p14:laserClr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  </p:ext>
    </p:extLst>
  </p:showPr>
  <p:clrMru>
    <a:srgbClr val="B2B2B2"/>
    <a:srgbClr val="DDDDDD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341" autoAdjust="0"/>
    <p:restoredTop sz="90929"/>
  </p:normalViewPr>
  <p:slideViewPr>
    <p:cSldViewPr>
      <p:cViewPr>
        <p:scale>
          <a:sx n="100" d="100"/>
          <a:sy n="100" d="100"/>
        </p:scale>
        <p:origin x="-88" y="-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14258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4113" y="579438"/>
            <a:ext cx="4564062" cy="343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noFill/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50404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579438"/>
            <a:ext cx="4573588" cy="3432175"/>
          </a:xfrm>
          <a:ln/>
          <a:extLst>
            <a:ext uri="{FAA26D3D-D897-4be2-8F04-BA451C77F1D7}">
              <ma14:placeholderFlag xmlns:a="http://schemas.openxmlformats.org/drawingml/2006/main" xmlns:r="http://schemas.openxmlformats.org/officeDocument/2006/relationships" xmlns:p="http://schemas.openxmlformats.org/presentationml/2006/main" xmlns="" xmlns:ma14="http://schemas.microsoft.com/office/mac/drawingml/2011/main" xmlns:mv="urn:schemas-microsoft-com:mac:vml" xmlns:mc="http://schemas.openxmlformats.org/markup-compatibility/2006" val="1"/>
            </a:ext>
          </a:extLst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2"/>
          <p:cNvSpPr>
            <a:spLocks noGrp="1" noChangeArrowheads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pPr>
              <a:buFont typeface="Times New Roman" pitchFamily="-84" charset="0"/>
              <a:buNone/>
            </a:pPr>
            <a:fld id="{B8C1C89C-2D2B-CD4A-8926-0CB2B3B47B8E}" type="slidenum">
              <a:rPr lang="en-US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>
                <a:buFont typeface="Times New Roman" pitchFamily="-84" charset="0"/>
                <a:buNone/>
              </a:pPr>
              <a:t>2</a:t>
            </a:fld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270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prstGeom prst="rect">
            <a:avLst/>
          </a:prstGeom>
          <a:noFill/>
          <a:ln/>
        </p:spPr>
        <p:txBody>
          <a:bodyPr wrap="none" anchor="ctr"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2"/>
          <p:cNvSpPr>
            <a:spLocks noGrp="1" noChangeArrowheads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/>
          <a:lstStyle/>
          <a:p>
            <a:pPr>
              <a:buFont typeface="Times New Roman" pitchFamily="-84" charset="0"/>
              <a:buNone/>
            </a:pPr>
            <a:fld id="{A351E1F7-D133-BF4F-9F76-18A8F5D6C6BA}" type="slidenum">
              <a:rPr lang="en-US">
                <a:latin typeface="Times New Roman" pitchFamily="-84" charset="0"/>
                <a:ea typeface="ＭＳ Ｐゴシック" pitchFamily="-84" charset="-128"/>
                <a:cs typeface="ＭＳ Ｐゴシック" pitchFamily="-84" charset="-128"/>
              </a:rPr>
              <a:pPr>
                <a:buFont typeface="Times New Roman" pitchFamily="-84" charset="0"/>
                <a:buNone/>
              </a:pPr>
              <a:t>3</a:t>
            </a:fld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885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prstGeom prst="rect">
            <a:avLst/>
          </a:prstGeom>
          <a:noFill/>
          <a:ln/>
        </p:spPr>
        <p:txBody>
          <a:bodyPr wrap="none" anchor="ctr"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579438"/>
            <a:ext cx="4573588" cy="3432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-- Main</a:t>
            </a:r>
            <a:r>
              <a:rPr lang="en-US" baseline="0" dirty="0" smtClean="0"/>
              <a:t> functions of the kernel: process management, memory management, </a:t>
            </a:r>
            <a:r>
              <a:rPr lang="en-US" baseline="0" dirty="0" err="1" smtClean="0"/>
              <a:t>filesystem</a:t>
            </a:r>
            <a:r>
              <a:rPr lang="en-US" baseline="0" dirty="0" smtClean="0"/>
              <a:t> management, network and device management – basically it’s the resource manager for the computer.</a:t>
            </a:r>
          </a:p>
          <a:p>
            <a:r>
              <a:rPr lang="en-US" baseline="0" dirty="0" smtClean="0"/>
              <a:t>-- Program: the lines of code.  Process: a running program.  Thread:  separate line of execution within a process.  Threads are sometimes called “lightweight processes”.  Big difference: processes have completely separate address spaces; threads share address spaces (and thus can share data directly).</a:t>
            </a:r>
          </a:p>
          <a:p>
            <a:r>
              <a:rPr lang="en-US" baseline="0" dirty="0" smtClean="0"/>
              <a:t>-- Interrupts: when a process’s time slice has expired, or when the process becomes I/O bound (waiting for data or a driver)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9350" y="579438"/>
            <a:ext cx="4573588" cy="34321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Scheduling policies: round-robin (basically a</a:t>
            </a:r>
            <a:r>
              <a:rPr lang="en-US" baseline="0" dirty="0" smtClean="0"/>
              <a:t> FIFO with time slices), LIFO (would be weird!), priority-based (differentiate between urgent and non-urgent, real-time and non-real-time processes), shortest-time-remaining (finish off processes that can be finished soon).</a:t>
            </a:r>
          </a:p>
          <a:p>
            <a:r>
              <a:rPr lang="en-US" baseline="0" dirty="0" err="1" smtClean="0"/>
              <a:t>Utliization</a:t>
            </a:r>
            <a:r>
              <a:rPr lang="en-US" baseline="0" dirty="0" smtClean="0"/>
              <a:t>: what fraction of the time is the CPU actually used for running processes (as opposed to context switching or running the kernel)?</a:t>
            </a:r>
          </a:p>
          <a:p>
            <a:r>
              <a:rPr lang="en-US" baseline="0" dirty="0" smtClean="0"/>
              <a:t>Latency: how long before a process starts?</a:t>
            </a:r>
          </a:p>
          <a:p>
            <a:r>
              <a:rPr lang="en-US" baseline="0" dirty="0" smtClean="0"/>
              <a:t>Throughput: How many processes per unit time?</a:t>
            </a:r>
          </a:p>
          <a:p>
            <a:r>
              <a:rPr lang="en-US" baseline="0" dirty="0" smtClean="0"/>
              <a:t>Fairness: no starvation of processes, time allocated to every process in some proportionate way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6716712" cy="5791199"/>
          </a:xfrm>
          <a:noFill/>
          <a:ln/>
        </p:spPr>
        <p:txBody>
          <a:bodyPr wrap="none"/>
          <a:lstStyle/>
          <a:p>
            <a:r>
              <a:rPr lang="en-US" dirty="0" smtClean="0"/>
              <a:t>HW &amp; Systems:</a:t>
            </a:r>
            <a:br>
              <a:rPr lang="en-US" dirty="0" smtClean="0"/>
            </a:br>
            <a:r>
              <a:rPr lang="en-US" dirty="0" smtClean="0"/>
              <a:t>Operating Systems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tx2"/>
                </a:solidFill>
              </a:rPr>
              <a:t>IS 101Y/CMSC 101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Computational Thinking and Design</a:t>
            </a:r>
            <a:br>
              <a:rPr lang="en-US" sz="2400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Tuesday, October 22, 2013</a:t>
            </a:r>
            <a:r>
              <a:rPr lang="en-US" sz="3200" dirty="0" smtClean="0">
                <a:solidFill>
                  <a:schemeClr val="tx2"/>
                </a:solidFill>
              </a:rPr>
              <a:t/>
            </a:r>
            <a:br>
              <a:rPr lang="en-US" sz="3200" dirty="0" smtClean="0">
                <a:solidFill>
                  <a:schemeClr val="tx2"/>
                </a:solidFill>
              </a:rPr>
            </a:b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>Marie desJardins</a:t>
            </a:r>
            <a:r>
              <a:rPr lang="en-US" dirty="0" smtClean="0">
                <a:solidFill>
                  <a:schemeClr val="tx2"/>
                </a:solidFill>
              </a:rPr>
              <a:t/>
            </a:r>
            <a:br>
              <a:rPr lang="en-US" dirty="0" smtClean="0">
                <a:solidFill>
                  <a:schemeClr val="tx2"/>
                </a:solidFill>
              </a:rPr>
            </a:br>
            <a:r>
              <a:rPr lang="en-US" sz="2400" dirty="0" smtClean="0">
                <a:solidFill>
                  <a:schemeClr val="tx2"/>
                </a:solidFill>
              </a:rPr>
              <a:t>University of Maryland, Baltimore County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 Wherefore OS?</a:t>
            </a:r>
            <a:endParaRPr lang="en-US" dirty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idx="1"/>
          </p:nvPr>
        </p:nvSpPr>
        <p:spPr>
          <a:xfrm>
            <a:off x="549275" y="1600200"/>
            <a:ext cx="8042276" cy="5029199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A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“</a:t>
            </a:r>
            <a:r>
              <a:rPr lang="en-US" b="1" dirty="0" smtClean="0">
                <a:ea typeface="ＭＳ Ｐゴシック" pitchFamily="-84" charset="-128"/>
                <a:cs typeface="ＭＳ Ｐゴシック" pitchFamily="-84" charset="-128"/>
              </a:rPr>
              <a:t>naked machine”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has no tools or programs to help the user</a:t>
            </a:r>
          </a:p>
          <a:p>
            <a:pPr lvl="1" eaLnBrk="1" hangingPunct="1"/>
            <a:r>
              <a:rPr lang="en-US" dirty="0"/>
              <a:t>Write instructions in binary</a:t>
            </a:r>
          </a:p>
          <a:p>
            <a:pPr lvl="1" eaLnBrk="1" hangingPunct="1"/>
            <a:r>
              <a:rPr lang="en-US" dirty="0"/>
              <a:t>Write data in binary</a:t>
            </a:r>
          </a:p>
          <a:p>
            <a:pPr lvl="1" eaLnBrk="1" hangingPunct="1"/>
            <a:r>
              <a:rPr lang="en-US" dirty="0"/>
              <a:t>Load instructions into memory one cell at a time</a:t>
            </a:r>
          </a:p>
          <a:p>
            <a:pPr lvl="1" eaLnBrk="1" hangingPunct="1"/>
            <a:r>
              <a:rPr lang="en-US" dirty="0"/>
              <a:t>Initiate program run</a:t>
            </a: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Too difficult for humans to do</a:t>
            </a:r>
          </a:p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We must build an interface to hide the details and make the computer easier to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build</a:t>
            </a:r>
          </a:p>
          <a:p>
            <a:pPr lvl="1"/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The OS is an </a:t>
            </a:r>
            <a:r>
              <a:rPr lang="en-US" b="1" dirty="0" smtClean="0">
                <a:ea typeface="ＭＳ Ｐゴシック" pitchFamily="-84" charset="-128"/>
                <a:cs typeface="ＭＳ Ｐゴシック" pitchFamily="-84" charset="-128"/>
              </a:rPr>
              <a:t>abstraction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 of the machine that keeps users and programmers from having to think about the low-level hardware details</a:t>
            </a:r>
          </a:p>
          <a:p>
            <a:pPr eaLnBrk="1" hangingPunct="1"/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Virtual Machine (abstraction!)</a:t>
            </a:r>
            <a:endParaRPr lang="en-US" dirty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58813" y="2286000"/>
            <a:ext cx="3657600" cy="38401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  <a:defRPr/>
            </a:pPr>
            <a:r>
              <a:rPr lang="en-US" sz="2378" dirty="0"/>
              <a:t>Naked machine: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400" dirty="0"/>
              <a:t>Write program in binary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400" dirty="0"/>
              <a:t>Load instructions one-by-one into memory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400" dirty="0"/>
              <a:t>Insert start into memory address 0 and push “go” button</a:t>
            </a:r>
          </a:p>
          <a:p>
            <a:pPr eaLnBrk="1" hangingPunct="1">
              <a:buFontTx/>
              <a:buAutoNum type="arabicPeriod"/>
              <a:defRPr/>
            </a:pPr>
            <a:r>
              <a:rPr lang="en-US" sz="2400" dirty="0"/>
              <a:t>Read results from memory one-by-one, in binary</a:t>
            </a:r>
          </a:p>
        </p:txBody>
      </p:sp>
      <p:sp>
        <p:nvSpPr>
          <p:cNvPr id="77828" name="Content Placeholder 5"/>
          <p:cNvSpPr>
            <a:spLocks noGrp="1"/>
          </p:cNvSpPr>
          <p:nvPr>
            <p:ph sz="half" idx="2"/>
          </p:nvPr>
        </p:nvSpPr>
        <p:spPr>
          <a:xfrm>
            <a:off x="4830763" y="2286000"/>
            <a:ext cx="3657600" cy="38401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buFontTx/>
              <a:buNone/>
            </a:pPr>
            <a:r>
              <a:rPr lang="en-US" sz="2200">
                <a:ea typeface="ＭＳ Ｐゴシック" pitchFamily="-84" charset="-128"/>
                <a:cs typeface="ＭＳ Ｐゴシック" pitchFamily="-84" charset="-128"/>
              </a:rPr>
              <a:t>Virtual machine:</a:t>
            </a:r>
          </a:p>
          <a:p>
            <a:pPr eaLnBrk="1" hangingPunct="1">
              <a:spcBef>
                <a:spcPts val="600"/>
              </a:spcBef>
              <a:buFontTx/>
              <a:buAutoNum type="arabicPeriod"/>
            </a:pPr>
            <a:r>
              <a:rPr lang="en-US" sz="2200">
                <a:ea typeface="ＭＳ Ｐゴシック" pitchFamily="-84" charset="-128"/>
                <a:cs typeface="ＭＳ Ｐゴシック" pitchFamily="-84" charset="-128"/>
              </a:rPr>
              <a:t>Write program using text editor in high-level language</a:t>
            </a:r>
          </a:p>
          <a:p>
            <a:pPr eaLnBrk="1" hangingPunct="1">
              <a:spcBef>
                <a:spcPts val="600"/>
              </a:spcBef>
              <a:buFontTx/>
              <a:buAutoNum type="arabicPeriod"/>
            </a:pPr>
            <a:r>
              <a:rPr lang="en-US" sz="2200">
                <a:ea typeface="ＭＳ Ｐゴシック" pitchFamily="-84" charset="-128"/>
                <a:cs typeface="ＭＳ Ｐゴシック" pitchFamily="-84" charset="-128"/>
              </a:rPr>
              <a:t>Save program to folder</a:t>
            </a:r>
          </a:p>
          <a:p>
            <a:pPr eaLnBrk="1" hangingPunct="1">
              <a:spcBef>
                <a:spcPts val="600"/>
              </a:spcBef>
              <a:buFontTx/>
              <a:buAutoNum type="arabicPeriod"/>
            </a:pPr>
            <a:r>
              <a:rPr lang="en-US" sz="2200">
                <a:ea typeface="ＭＳ Ｐゴシック" pitchFamily="-84" charset="-128"/>
                <a:cs typeface="ＭＳ Ｐゴシック" pitchFamily="-84" charset="-128"/>
              </a:rPr>
              <a:t>Use translator to convert to binary</a:t>
            </a:r>
          </a:p>
          <a:p>
            <a:pPr eaLnBrk="1" hangingPunct="1">
              <a:spcBef>
                <a:spcPts val="600"/>
              </a:spcBef>
              <a:buFontTx/>
              <a:buAutoNum type="arabicPeriod"/>
            </a:pPr>
            <a:r>
              <a:rPr lang="en-US" sz="2200">
                <a:ea typeface="ＭＳ Ｐゴシック" pitchFamily="-84" charset="-128"/>
                <a:cs typeface="ＭＳ Ｐゴシック" pitchFamily="-84" charset="-128"/>
              </a:rPr>
              <a:t>Use scheduler to load and run</a:t>
            </a:r>
          </a:p>
          <a:p>
            <a:pPr eaLnBrk="1" hangingPunct="1">
              <a:spcBef>
                <a:spcPts val="600"/>
              </a:spcBef>
              <a:buFontTx/>
              <a:buAutoNum type="arabicPeriod"/>
            </a:pPr>
            <a:r>
              <a:rPr lang="en-US" sz="2200">
                <a:ea typeface="ＭＳ Ｐゴシック" pitchFamily="-84" charset="-128"/>
                <a:cs typeface="ＭＳ Ｐゴシック" pitchFamily="-84" charset="-128"/>
              </a:rPr>
              <a:t>Use I/O system to print results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UnQuiz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</a:t>
            </a:r>
            <a:r>
              <a:rPr lang="en-US" b="1" dirty="0" smtClean="0"/>
              <a:t>kernel</a:t>
            </a:r>
            <a:r>
              <a:rPr lang="en-US" dirty="0" smtClean="0"/>
              <a:t>? What are its main functions?</a:t>
            </a:r>
          </a:p>
          <a:p>
            <a:r>
              <a:rPr lang="en-US" dirty="0" smtClean="0"/>
              <a:t>What is the difference between a </a:t>
            </a:r>
            <a:r>
              <a:rPr lang="en-US" b="1" dirty="0" smtClean="0"/>
              <a:t>program</a:t>
            </a:r>
            <a:r>
              <a:rPr lang="en-US" dirty="0" smtClean="0"/>
              <a:t>, a </a:t>
            </a:r>
            <a:r>
              <a:rPr lang="en-US" b="1" dirty="0" smtClean="0"/>
              <a:t>process</a:t>
            </a:r>
            <a:r>
              <a:rPr lang="en-US" dirty="0" smtClean="0"/>
              <a:t>, and a </a:t>
            </a:r>
            <a:r>
              <a:rPr lang="en-US" b="1" dirty="0" smtClean="0"/>
              <a:t>thread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is </a:t>
            </a:r>
            <a:r>
              <a:rPr lang="en-US" b="1" dirty="0" smtClean="0"/>
              <a:t>multitasking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When does the kernel </a:t>
            </a:r>
            <a:r>
              <a:rPr lang="en-US" b="1" dirty="0" smtClean="0"/>
              <a:t>interrupt </a:t>
            </a:r>
            <a:r>
              <a:rPr lang="en-US" dirty="0" smtClean="0"/>
              <a:t>a running process?</a:t>
            </a:r>
          </a:p>
          <a:p>
            <a:r>
              <a:rPr lang="en-US" dirty="0" smtClean="0"/>
              <a:t>What is a </a:t>
            </a:r>
            <a:r>
              <a:rPr lang="en-US" b="1" dirty="0" smtClean="0"/>
              <a:t>context switch</a:t>
            </a:r>
            <a:r>
              <a:rPr lang="en-US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UnQuiz</a:t>
            </a:r>
            <a:r>
              <a:rPr lang="en-US" dirty="0" smtClean="0"/>
              <a:t> Part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some possible </a:t>
            </a:r>
            <a:r>
              <a:rPr lang="en-US" b="1" dirty="0" smtClean="0"/>
              <a:t>process scheduling</a:t>
            </a:r>
            <a:r>
              <a:rPr lang="en-US" dirty="0" smtClean="0"/>
              <a:t> policies?</a:t>
            </a:r>
          </a:p>
          <a:p>
            <a:r>
              <a:rPr lang="en-US" dirty="0" smtClean="0"/>
              <a:t>What do these different ways of measuring CPU efficiency mean?</a:t>
            </a:r>
          </a:p>
          <a:p>
            <a:pPr lvl="1"/>
            <a:r>
              <a:rPr lang="en-US" dirty="0" smtClean="0"/>
              <a:t>CPU utilization</a:t>
            </a:r>
          </a:p>
          <a:p>
            <a:pPr lvl="1"/>
            <a:r>
              <a:rPr lang="en-US" dirty="0" smtClean="0"/>
              <a:t>Average latency</a:t>
            </a:r>
          </a:p>
          <a:p>
            <a:pPr lvl="1"/>
            <a:r>
              <a:rPr lang="en-US" dirty="0" smtClean="0"/>
              <a:t>Throughput</a:t>
            </a:r>
          </a:p>
          <a:p>
            <a:pPr lvl="1"/>
            <a:r>
              <a:rPr lang="en-US" dirty="0" smtClean="0"/>
              <a:t>Fairness</a:t>
            </a:r>
          </a:p>
          <a:p>
            <a:r>
              <a:rPr lang="en-US" dirty="0" smtClean="0"/>
              <a:t>What is </a:t>
            </a:r>
            <a:r>
              <a:rPr lang="en-US" b="1" dirty="0" smtClean="0"/>
              <a:t>virtual memory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Deadlock</a:t>
            </a:r>
            <a:endParaRPr lang="en-US" sz="2800" dirty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077200" cy="4038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Safe use of resources: ensure that computer doesn’t get stuck in </a:t>
            </a:r>
            <a:r>
              <a:rPr lang="en-US" b="1">
                <a:ea typeface="ＭＳ Ｐゴシック" pitchFamily="-84" charset="-128"/>
                <a:cs typeface="ＭＳ Ｐゴシック" pitchFamily="-84" charset="-128"/>
              </a:rPr>
              <a:t>deadlock</a:t>
            </a:r>
            <a:endParaRPr lang="en-US">
              <a:ea typeface="ＭＳ Ｐゴシック" pitchFamily="-84" charset="-128"/>
              <a:cs typeface="ＭＳ Ｐゴシック" pitchFamily="-84" charset="-128"/>
            </a:endParaRP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Multiple programs requesting access to resources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Deadlock occurs when all programs have some resources, and are waiting for resources held by others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Deadlock prevention: if you can’t get all resources, release all you have and try again later</a:t>
            </a:r>
          </a:p>
          <a:p>
            <a:pPr eaLnBrk="1" hangingPunct="1"/>
            <a:r>
              <a:rPr lang="en-US">
                <a:ea typeface="ＭＳ Ｐゴシック" pitchFamily="-84" charset="-128"/>
                <a:cs typeface="ＭＳ Ｐゴシック" pitchFamily="-84" charset="-128"/>
              </a:rPr>
              <a:t>Deadlock recovery: if no acknowledgement, send message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49275" y="1600200"/>
            <a:ext cx="8056563" cy="1362075"/>
          </a:xfrm>
        </p:spPr>
        <p:txBody>
          <a:bodyPr/>
          <a:lstStyle/>
          <a:p>
            <a:r>
              <a:rPr lang="en-US" dirty="0" smtClean="0"/>
              <a:t>Midterm Review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49275" y="3429001"/>
            <a:ext cx="8056563" cy="32004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Any grade change requests must be made </a:t>
            </a:r>
            <a:r>
              <a:rPr lang="en-US" b="1" dirty="0" smtClean="0">
                <a:solidFill>
                  <a:schemeClr val="tx1"/>
                </a:solidFill>
              </a:rPr>
              <a:t>in writing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with a clear explanation of the error (e.g., addition or transcription problem) or reason for </a:t>
            </a:r>
            <a:r>
              <a:rPr lang="en-US" dirty="0" err="1" smtClean="0">
                <a:solidFill>
                  <a:schemeClr val="tx1"/>
                </a:solidFill>
              </a:rPr>
              <a:t>regrade</a:t>
            </a:r>
            <a:r>
              <a:rPr lang="en-US" dirty="0" smtClean="0">
                <a:solidFill>
                  <a:schemeClr val="tx1"/>
                </a:solidFill>
              </a:rPr>
              <a:t> (e.g., an explanation of why you think your answer was a reasonable one or should have received more partial credit)</a:t>
            </a:r>
          </a:p>
          <a:p>
            <a:pPr marL="457200" indent="-457200" algn="l">
              <a:buFont typeface="Wingdings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“Another student got grade X” is not a justification for a grade change unless you can </a:t>
            </a:r>
            <a:r>
              <a:rPr lang="en-US" dirty="0" smtClean="0">
                <a:solidFill>
                  <a:schemeClr val="tx1"/>
                </a:solidFill>
              </a:rPr>
              <a:t>clearly explain why </a:t>
            </a:r>
            <a:r>
              <a:rPr lang="en-US" b="1" dirty="0" smtClean="0">
                <a:solidFill>
                  <a:schemeClr val="tx1"/>
                </a:solidFill>
              </a:rPr>
              <a:t>your </a:t>
            </a:r>
            <a:r>
              <a:rPr lang="en-US" dirty="0" smtClean="0">
                <a:solidFill>
                  <a:schemeClr val="tx1"/>
                </a:solidFill>
              </a:rPr>
              <a:t>answer deserves that grade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Guest Lecture</a:t>
            </a:r>
            <a:br>
              <a:rPr lang="en-US" sz="32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Dr. Chuck </a:t>
            </a:r>
            <a:r>
              <a:rPr lang="en-US" dirty="0" err="1" smtClean="0"/>
              <a:t>LaBerge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Computer Engineering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10514951</TotalTime>
  <Pages>26</Pages>
  <Words>684</Words>
  <Application>Microsoft Macintosh PowerPoint</Application>
  <PresentationFormat>Letter Paper (8.5x11 in)</PresentationFormat>
  <Paragraphs>56</Paragraphs>
  <Slides>8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Breeze</vt:lpstr>
      <vt:lpstr>HW &amp; Systems: Operating Systems  IS 101Y/CMSC 101 Computational Thinking and Design Tuesday, October 22, 2013  Marie desJardins University of Maryland, Baltimore County</vt:lpstr>
      <vt:lpstr> Wherefore OS?</vt:lpstr>
      <vt:lpstr>Virtual Machine (abstraction!)</vt:lpstr>
      <vt:lpstr>UnQuiz</vt:lpstr>
      <vt:lpstr>UnQuiz Part Two</vt:lpstr>
      <vt:lpstr>Deadlock</vt:lpstr>
      <vt:lpstr>Midterm Review</vt:lpstr>
      <vt:lpstr>Guest Lecture  Dr. Chuck LaBerge Computer Engineering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Color Perception and Applications  Visualization Ô96 Course: From Perceptual Psychophysics to Graphic Design   Penny Rheingans University of Mississippi  </dc:title>
  <dc:subject/>
  <dc:creator>UNIVERSITY OF MISSISSIPPI LIBRARIES</dc:creator>
  <cp:keywords/>
  <dc:description/>
  <cp:lastModifiedBy>Marie desJardins</cp:lastModifiedBy>
  <cp:revision>212</cp:revision>
  <cp:lastPrinted>2013-05-28T14:30:26Z</cp:lastPrinted>
  <dcterms:created xsi:type="dcterms:W3CDTF">2013-10-22T12:06:12Z</dcterms:created>
  <dcterms:modified xsi:type="dcterms:W3CDTF">2013-10-22T15:30:04Z</dcterms:modified>
</cp:coreProperties>
</file>