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1" r:id="rId1"/>
  </p:sldMasterIdLst>
  <p:notesMasterIdLst>
    <p:notesMasterId r:id="rId14"/>
  </p:notesMasterIdLst>
  <p:handoutMasterIdLst>
    <p:handoutMasterId r:id="rId15"/>
  </p:handoutMasterIdLst>
  <p:sldIdLst>
    <p:sldId id="890" r:id="rId2"/>
    <p:sldId id="893" r:id="rId3"/>
    <p:sldId id="903" r:id="rId4"/>
    <p:sldId id="894" r:id="rId5"/>
    <p:sldId id="896" r:id="rId6"/>
    <p:sldId id="897" r:id="rId7"/>
    <p:sldId id="899" r:id="rId8"/>
    <p:sldId id="895" r:id="rId9"/>
    <p:sldId id="898" r:id="rId10"/>
    <p:sldId id="900" r:id="rId11"/>
    <p:sldId id="902" r:id="rId12"/>
    <p:sldId id="901" r:id="rId13"/>
  </p:sldIdLst>
  <p:sldSz cx="9144000" cy="6858000" type="letter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clrMode="gray" frameSlides="1"/>
  <p:showPr showNarration="1" useTimings="0">
    <p:present/>
    <p:sldAll/>
    <p:penClr>
      <a:schemeClr val="tx1"/>
    </p:penClr>
    <p:extLst>
      <p:ext uri="{EC167BDD-8182-4AB7-AECC-EB403E3ABB37}">
        <p14:laserClr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>
          <a:srgbClr val="FF0000"/>
        </p14:laserClr>
      </p:ext>
      <p:ext uri="{2FDB2607-1784-4EEB-B798-7EB5836EED8A}">
        <p14:showMediaCtrls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0"/>
      </p:ext>
    </p:extLst>
  </p:showPr>
  <p:clrMru>
    <a:srgbClr val="B2B2B2"/>
    <a:srgbClr val="DDDDDD"/>
  </p:clrMru>
  <p:extLst>
    <p:ext uri="{E76CE94A-603C-4142-B9EB-6D1370010A27}">
      <p14:discardImageEditData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0"/>
    </p:ext>
    <p:ext uri="{D31A062A-798A-4329-ABDD-BBA856620510}">
      <p14:defaultImageDpi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20233" autoAdjust="0"/>
    <p:restoredTop sz="86501" autoAdjust="0"/>
  </p:normalViewPr>
  <p:slideViewPr>
    <p:cSldViewPr>
      <p:cViewPr varScale="1">
        <p:scale>
          <a:sx n="105" d="100"/>
          <a:sy n="105" d="100"/>
        </p:scale>
        <p:origin x="-640" y="-112"/>
      </p:cViewPr>
      <p:guideLst>
        <p:guide orient="horz" pos="2160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5142589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4113" y="579438"/>
            <a:ext cx="4564062" cy="343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>
                <a:noFill/>
              </a14:hiddenFill>
            </a:ext>
            <a:ext uri="{91240B29-F687-4F45-9708-019B960494DF}">
              <a14:hiddenLine xmlns="" xmlns:a14="http://schemas.microsoft.com/office/drawing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42504047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579438"/>
            <a:ext cx="4573588" cy="3432175"/>
          </a:xfrm>
          <a:ln/>
          <a:extLs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9350" y="579438"/>
            <a:ext cx="4573588" cy="34321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Just a reiteration; remind about Piazza/Blackboard discussion and sharing of notes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444106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9350" y="579438"/>
            <a:ext cx="4573588" cy="34321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r>
              <a:rPr lang="en-US" dirty="0" err="1" smtClean="0"/>
              <a:t>Redux</a:t>
            </a:r>
            <a:r>
              <a:rPr lang="en-US" dirty="0" smtClean="0"/>
              <a:t> of slide from 9/17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2143802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9350" y="579438"/>
            <a:ext cx="4573588" cy="34321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Pass</a:t>
            </a:r>
            <a:r>
              <a:rPr lang="en-US" baseline="0" dirty="0" smtClean="0"/>
              <a:t> out and refer to example design document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046960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9350" y="579438"/>
            <a:ext cx="4573588" cy="34321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Animation narrative: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Three main parts of (nearly)</a:t>
            </a:r>
            <a:r>
              <a:rPr lang="en-US" baseline="0" dirty="0" smtClean="0"/>
              <a:t> any program – input, processing (need a better word), output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For the semester game the input is choices, the processing is calculating the outcomes, and the output is displaying the outcomes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But you don’t go through these three steps just once each, you have to do it for each week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And after you’ve gone through all 15 weeks, you have to display the final outcomes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Which means that the first output box is the outcomes just for the week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And voila you have an initial architecture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Is this the only way to do it? Discussion of alternatives, staying at this level of detail (maybe go to whiteboard/</a:t>
            </a:r>
            <a:r>
              <a:rPr lang="en-US" baseline="0" dirty="0" err="1" smtClean="0"/>
              <a:t>Ipad</a:t>
            </a:r>
            <a:r>
              <a:rPr lang="en-US" baseline="0" dirty="0" smtClean="0"/>
              <a:t>)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No loop, input all choices for all 15 weeks, then calculate and output all outcomes (pros and cons) – bad idea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Output the user’s inputs right after they enter them so they can see what they’ve entered so far (pros and cons) – good idea</a:t>
            </a:r>
          </a:p>
          <a:p>
            <a:pPr marL="0" indent="0">
              <a:buFontTx/>
              <a:buNone/>
            </a:pPr>
            <a:r>
              <a:rPr lang="en-US" baseline="0" dirty="0" smtClean="0"/>
              <a:t>For subsequent discussion, I’m going to assume this general architecture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3690361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9350" y="579438"/>
            <a:ext cx="4573588" cy="34321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Move to whiteboard/</a:t>
            </a:r>
            <a:r>
              <a:rPr lang="en-US" dirty="0" err="1" smtClean="0"/>
              <a:t>Ipad</a:t>
            </a:r>
            <a:r>
              <a:rPr lang="en-US" dirty="0" smtClean="0"/>
              <a:t> and MS Word notes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33548776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9350" y="579438"/>
            <a:ext cx="4573588" cy="34321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Talk through these then go to whiteboard/</a:t>
            </a:r>
            <a:r>
              <a:rPr lang="en-US" dirty="0" err="1" smtClean="0"/>
              <a:t>Ipad</a:t>
            </a:r>
            <a:r>
              <a:rPr lang="en-US" dirty="0" smtClean="0"/>
              <a:t>, and to MS Word notes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6101162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9350" y="579438"/>
            <a:ext cx="4573588" cy="34321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Sketch out ideas on whiteboard/</a:t>
            </a:r>
            <a:r>
              <a:rPr lang="en-US" dirty="0" err="1" smtClean="0"/>
              <a:t>Ipad</a:t>
            </a:r>
            <a:r>
              <a:rPr lang="en-US" dirty="0" smtClean="0"/>
              <a:t> – I really don’t have any preconceived notions</a:t>
            </a:r>
            <a:r>
              <a:rPr lang="en-US" baseline="0" dirty="0" smtClean="0"/>
              <a:t> of how they should do this. The simplest is just a big table, more complicated could be a line chart for each outcome. For final outcomes, maybe a bar chart, maybe a happy face for the happiness index.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2348235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10/15/13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6716712" cy="5791199"/>
          </a:xfrm>
          <a:noFill/>
          <a:ln/>
        </p:spPr>
        <p:txBody>
          <a:bodyPr wrap="none"/>
          <a:lstStyle/>
          <a:p>
            <a:r>
              <a:rPr lang="en-US" dirty="0" smtClean="0"/>
              <a:t>Design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>
                <a:solidFill>
                  <a:schemeClr val="tx2"/>
                </a:solidFill>
              </a:rPr>
              <a:t>IS 101Y/CMSC 101</a:t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Computational Thinking and Design</a:t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Tuesday, October 15, 2013</a:t>
            </a:r>
            <a:r>
              <a:rPr lang="en-US" sz="3200" dirty="0" smtClean="0">
                <a:solidFill>
                  <a:schemeClr val="tx2"/>
                </a:solidFill>
              </a:rPr>
              <a:t/>
            </a:r>
            <a:br>
              <a:rPr lang="en-US" sz="3200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sz="4000" smtClean="0">
                <a:solidFill>
                  <a:schemeClr val="tx2"/>
                </a:solidFill>
              </a:rPr>
              <a:t>Marie desJardins</a:t>
            </a:r>
            <a:r>
              <a:rPr lang="en-US" smtClean="0">
                <a:solidFill>
                  <a:schemeClr val="tx2"/>
                </a:solidFill>
              </a:rPr>
              <a:t/>
            </a:r>
            <a:br>
              <a:rPr lang="en-US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University of Maryland, Baltimore County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Decisions -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the place to get creative!</a:t>
            </a:r>
          </a:p>
          <a:p>
            <a:r>
              <a:rPr lang="en-US" dirty="0" smtClean="0"/>
              <a:t>Need to show:</a:t>
            </a:r>
          </a:p>
          <a:p>
            <a:pPr lvl="1"/>
            <a:r>
              <a:rPr lang="en-US" dirty="0" smtClean="0"/>
              <a:t>The outcomes for each week</a:t>
            </a:r>
          </a:p>
          <a:p>
            <a:pPr lvl="1"/>
            <a:r>
              <a:rPr lang="en-US" dirty="0" smtClean="0"/>
              <a:t>The history of outcomes over past weeks</a:t>
            </a:r>
          </a:p>
          <a:p>
            <a:pPr lvl="1"/>
            <a:r>
              <a:rPr lang="en-US" dirty="0" smtClean="0"/>
              <a:t>The final outcomes</a:t>
            </a:r>
            <a:endParaRPr lang="en-US" i="1" dirty="0" smtClean="0"/>
          </a:p>
          <a:p>
            <a:r>
              <a:rPr lang="en-US" i="1" dirty="0" smtClean="0"/>
              <a:t>Ideas?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21409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Walkthrough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9529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Not required, but HIGHLY RECOMMENDED</a:t>
            </a:r>
          </a:p>
          <a:p>
            <a:r>
              <a:rPr lang="en-US" dirty="0" smtClean="0"/>
              <a:t>Before design deliverable is due, but after it is (nearly) done</a:t>
            </a:r>
          </a:p>
          <a:p>
            <a:r>
              <a:rPr lang="en-US" dirty="0" smtClean="0"/>
              <a:t>Everyone on the team participates</a:t>
            </a:r>
          </a:p>
          <a:p>
            <a:pPr lvl="1"/>
            <a:r>
              <a:rPr lang="en-US" dirty="0" smtClean="0"/>
              <a:t>Invite your coach</a:t>
            </a:r>
          </a:p>
          <a:p>
            <a:r>
              <a:rPr lang="en-US" dirty="0" smtClean="0"/>
              <a:t>Walk through, together, all sections of the deliverable</a:t>
            </a:r>
          </a:p>
          <a:p>
            <a:pPr lvl="1"/>
            <a:r>
              <a:rPr lang="en-US" dirty="0" smtClean="0"/>
              <a:t>Make sure it makes sense to all team members</a:t>
            </a:r>
          </a:p>
          <a:p>
            <a:r>
              <a:rPr lang="en-US" dirty="0" smtClean="0"/>
              <a:t>Purposes:</a:t>
            </a:r>
          </a:p>
          <a:p>
            <a:pPr lvl="1"/>
            <a:r>
              <a:rPr lang="en-US" dirty="0" smtClean="0"/>
              <a:t>Catch errors</a:t>
            </a:r>
          </a:p>
          <a:p>
            <a:pPr lvl="1"/>
            <a:r>
              <a:rPr lang="en-US" dirty="0" smtClean="0"/>
              <a:t>Everyone must know enough to answer questions about the deliverable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41291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Deliverable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9529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Due </a:t>
            </a:r>
            <a:r>
              <a:rPr 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BEFORE CLASS </a:t>
            </a:r>
            <a:r>
              <a:rPr lang="en-US" dirty="0" smtClean="0"/>
              <a:t>on October 22, 2013</a:t>
            </a:r>
          </a:p>
          <a:p>
            <a:pPr lvl="1"/>
            <a:r>
              <a:rPr lang="en-US" dirty="0" smtClean="0"/>
              <a:t>Late policy does not apply – </a:t>
            </a:r>
            <a:r>
              <a:rPr 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NO LATE SUBMISSIONS!!</a:t>
            </a:r>
          </a:p>
          <a:p>
            <a:r>
              <a:rPr lang="en-US" dirty="0" smtClean="0"/>
              <a:t>Submit on Blackboard</a:t>
            </a:r>
          </a:p>
          <a:p>
            <a:r>
              <a:rPr lang="en-US" dirty="0" smtClean="0"/>
              <a:t>Submit one deliverable per team</a:t>
            </a:r>
          </a:p>
          <a:p>
            <a:r>
              <a:rPr lang="en-US" dirty="0" smtClean="0"/>
              <a:t>Be sure to put team name and team members on the deliverable</a:t>
            </a:r>
          </a:p>
          <a:p>
            <a:r>
              <a:rPr lang="en-US" dirty="0" smtClean="0"/>
              <a:t>1-2 pages (could be more, but don’t go crazy)</a:t>
            </a:r>
          </a:p>
          <a:p>
            <a:r>
              <a:rPr lang="en-US" dirty="0" smtClean="0"/>
              <a:t>Follow the outline of the example</a:t>
            </a:r>
          </a:p>
          <a:p>
            <a:r>
              <a:rPr lang="en-US" dirty="0" smtClean="0"/>
              <a:t>We’ll schedule group interviews the week following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415714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 Preparation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399" cy="50292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All assigned class material </a:t>
            </a:r>
            <a:r>
              <a:rPr lang="en-US" dirty="0" smtClean="0"/>
              <a:t>is fair game:</a:t>
            </a:r>
          </a:p>
          <a:p>
            <a:pPr lvl="1"/>
            <a:r>
              <a:rPr lang="en-US" dirty="0" smtClean="0"/>
              <a:t>Assigned readings from the three </a:t>
            </a:r>
            <a:r>
              <a:rPr lang="en-US" b="1" dirty="0" smtClean="0"/>
              <a:t>textbooks </a:t>
            </a:r>
            <a:r>
              <a:rPr lang="en-US" dirty="0" smtClean="0"/>
              <a:t>(St. </a:t>
            </a:r>
            <a:r>
              <a:rPr lang="en-US" dirty="0" err="1" smtClean="0"/>
              <a:t>Amant</a:t>
            </a:r>
            <a:r>
              <a:rPr lang="en-US" dirty="0" smtClean="0"/>
              <a:t>, Processing, MYM)</a:t>
            </a:r>
          </a:p>
          <a:p>
            <a:pPr lvl="1"/>
            <a:r>
              <a:rPr lang="en-US" dirty="0" smtClean="0"/>
              <a:t>Other assigned </a:t>
            </a:r>
            <a:r>
              <a:rPr lang="en-US" b="1" dirty="0" smtClean="0"/>
              <a:t>readings and videos </a:t>
            </a:r>
            <a:r>
              <a:rPr lang="en-US" dirty="0" smtClean="0"/>
              <a:t>as listed in the class schedule</a:t>
            </a:r>
          </a:p>
          <a:p>
            <a:pPr lvl="1"/>
            <a:r>
              <a:rPr lang="en-US" dirty="0" smtClean="0"/>
              <a:t>Lecture </a:t>
            </a:r>
            <a:r>
              <a:rPr lang="en-US" b="1" dirty="0" smtClean="0"/>
              <a:t>slides </a:t>
            </a:r>
            <a:r>
              <a:rPr lang="en-US" dirty="0" smtClean="0"/>
              <a:t>and in-class </a:t>
            </a:r>
            <a:r>
              <a:rPr lang="en-US" b="1" dirty="0" smtClean="0"/>
              <a:t>discussions</a:t>
            </a:r>
          </a:p>
          <a:p>
            <a:r>
              <a:rPr lang="en-US" dirty="0" smtClean="0"/>
              <a:t>The focus is on </a:t>
            </a:r>
            <a:r>
              <a:rPr lang="en-US" b="1" dirty="0" smtClean="0"/>
              <a:t>conceptual understanding </a:t>
            </a:r>
            <a:r>
              <a:rPr lang="en-US" dirty="0" smtClean="0"/>
              <a:t>rather than memorization of details</a:t>
            </a:r>
          </a:p>
          <a:p>
            <a:pPr lvl="1"/>
            <a:r>
              <a:rPr lang="en-US" dirty="0" smtClean="0"/>
              <a:t>Be able to define and answer questions about </a:t>
            </a:r>
            <a:r>
              <a:rPr lang="en-US" b="1" dirty="0" smtClean="0"/>
              <a:t>key concepts</a:t>
            </a:r>
          </a:p>
          <a:p>
            <a:pPr lvl="2"/>
            <a:r>
              <a:rPr lang="en-US" dirty="0" smtClean="0"/>
              <a:t>Not memorizing details of examples mentioned in passing</a:t>
            </a:r>
          </a:p>
          <a:p>
            <a:pPr lvl="1"/>
            <a:r>
              <a:rPr lang="en-US" dirty="0" smtClean="0"/>
              <a:t>Be able to write and interpret </a:t>
            </a:r>
            <a:r>
              <a:rPr lang="en-US" b="1" dirty="0" smtClean="0"/>
              <a:t>Processing programs</a:t>
            </a:r>
            <a:endParaRPr lang="en-US" dirty="0" smtClean="0"/>
          </a:p>
          <a:p>
            <a:pPr lvl="2"/>
            <a:r>
              <a:rPr lang="en-US" dirty="0" smtClean="0"/>
              <a:t>Not picky/”trick question” syntax questions</a:t>
            </a:r>
          </a:p>
          <a:p>
            <a:r>
              <a:rPr lang="en-US" dirty="0" smtClean="0"/>
              <a:t>Format: </a:t>
            </a:r>
          </a:p>
          <a:p>
            <a:pPr lvl="1"/>
            <a:r>
              <a:rPr lang="en-US" dirty="0" smtClean="0"/>
              <a:t>About </a:t>
            </a:r>
            <a:r>
              <a:rPr lang="en-US" b="1" dirty="0" smtClean="0"/>
              <a:t>25 questions</a:t>
            </a:r>
          </a:p>
          <a:p>
            <a:pPr lvl="1"/>
            <a:r>
              <a:rPr lang="en-US" dirty="0" smtClean="0"/>
              <a:t>Mix of </a:t>
            </a:r>
            <a:r>
              <a:rPr lang="en-US" b="1" dirty="0" smtClean="0"/>
              <a:t>true-false, multiple-choice, matching, and open-ended </a:t>
            </a:r>
            <a:r>
              <a:rPr lang="en-US" dirty="0" smtClean="0"/>
              <a:t>(short answer or write a program fragment) questions</a:t>
            </a:r>
          </a:p>
          <a:p>
            <a:r>
              <a:rPr lang="en-US" dirty="0" smtClean="0"/>
              <a:t>Closed-book but with limited </a:t>
            </a:r>
            <a:r>
              <a:rPr lang="en-US" b="1" dirty="0" smtClean="0"/>
              <a:t>notes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You may bring </a:t>
            </a:r>
            <a:r>
              <a:rPr lang="en-US" b="1" dirty="0" smtClean="0"/>
              <a:t>one page </a:t>
            </a:r>
            <a:r>
              <a:rPr lang="en-US" dirty="0" smtClean="0"/>
              <a:t>of notes (8.5”x11”, front and back, typewritten or handwritten, must be prepared </a:t>
            </a:r>
            <a:r>
              <a:rPr lang="en-US" i="1" dirty="0" smtClean="0"/>
              <a:t>by you</a:t>
            </a:r>
            <a:r>
              <a:rPr lang="en-US" dirty="0" smtClean="0"/>
              <a:t> but you can talk to other students as much as you want about what to include)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Draft Presentation on October 25, 2013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Final Presentation on October 31, 2013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Final submission due </a:t>
            </a:r>
            <a:r>
              <a:rPr 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BEFORE CLASS </a:t>
            </a:r>
            <a:r>
              <a:rPr lang="en-US" dirty="0" smtClean="0">
                <a:solidFill>
                  <a:schemeClr val="tx1"/>
                </a:solidFill>
              </a:rPr>
              <a:t>on October 31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Late policy does not apply – </a:t>
            </a:r>
            <a:r>
              <a:rPr 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NO LATE SUBMISSIONS!!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To be done in with your project team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Uses Excel and PowerPoint – resources are available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Use the assignment to experiment with visualizations for the Semester Game project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Problem solving often produces multiple possible solutions </a:t>
            </a:r>
          </a:p>
          <a:p>
            <a:pPr lvl="1"/>
            <a:r>
              <a:rPr lang="en-US" dirty="0" smtClean="0"/>
              <a:t>...or multiple ways to implement the solution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Design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the process of making those decisions and choices</a:t>
            </a:r>
          </a:p>
          <a:p>
            <a:r>
              <a:rPr lang="en-US" dirty="0" smtClean="0"/>
              <a:t>Design at a </a:t>
            </a:r>
            <a:r>
              <a:rPr lang="en-US" i="1" dirty="0" smtClean="0">
                <a:solidFill>
                  <a:srgbClr val="FF0000"/>
                </a:solidFill>
              </a:rPr>
              <a:t>high level</a:t>
            </a:r>
          </a:p>
          <a:p>
            <a:pPr lvl="1"/>
            <a:r>
              <a:rPr lang="en-US" dirty="0" smtClean="0"/>
              <a:t>Is it cost-effective to automate kidney exchange?</a:t>
            </a:r>
          </a:p>
          <a:p>
            <a:pPr lvl="1"/>
            <a:r>
              <a:rPr lang="en-US" dirty="0" smtClean="0"/>
              <a:t>Should we use a relational or object-oriented database?</a:t>
            </a:r>
          </a:p>
          <a:p>
            <a:r>
              <a:rPr lang="en-US" dirty="0" smtClean="0"/>
              <a:t>Design at a </a:t>
            </a:r>
            <a:r>
              <a:rPr lang="en-US" i="1" dirty="0" smtClean="0">
                <a:solidFill>
                  <a:srgbClr val="FF0000"/>
                </a:solidFill>
              </a:rPr>
              <a:t>low level</a:t>
            </a:r>
          </a:p>
          <a:p>
            <a:pPr lvl="1"/>
            <a:r>
              <a:rPr lang="en-US" dirty="0" smtClean="0"/>
              <a:t>How do I structure this function?</a:t>
            </a:r>
          </a:p>
          <a:p>
            <a:pPr lvl="1"/>
            <a:r>
              <a:rPr lang="en-US" dirty="0" smtClean="0"/>
              <a:t>What do I call this variable?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16409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63244"/>
            <a:ext cx="8042276" cy="1336956"/>
          </a:xfrm>
        </p:spPr>
        <p:txBody>
          <a:bodyPr/>
          <a:lstStyle/>
          <a:p>
            <a:r>
              <a:rPr lang="en-US" dirty="0" smtClean="0"/>
              <a:t>Designing the Semester Game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Deliverable 1: four parts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Architecture</a:t>
            </a:r>
          </a:p>
          <a:p>
            <a:pPr marL="1089025" lvl="2" indent="-457200"/>
            <a:r>
              <a:rPr lang="en-US" dirty="0" smtClean="0"/>
              <a:t>Major functions and what they will do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Data</a:t>
            </a:r>
          </a:p>
          <a:p>
            <a:pPr marL="1089025" lvl="2" indent="-457200"/>
            <a:r>
              <a:rPr lang="en-US" dirty="0" smtClean="0"/>
              <a:t>See lecture from Oct. 3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Look and feel</a:t>
            </a:r>
          </a:p>
          <a:p>
            <a:pPr marL="1089025" lvl="2" indent="-457200"/>
            <a:r>
              <a:rPr lang="en-US" dirty="0" smtClean="0"/>
              <a:t>Input</a:t>
            </a:r>
          </a:p>
          <a:p>
            <a:pPr marL="1089025" lvl="2" indent="-457200"/>
            <a:r>
              <a:rPr lang="en-US" dirty="0" smtClean="0"/>
              <a:t>Output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Extensions</a:t>
            </a:r>
          </a:p>
          <a:p>
            <a:pPr marL="1089025" lvl="2" indent="-457200"/>
            <a:r>
              <a:rPr lang="en-US" dirty="0" smtClean="0"/>
              <a:t>Optional (but you can’t add them later)</a:t>
            </a:r>
            <a:endParaRPr lang="en-US" dirty="0"/>
          </a:p>
        </p:txBody>
      </p:sp>
      <p:sp>
        <p:nvSpPr>
          <p:cNvPr id="4" name="Left Arrow 3"/>
          <p:cNvSpPr/>
          <p:nvPr/>
        </p:nvSpPr>
        <p:spPr>
          <a:xfrm>
            <a:off x="5638800" y="1919785"/>
            <a:ext cx="1600200" cy="5334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Arrow 4"/>
          <p:cNvSpPr/>
          <p:nvPr/>
        </p:nvSpPr>
        <p:spPr>
          <a:xfrm>
            <a:off x="3771900" y="3810000"/>
            <a:ext cx="1600200" cy="5334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3859300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85800" y="2286000"/>
            <a:ext cx="6400800" cy="35825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For each week: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you start?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124" y="1600200"/>
            <a:ext cx="8042276" cy="68579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Most programs have some combination of three main parts: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872339"/>
            <a:ext cx="934871" cy="4247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Input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3842468"/>
            <a:ext cx="1843774" cy="4247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Processing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4909268"/>
            <a:ext cx="1191352" cy="4247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Output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68728" y="6096000"/>
            <a:ext cx="4964821" cy="4801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Output </a:t>
            </a:r>
            <a:r>
              <a:rPr lang="en-US" sz="2400" dirty="0" smtClean="0"/>
              <a:t>- </a:t>
            </a:r>
            <a:r>
              <a:rPr lang="en-US" sz="2400" dirty="0"/>
              <a:t>d</a:t>
            </a:r>
            <a:r>
              <a:rPr lang="en-US" sz="2400" dirty="0" smtClean="0"/>
              <a:t>isplay final outcomes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219200" y="2872339"/>
            <a:ext cx="2130711" cy="4247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Input </a:t>
            </a:r>
            <a:r>
              <a:rPr lang="en-US" sz="2000" dirty="0" smtClean="0"/>
              <a:t>- choices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219200" y="3842468"/>
            <a:ext cx="4704909" cy="43088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Computation </a:t>
            </a:r>
            <a:r>
              <a:rPr lang="en-US" sz="2000" dirty="0" smtClean="0"/>
              <a:t>- </a:t>
            </a:r>
            <a:r>
              <a:rPr lang="en-US" sz="2000" dirty="0"/>
              <a:t>c</a:t>
            </a:r>
            <a:r>
              <a:rPr lang="en-US" sz="2000" dirty="0" smtClean="0"/>
              <a:t>alculate outcomes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219200" y="4909268"/>
            <a:ext cx="3597460" cy="4247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Output </a:t>
            </a:r>
            <a:r>
              <a:rPr lang="en-US" sz="2000" dirty="0" smtClean="0"/>
              <a:t>- </a:t>
            </a:r>
            <a:r>
              <a:rPr lang="en-US" sz="2000" dirty="0"/>
              <a:t>d</a:t>
            </a:r>
            <a:r>
              <a:rPr lang="en-US" sz="2000" dirty="0" smtClean="0"/>
              <a:t>isplay outcomes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1220337" y="4909268"/>
            <a:ext cx="5362365" cy="4247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Output </a:t>
            </a:r>
            <a:r>
              <a:rPr lang="en-US" sz="2000" dirty="0" smtClean="0"/>
              <a:t>- </a:t>
            </a:r>
            <a:r>
              <a:rPr lang="en-US" sz="2000" dirty="0"/>
              <a:t>d</a:t>
            </a:r>
            <a:r>
              <a:rPr lang="en-US" sz="2000" dirty="0" smtClean="0"/>
              <a:t>isplay outcomes for each week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2819757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Program-level Design 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Processing, you have several defined functions you can use:</a:t>
            </a:r>
          </a:p>
          <a:p>
            <a:pPr lvl="1"/>
            <a:r>
              <a:rPr lang="en-US" dirty="0"/>
              <a:t>v</a:t>
            </a:r>
            <a:r>
              <a:rPr lang="en-US" dirty="0" smtClean="0"/>
              <a:t>oid setup ()</a:t>
            </a:r>
          </a:p>
          <a:p>
            <a:pPr lvl="1"/>
            <a:r>
              <a:rPr lang="en-US" dirty="0"/>
              <a:t>v</a:t>
            </a:r>
            <a:r>
              <a:rPr lang="en-US" dirty="0" smtClean="0"/>
              <a:t>oid draw ()</a:t>
            </a:r>
          </a:p>
          <a:p>
            <a:pPr lvl="1"/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mousePressed</a:t>
            </a:r>
            <a:r>
              <a:rPr lang="en-US" dirty="0" smtClean="0"/>
              <a:t> ()</a:t>
            </a:r>
          </a:p>
          <a:p>
            <a:pPr lvl="1"/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keyPressed</a:t>
            </a:r>
            <a:r>
              <a:rPr lang="en-US" dirty="0" smtClean="0"/>
              <a:t> ()</a:t>
            </a:r>
          </a:p>
          <a:p>
            <a:r>
              <a:rPr lang="en-US" dirty="0" smtClean="0"/>
              <a:t>What parts of the architecture do you put in each of these functions?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401870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457200"/>
            <a:ext cx="8042276" cy="1066800"/>
          </a:xfrm>
        </p:spPr>
        <p:txBody>
          <a:bodyPr/>
          <a:lstStyle/>
          <a:p>
            <a:r>
              <a:rPr lang="en-US" dirty="0" smtClean="0"/>
              <a:t>Design Decisions -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How much do I control how the user enters input?</a:t>
            </a:r>
          </a:p>
          <a:p>
            <a:pPr lvl="1"/>
            <a:r>
              <a:rPr lang="en-US" dirty="0" smtClean="0"/>
              <a:t>Do I force the user to input the choices in a certain order?</a:t>
            </a:r>
          </a:p>
          <a:p>
            <a:pPr lvl="1"/>
            <a:r>
              <a:rPr lang="en-US" dirty="0" smtClean="0"/>
              <a:t>Do I force the user to enter all the choices for one week before going to the next week?</a:t>
            </a:r>
          </a:p>
          <a:p>
            <a:pPr lvl="1"/>
            <a:r>
              <a:rPr lang="en-US" dirty="0" smtClean="0"/>
              <a:t>Do I let the user change their mind?</a:t>
            </a:r>
          </a:p>
          <a:p>
            <a:r>
              <a:rPr lang="en-US" dirty="0" smtClean="0"/>
              <a:t>What limits do I put on the values that can be entered?</a:t>
            </a:r>
          </a:p>
          <a:p>
            <a:pPr lvl="1"/>
            <a:r>
              <a:rPr lang="en-US" dirty="0" smtClean="0"/>
              <a:t>Upper and lower bounds</a:t>
            </a:r>
          </a:p>
          <a:p>
            <a:pPr lvl="1"/>
            <a:r>
              <a:rPr lang="en-US" dirty="0" smtClean="0"/>
              <a:t>Default values</a:t>
            </a:r>
          </a:p>
          <a:p>
            <a:pPr lvl="1"/>
            <a:r>
              <a:rPr lang="en-US" dirty="0" smtClean="0"/>
              <a:t>Granularity (integers vs. floats vs. controlled floats, e.g. in quarters of hours)</a:t>
            </a:r>
          </a:p>
          <a:p>
            <a:r>
              <a:rPr lang="en-US" dirty="0" smtClean="0"/>
              <a:t>How do I capture the user’s input?</a:t>
            </a:r>
          </a:p>
          <a:p>
            <a:pPr lvl="1"/>
            <a:r>
              <a:rPr lang="en-US" dirty="0" smtClean="0"/>
              <a:t>Text fields vs. buttons vs. ???</a:t>
            </a:r>
          </a:p>
          <a:p>
            <a:r>
              <a:rPr lang="en-US" dirty="0" smtClean="0"/>
              <a:t>How do I do error checking?</a:t>
            </a:r>
          </a:p>
          <a:p>
            <a:pPr lvl="1"/>
            <a:r>
              <a:rPr lang="en-US" dirty="0" smtClean="0"/>
              <a:t>Check everything after the entire week has been entered, or after each entry?</a:t>
            </a:r>
          </a:p>
          <a:p>
            <a:pPr lvl="1"/>
            <a:r>
              <a:rPr lang="en-US" dirty="0" smtClean="0"/>
              <a:t>How/when do I check if it adds up to 168, and what do I do if it doesn’t?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302688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Decisions -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are the choices stored?</a:t>
            </a:r>
          </a:p>
          <a:p>
            <a:pPr lvl="1"/>
            <a:r>
              <a:rPr lang="en-US" dirty="0" smtClean="0"/>
              <a:t>Remember the hint from class on Oct. 3?</a:t>
            </a:r>
          </a:p>
          <a:p>
            <a:r>
              <a:rPr lang="en-US" dirty="0" smtClean="0"/>
              <a:t>Use semester game rules to write expressions for each of the three outcomes</a:t>
            </a:r>
          </a:p>
          <a:p>
            <a:pPr lvl="1"/>
            <a:r>
              <a:rPr lang="en-US" dirty="0" smtClean="0"/>
              <a:t>Happiness</a:t>
            </a:r>
          </a:p>
          <a:p>
            <a:pPr lvl="1"/>
            <a:r>
              <a:rPr lang="en-US" dirty="0" smtClean="0"/>
              <a:t>Grades </a:t>
            </a:r>
          </a:p>
          <a:p>
            <a:pPr lvl="1"/>
            <a:r>
              <a:rPr lang="en-US" dirty="0" smtClean="0"/>
              <a:t>Wealth</a:t>
            </a:r>
          </a:p>
          <a:p>
            <a:r>
              <a:rPr lang="en-US" dirty="0" smtClean="0"/>
              <a:t>Create a function that returns a value to calculate each outcome</a:t>
            </a:r>
          </a:p>
          <a:p>
            <a:r>
              <a:rPr lang="en-US" dirty="0" smtClean="0"/>
              <a:t>Be sure to store the outcomes by week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xmlns:p="http://schemas.openxmlformats.org/presentationml/2006/main" xmlns:r="http://schemas.openxmlformats.org/officeDocument/2006/relationships" xmlns:a="http://schemas.openxmlformats.org/drawingml/2006/main" val="200224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10511128</TotalTime>
  <Pages>26</Pages>
  <Words>1151</Words>
  <Application>Microsoft Macintosh PowerPoint</Application>
  <PresentationFormat>Letter Paper (8.5x11 in)</PresentationFormat>
  <Paragraphs>135</Paragraphs>
  <Slides>12</Slides>
  <Notes>8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Breeze</vt:lpstr>
      <vt:lpstr>Design  IS 101Y/CMSC 101 Computational Thinking and Design Tuesday, October 15, 2013  Marie desJardins University of Maryland, Baltimore County</vt:lpstr>
      <vt:lpstr>Midterm Preparation</vt:lpstr>
      <vt:lpstr>Data Analysis Assignment</vt:lpstr>
      <vt:lpstr>Design</vt:lpstr>
      <vt:lpstr>Designing the Semester Game</vt:lpstr>
      <vt:lpstr>Where do you start?</vt:lpstr>
      <vt:lpstr>Program-level Design Decisions</vt:lpstr>
      <vt:lpstr>Design Decisions - Input</vt:lpstr>
      <vt:lpstr>Design Decisions - Processing</vt:lpstr>
      <vt:lpstr>Design Decisions - Output</vt:lpstr>
      <vt:lpstr>Design Walkthrough</vt:lpstr>
      <vt:lpstr>Design Deliverable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 Perception and Applications  Visualization Ô96 Course: From Perceptual Psychophysics to Graphic Design   Penny Rheingans University of Mississippi</dc:title>
  <dc:creator>UNIVERSITY OF MISSISSIPPI LIBRARIES</dc:creator>
  <cp:lastModifiedBy>Marie desJardins</cp:lastModifiedBy>
  <cp:revision>227</cp:revision>
  <cp:lastPrinted>2013-05-28T14:30:26Z</cp:lastPrinted>
  <dcterms:created xsi:type="dcterms:W3CDTF">2013-10-15T13:52:02Z</dcterms:created>
  <dcterms:modified xsi:type="dcterms:W3CDTF">2013-10-15T13:52:16Z</dcterms:modified>
</cp:coreProperties>
</file>