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ppt/notesSlides/notesSlide17.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60" r:id="rId1"/>
  </p:sldMasterIdLst>
  <p:notesMasterIdLst>
    <p:notesMasterId r:id="rId25"/>
  </p:notesMasterIdLst>
  <p:handoutMasterIdLst>
    <p:handoutMasterId r:id="rId26"/>
  </p:handoutMasterIdLst>
  <p:sldIdLst>
    <p:sldId id="256" r:id="rId2"/>
    <p:sldId id="404" r:id="rId3"/>
    <p:sldId id="405" r:id="rId4"/>
    <p:sldId id="396" r:id="rId5"/>
    <p:sldId id="403" r:id="rId6"/>
    <p:sldId id="397" r:id="rId7"/>
    <p:sldId id="398" r:id="rId8"/>
    <p:sldId id="399" r:id="rId9"/>
    <p:sldId id="400" r:id="rId10"/>
    <p:sldId id="401" r:id="rId11"/>
    <p:sldId id="384" r:id="rId12"/>
    <p:sldId id="385" r:id="rId13"/>
    <p:sldId id="386" r:id="rId14"/>
    <p:sldId id="387" r:id="rId15"/>
    <p:sldId id="402" r:id="rId16"/>
    <p:sldId id="388" r:id="rId17"/>
    <p:sldId id="389" r:id="rId18"/>
    <p:sldId id="390" r:id="rId19"/>
    <p:sldId id="391" r:id="rId20"/>
    <p:sldId id="392" r:id="rId21"/>
    <p:sldId id="393" r:id="rId22"/>
    <p:sldId id="394" r:id="rId23"/>
    <p:sldId id="395" r:id="rId24"/>
  </p:sldIdLst>
  <p:sldSz cx="9144000" cy="6858000" type="letter"/>
  <p:notesSz cx="6991350" cy="9282113"/>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b="1" kern="1200">
        <a:solidFill>
          <a:schemeClr val="tx1"/>
        </a:solidFill>
        <a:latin typeface="Arial" charset="0"/>
        <a:ea typeface="ＭＳ Ｐゴシック" charset="0"/>
        <a:cs typeface="+mn-cs"/>
      </a:defRPr>
    </a:lvl1pPr>
    <a:lvl2pPr marL="457200" algn="l" rtl="0" eaLnBrk="0" fontAlgn="base" hangingPunct="0">
      <a:lnSpc>
        <a:spcPct val="90000"/>
      </a:lnSpc>
      <a:spcBef>
        <a:spcPct val="0"/>
      </a:spcBef>
      <a:spcAft>
        <a:spcPct val="0"/>
      </a:spcAft>
      <a:defRPr b="1" kern="1200">
        <a:solidFill>
          <a:schemeClr val="tx1"/>
        </a:solidFill>
        <a:latin typeface="Arial" charset="0"/>
        <a:ea typeface="ＭＳ Ｐゴシック" charset="0"/>
        <a:cs typeface="+mn-cs"/>
      </a:defRPr>
    </a:lvl2pPr>
    <a:lvl3pPr marL="914400" algn="l" rtl="0" eaLnBrk="0" fontAlgn="base" hangingPunct="0">
      <a:lnSpc>
        <a:spcPct val="90000"/>
      </a:lnSpc>
      <a:spcBef>
        <a:spcPct val="0"/>
      </a:spcBef>
      <a:spcAft>
        <a:spcPct val="0"/>
      </a:spcAft>
      <a:defRPr b="1" kern="1200">
        <a:solidFill>
          <a:schemeClr val="tx1"/>
        </a:solidFill>
        <a:latin typeface="Arial" charset="0"/>
        <a:ea typeface="ＭＳ Ｐゴシック" charset="0"/>
        <a:cs typeface="+mn-cs"/>
      </a:defRPr>
    </a:lvl3pPr>
    <a:lvl4pPr marL="1371600" algn="l" rtl="0" eaLnBrk="0" fontAlgn="base" hangingPunct="0">
      <a:lnSpc>
        <a:spcPct val="90000"/>
      </a:lnSpc>
      <a:spcBef>
        <a:spcPct val="0"/>
      </a:spcBef>
      <a:spcAft>
        <a:spcPct val="0"/>
      </a:spcAft>
      <a:defRPr b="1" kern="1200">
        <a:solidFill>
          <a:schemeClr val="tx1"/>
        </a:solidFill>
        <a:latin typeface="Arial" charset="0"/>
        <a:ea typeface="ＭＳ Ｐゴシック" charset="0"/>
        <a:cs typeface="+mn-cs"/>
      </a:defRPr>
    </a:lvl4pPr>
    <a:lvl5pPr marL="1828800" algn="l" rtl="0" eaLnBrk="0" fontAlgn="base" hangingPunct="0">
      <a:lnSpc>
        <a:spcPct val="90000"/>
      </a:lnSpc>
      <a:spcBef>
        <a:spcPct val="0"/>
      </a:spcBef>
      <a:spcAft>
        <a:spcPct val="0"/>
      </a:spcAft>
      <a:defRPr b="1" kern="1200">
        <a:solidFill>
          <a:schemeClr val="tx1"/>
        </a:solidFill>
        <a:latin typeface="Arial" charset="0"/>
        <a:ea typeface="ＭＳ Ｐゴシック" charset="0"/>
        <a:cs typeface="+mn-cs"/>
      </a:defRPr>
    </a:lvl5pPr>
    <a:lvl6pPr marL="2286000" algn="l" defTabSz="457200" rtl="0" eaLnBrk="1" latinLnBrk="0" hangingPunct="1">
      <a:defRPr b="1" kern="1200">
        <a:solidFill>
          <a:schemeClr val="tx1"/>
        </a:solidFill>
        <a:latin typeface="Arial" charset="0"/>
        <a:ea typeface="ＭＳ Ｐゴシック" charset="0"/>
        <a:cs typeface="+mn-cs"/>
      </a:defRPr>
    </a:lvl6pPr>
    <a:lvl7pPr marL="2743200" algn="l" defTabSz="457200" rtl="0" eaLnBrk="1" latinLnBrk="0" hangingPunct="1">
      <a:defRPr b="1" kern="1200">
        <a:solidFill>
          <a:schemeClr val="tx1"/>
        </a:solidFill>
        <a:latin typeface="Arial" charset="0"/>
        <a:ea typeface="ＭＳ Ｐゴシック" charset="0"/>
        <a:cs typeface="+mn-cs"/>
      </a:defRPr>
    </a:lvl7pPr>
    <a:lvl8pPr marL="3200400" algn="l" defTabSz="457200" rtl="0" eaLnBrk="1" latinLnBrk="0" hangingPunct="1">
      <a:defRPr b="1" kern="1200">
        <a:solidFill>
          <a:schemeClr val="tx1"/>
        </a:solidFill>
        <a:latin typeface="Arial" charset="0"/>
        <a:ea typeface="ＭＳ Ｐゴシック" charset="0"/>
        <a:cs typeface="+mn-cs"/>
      </a:defRPr>
    </a:lvl8pPr>
    <a:lvl9pPr marL="3657600" algn="l" defTabSz="457200" rtl="0" eaLnBrk="1" latinLnBrk="0" hangingPunct="1">
      <a:defRPr b="1"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tx1"/>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Lst>
  </p:showPr>
  <p:clrMru>
    <a:srgbClr val="B2B2B2"/>
    <a:srgbClr val="DDDDDD"/>
  </p:clrMru>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34555" autoAdjust="0"/>
    <p:restoredTop sz="84798" autoAdjust="0"/>
  </p:normalViewPr>
  <p:slideViewPr>
    <p:cSldViewPr>
      <p:cViewPr varScale="1">
        <p:scale>
          <a:sx n="103" d="100"/>
          <a:sy n="103" d="100"/>
        </p:scale>
        <p:origin x="-30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116304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81100" y="588963"/>
            <a:ext cx="4643438" cy="3482975"/>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no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rgbClr val="000000">
                      <a:alpha val="74998"/>
                    </a:srgbClr>
                  </a:outerShdw>
                </a:effectLst>
              </a14:hiddenEffects>
            </a:ext>
            <a:ext uri="{53640926-AAD7-44D8-BBD7-CCE9431645EC}">
              <a14:shadowObscured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1"/>
            </a:ext>
          </a:extLst>
        </p:spPr>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992091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0146"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90147"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1170"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91171"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2194"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92195"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3218"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93219"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4242"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94243"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5266"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95267"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6290"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96291"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7314"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97315"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8338"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98339"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62"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99363"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6050"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86051"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6834" name="Rectangle 2"/>
          <p:cNvSpPr>
            <a:spLocks noGrp="1" noRot="1" noChangeAspect="1" noChangeArrowheads="1"/>
          </p:cNvSpPr>
          <p:nvPr>
            <p:ph type="sldImg"/>
          </p:nvPr>
        </p:nvSpPr>
        <p:spPr bwMode="auto">
          <a:xfrm>
            <a:off x="1181100" y="588963"/>
            <a:ext cx="4643438" cy="3482975"/>
          </a:xfrm>
          <a:prstGeom prst="rect">
            <a:avLst/>
          </a:prstGeom>
          <a:solidFill>
            <a:srgbClr val="FFFFFF"/>
          </a:solidFill>
          <a:ln>
            <a:solidFill>
              <a:srgbClr val="000000"/>
            </a:solidFill>
            <a:miter lim="800000"/>
            <a:headEnd/>
            <a:tailEnd/>
          </a:ln>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76835"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882" name="Rectangle 2"/>
          <p:cNvSpPr>
            <a:spLocks noGrp="1" noRot="1" noChangeAspect="1" noChangeArrowheads="1"/>
          </p:cNvSpPr>
          <p:nvPr>
            <p:ph type="sldImg"/>
          </p:nvPr>
        </p:nvSpPr>
        <p:spPr bwMode="auto">
          <a:xfrm>
            <a:off x="1181100" y="588963"/>
            <a:ext cx="4643438" cy="3482975"/>
          </a:xfrm>
          <a:prstGeom prst="rect">
            <a:avLst/>
          </a:prstGeom>
          <a:solidFill>
            <a:srgbClr val="FFFFFF"/>
          </a:solidFill>
          <a:ln>
            <a:solidFill>
              <a:srgbClr val="000000"/>
            </a:solidFill>
            <a:miter lim="800000"/>
            <a:headEnd/>
            <a:tailEnd/>
          </a:ln>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78883"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0930" name="Rectangle 2"/>
          <p:cNvSpPr>
            <a:spLocks noGrp="1" noRot="1" noChangeAspect="1" noChangeArrowheads="1"/>
          </p:cNvSpPr>
          <p:nvPr>
            <p:ph type="sldImg"/>
          </p:nvPr>
        </p:nvSpPr>
        <p:spPr bwMode="auto">
          <a:xfrm>
            <a:off x="1181100" y="588963"/>
            <a:ext cx="4643438" cy="3482975"/>
          </a:xfrm>
          <a:prstGeom prst="rect">
            <a:avLst/>
          </a:prstGeom>
          <a:solidFill>
            <a:srgbClr val="FFFFFF"/>
          </a:solidFill>
          <a:ln>
            <a:solidFill>
              <a:srgbClr val="000000"/>
            </a:solidFill>
            <a:miter lim="800000"/>
            <a:headEnd/>
            <a:tailEnd/>
          </a:ln>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80931"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2978" name="Rectangle 2"/>
          <p:cNvSpPr>
            <a:spLocks noGrp="1" noRot="1" noChangeAspect="1" noChangeArrowheads="1"/>
          </p:cNvSpPr>
          <p:nvPr>
            <p:ph type="sldImg"/>
          </p:nvPr>
        </p:nvSpPr>
        <p:spPr bwMode="auto">
          <a:xfrm>
            <a:off x="1181100" y="588963"/>
            <a:ext cx="4643438" cy="3482975"/>
          </a:xfrm>
          <a:prstGeom prst="rect">
            <a:avLst/>
          </a:prstGeom>
          <a:solidFill>
            <a:srgbClr val="FFFFFF"/>
          </a:solidFill>
          <a:ln>
            <a:solidFill>
              <a:srgbClr val="000000"/>
            </a:solidFill>
            <a:miter lim="800000"/>
            <a:headEnd/>
            <a:tailEnd/>
          </a:ln>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82979"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5026" name="Rectangle 2"/>
          <p:cNvSpPr>
            <a:spLocks noGrp="1" noRot="1" noChangeAspect="1" noChangeArrowheads="1"/>
          </p:cNvSpPr>
          <p:nvPr>
            <p:ph type="sldImg"/>
          </p:nvPr>
        </p:nvSpPr>
        <p:spPr bwMode="auto">
          <a:xfrm>
            <a:off x="1181100" y="588963"/>
            <a:ext cx="4643438" cy="3482975"/>
          </a:xfrm>
          <a:prstGeom prst="rect">
            <a:avLst/>
          </a:prstGeom>
          <a:solidFill>
            <a:srgbClr val="FFFFFF"/>
          </a:solidFill>
          <a:ln>
            <a:solidFill>
              <a:srgbClr val="000000"/>
            </a:solidFill>
            <a:miter lim="800000"/>
            <a:headEnd/>
            <a:tailEnd/>
          </a:ln>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85027"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8098"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88099"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22" name="Rectangle 2"/>
          <p:cNvSpPr>
            <a:spLocks noGrp="1" noRot="1" noChangeAspect="1" noChangeArrowheads="1" noTextEdit="1"/>
          </p:cNvSpPr>
          <p:nvPr>
            <p:ph type="sldImg"/>
          </p:nvPr>
        </p:nvSpPr>
        <p:spPr>
          <a:extLs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89123" name="Rectangle 3"/>
          <p:cNvSpPr>
            <a:spLocks noGrp="1" noChangeArrowheads="1"/>
          </p:cNvSpPr>
          <p:nvPr>
            <p:ph type="body" idx="1"/>
          </p:nvPr>
        </p:nvSpPr>
        <p:spPr bwMode="auto">
          <a:xfrm>
            <a:off x="914400" y="4419600"/>
            <a:ext cx="5181600" cy="419100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25400">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 uri="{FAA26D3D-D897-4be2-8F04-BA451C77F1D7}">
              <ma14:placeholderFlag xmlns:mc="http://schemas.openxmlformats.org/markup-compatibility/2006" xmlns:mv="urn:schemas-microsoft-com:mac:vml"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10/8/13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10/8/13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10/8/13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10/8/13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10/8/13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10/8/13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10/8/13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233488" y="1619250"/>
            <a:ext cx="6716712" cy="4219575"/>
          </a:xfrm>
          <a:noFill/>
          <a:ln/>
        </p:spPr>
        <p:txBody>
          <a:bodyPr wrap="none"/>
          <a:lstStyle/>
          <a:p>
            <a:r>
              <a:rPr lang="en-US" dirty="0"/>
              <a:t>Big Data</a:t>
            </a:r>
            <a:br>
              <a:rPr lang="en-US" dirty="0"/>
            </a:br>
            <a:r>
              <a:rPr lang="en-US" sz="2400" dirty="0">
                <a:solidFill>
                  <a:schemeClr val="tx2"/>
                </a:solidFill>
              </a:rPr>
              <a:t>IS 101Y/CMSC 104Y</a:t>
            </a:r>
            <a:br>
              <a:rPr lang="en-US" sz="2400" dirty="0">
                <a:solidFill>
                  <a:schemeClr val="tx2"/>
                </a:solidFill>
              </a:rPr>
            </a:br>
            <a:r>
              <a:rPr lang="en-US" sz="2400" dirty="0">
                <a:solidFill>
                  <a:schemeClr val="tx2"/>
                </a:solidFill>
              </a:rPr>
              <a:t>First Year IT</a:t>
            </a:r>
            <a:r>
              <a:rPr lang="en-US" sz="3200" dirty="0">
                <a:solidFill>
                  <a:schemeClr val="tx2"/>
                </a:solidFill>
              </a:rPr>
              <a:t/>
            </a:r>
            <a:br>
              <a:rPr lang="en-US" sz="3200" dirty="0">
                <a:solidFill>
                  <a:schemeClr val="tx2"/>
                </a:solidFill>
              </a:rPr>
            </a:br>
            <a:r>
              <a:rPr lang="en-US" sz="3200" dirty="0">
                <a:solidFill>
                  <a:schemeClr val="tx2"/>
                </a:solidFill>
              </a:rPr>
              <a:t/>
            </a:r>
            <a:br>
              <a:rPr lang="en-US" sz="3200" dirty="0">
                <a:solidFill>
                  <a:schemeClr val="tx2"/>
                </a:solidFill>
              </a:rPr>
            </a:br>
            <a:r>
              <a:rPr lang="en-US" dirty="0">
                <a:solidFill>
                  <a:schemeClr val="tx2"/>
                </a:solidFill>
              </a:rPr>
              <a:t/>
            </a:r>
            <a:br>
              <a:rPr lang="en-US" dirty="0">
                <a:solidFill>
                  <a:schemeClr val="tx2"/>
                </a:solidFill>
              </a:rPr>
            </a:br>
            <a:r>
              <a:rPr lang="en-US" dirty="0" smtClean="0">
                <a:solidFill>
                  <a:schemeClr val="tx2"/>
                </a:solidFill>
              </a:rPr>
              <a:t>Marie desJardins</a:t>
            </a:r>
            <a:r>
              <a:rPr lang="en-US" dirty="0">
                <a:solidFill>
                  <a:schemeClr val="tx2"/>
                </a:solidFill>
              </a:rPr>
              <a:t/>
            </a:r>
            <a:br>
              <a:rPr lang="en-US" dirty="0">
                <a:solidFill>
                  <a:schemeClr val="tx2"/>
                </a:solidFill>
              </a:rPr>
            </a:br>
            <a:r>
              <a:rPr lang="en-US" sz="2400" dirty="0">
                <a:solidFill>
                  <a:schemeClr val="tx2"/>
                </a:solidFill>
              </a:rPr>
              <a:t>University of Maryland Baltimore </a:t>
            </a:r>
            <a:r>
              <a:rPr lang="en-US" sz="2400" dirty="0" smtClean="0">
                <a:solidFill>
                  <a:schemeClr val="tx2"/>
                </a:solidFill>
              </a:rPr>
              <a:t>County</a:t>
            </a:r>
            <a:endParaRPr lang="en-US" dirty="0">
              <a:solidFill>
                <a:schemeClr val="tx2"/>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p:txBody>
          <a:bodyPr/>
          <a:lstStyle/>
          <a:p>
            <a:r>
              <a:rPr lang="en-US"/>
              <a:t>Courses in Data Topics</a:t>
            </a:r>
          </a:p>
        </p:txBody>
      </p:sp>
      <p:sp>
        <p:nvSpPr>
          <p:cNvPr id="384003" name="Rectangle 3"/>
          <p:cNvSpPr>
            <a:spLocks noGrp="1" noChangeArrowheads="1"/>
          </p:cNvSpPr>
          <p:nvPr>
            <p:ph idx="1"/>
          </p:nvPr>
        </p:nvSpPr>
        <p:spPr/>
        <p:txBody>
          <a:bodyPr>
            <a:normAutofit lnSpcReduction="10000"/>
          </a:bodyPr>
          <a:lstStyle/>
          <a:p>
            <a:r>
              <a:rPr lang="en-US" dirty="0"/>
              <a:t>Computer Engineering (CMPE)</a:t>
            </a:r>
          </a:p>
          <a:p>
            <a:pPr lvl="1"/>
            <a:r>
              <a:rPr lang="en-US" dirty="0"/>
              <a:t>Required</a:t>
            </a:r>
          </a:p>
          <a:p>
            <a:pPr lvl="2"/>
            <a:r>
              <a:rPr lang="en-US" dirty="0"/>
              <a:t>ENES101: Introduction to Engineering Science</a:t>
            </a:r>
          </a:p>
          <a:p>
            <a:pPr lvl="2"/>
            <a:r>
              <a:rPr lang="en-US" dirty="0"/>
              <a:t>CMPE 306: Circuits</a:t>
            </a:r>
          </a:p>
          <a:p>
            <a:pPr lvl="2"/>
            <a:r>
              <a:rPr lang="en-US" dirty="0"/>
              <a:t>CMPE 314: </a:t>
            </a:r>
            <a:r>
              <a:rPr lang="en-US" dirty="0" smtClean="0"/>
              <a:t>Microelectronics</a:t>
            </a:r>
            <a:endParaRPr lang="en-US" dirty="0"/>
          </a:p>
          <a:p>
            <a:pPr lvl="2"/>
            <a:r>
              <a:rPr lang="en-US" dirty="0"/>
              <a:t>CMPE 320: Probability and Random Processes</a:t>
            </a:r>
            <a:endParaRPr lang="en-US" dirty="0" smtClean="0"/>
          </a:p>
          <a:p>
            <a:pPr lvl="2"/>
            <a:r>
              <a:rPr lang="en-US" dirty="0" smtClean="0"/>
              <a:t>CMSC 341: Data Structures</a:t>
            </a:r>
          </a:p>
          <a:p>
            <a:pPr lvl="2"/>
            <a:r>
              <a:rPr lang="en-US" dirty="0" smtClean="0"/>
              <a:t>CMPE 450/451</a:t>
            </a:r>
            <a:r>
              <a:rPr lang="en-US" dirty="0"/>
              <a:t>: Capstone</a:t>
            </a:r>
          </a:p>
          <a:p>
            <a:pPr lvl="1"/>
            <a:r>
              <a:rPr lang="en-US" dirty="0"/>
              <a:t>Electives</a:t>
            </a:r>
          </a:p>
          <a:p>
            <a:pPr lvl="2"/>
            <a:r>
              <a:rPr lang="en-US" dirty="0"/>
              <a:t>CMPE 323: Signals and </a:t>
            </a:r>
            <a:r>
              <a:rPr lang="en-US" dirty="0" smtClean="0"/>
              <a:t>Systems</a:t>
            </a:r>
          </a:p>
          <a:p>
            <a:pPr lvl="2"/>
            <a:r>
              <a:rPr lang="en-US" dirty="0" smtClean="0"/>
              <a:t>CMSC 471: Artificial Intelligence</a:t>
            </a:r>
          </a:p>
          <a:p>
            <a:pPr lvl="2"/>
            <a:r>
              <a:rPr lang="en-US" dirty="0" smtClean="0"/>
              <a:t>CMSC 473: Machine Learning</a:t>
            </a:r>
          </a:p>
          <a:p>
            <a:pPr lvl="2"/>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r>
              <a:rPr lang="en-US"/>
              <a:t>Careers in Data</a:t>
            </a:r>
          </a:p>
        </p:txBody>
      </p:sp>
      <p:sp>
        <p:nvSpPr>
          <p:cNvPr id="362499" name="Rectangle 3"/>
          <p:cNvSpPr>
            <a:spLocks noGrp="1" noChangeArrowheads="1"/>
          </p:cNvSpPr>
          <p:nvPr>
            <p:ph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r>
              <a:rPr lang="en-US" sz="4400" dirty="0"/>
              <a:t>Database Administrator/Architect</a:t>
            </a:r>
          </a:p>
        </p:txBody>
      </p:sp>
      <p:sp>
        <p:nvSpPr>
          <p:cNvPr id="363523" name="Rectangle 3"/>
          <p:cNvSpPr>
            <a:spLocks noGrp="1" noChangeArrowheads="1"/>
          </p:cNvSpPr>
          <p:nvPr>
            <p:ph idx="1"/>
          </p:nvPr>
        </p:nvSpPr>
        <p:spPr>
          <a:xfrm>
            <a:off x="685800" y="1371600"/>
            <a:ext cx="7772400" cy="5257800"/>
          </a:xfrm>
        </p:spPr>
        <p:txBody>
          <a:bodyPr>
            <a:noAutofit/>
          </a:bodyPr>
          <a:lstStyle/>
          <a:p>
            <a:pPr>
              <a:spcBef>
                <a:spcPts val="600"/>
              </a:spcBef>
            </a:pPr>
            <a:r>
              <a:rPr lang="en-US" sz="2000" dirty="0"/>
              <a:t>Description: </a:t>
            </a:r>
          </a:p>
          <a:p>
            <a:pPr lvl="1"/>
            <a:r>
              <a:rPr lang="en-US" sz="2000" dirty="0"/>
              <a:t>Administer, test, and implement computer databases. Coordinate changes to computer databases. May plan, coordinate, and implement security measures to safeguard computer databases.</a:t>
            </a:r>
          </a:p>
          <a:p>
            <a:pPr>
              <a:spcBef>
                <a:spcPts val="600"/>
              </a:spcBef>
            </a:pPr>
            <a:r>
              <a:rPr lang="en-US" sz="2000" dirty="0"/>
              <a:t>Skills: </a:t>
            </a:r>
          </a:p>
          <a:p>
            <a:pPr lvl="1"/>
            <a:r>
              <a:rPr lang="en-US" sz="2000" dirty="0"/>
              <a:t>Database usage,</a:t>
            </a:r>
            <a:r>
              <a:rPr lang="en-US" sz="2000" dirty="0" smtClean="0"/>
              <a:t> computational </a:t>
            </a:r>
            <a:r>
              <a:rPr lang="en-US" sz="2000" dirty="0"/>
              <a:t>thinking, system analyst skills</a:t>
            </a:r>
          </a:p>
          <a:p>
            <a:pPr>
              <a:spcBef>
                <a:spcPts val="600"/>
              </a:spcBef>
            </a:pPr>
            <a:r>
              <a:rPr lang="en-US" sz="2000" dirty="0"/>
              <a:t>Majors: Information Systems (Administrator), </a:t>
            </a:r>
            <a:r>
              <a:rPr lang="en-US" sz="2000" dirty="0" smtClean="0"/>
              <a:t>Computer Science </a:t>
            </a:r>
            <a:r>
              <a:rPr lang="en-US" sz="2000" dirty="0"/>
              <a:t>(Architect)</a:t>
            </a:r>
          </a:p>
          <a:p>
            <a:pPr>
              <a:spcBef>
                <a:spcPts val="600"/>
              </a:spcBef>
            </a:pPr>
            <a:r>
              <a:rPr lang="en-US" sz="2000" dirty="0"/>
              <a:t>Other names: </a:t>
            </a:r>
          </a:p>
          <a:p>
            <a:pPr lvl="1"/>
            <a:r>
              <a:rPr lang="en-US" sz="2000" dirty="0"/>
              <a:t>DBA, SQL Architect, Server Database Administrator</a:t>
            </a:r>
          </a:p>
          <a:p>
            <a:pPr>
              <a:spcBef>
                <a:spcPts val="600"/>
              </a:spcBef>
            </a:pPr>
            <a:r>
              <a:rPr lang="en-US" sz="2000" dirty="0"/>
              <a:t>Companies: </a:t>
            </a:r>
          </a:p>
          <a:p>
            <a:pPr lvl="1"/>
            <a:r>
              <a:rPr lang="en-US" sz="2000" dirty="0"/>
              <a:t>AT&amp;T, Matrix Resources, L3 Communications, etc.</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r>
              <a:rPr lang="en-US" dirty="0"/>
              <a:t>Intelligence Analyst</a:t>
            </a:r>
          </a:p>
        </p:txBody>
      </p:sp>
      <p:sp>
        <p:nvSpPr>
          <p:cNvPr id="364547" name="Rectangle 3"/>
          <p:cNvSpPr>
            <a:spLocks noGrp="1" noChangeArrowheads="1"/>
          </p:cNvSpPr>
          <p:nvPr>
            <p:ph idx="1"/>
          </p:nvPr>
        </p:nvSpPr>
        <p:spPr/>
        <p:txBody>
          <a:bodyPr>
            <a:noAutofit/>
          </a:bodyPr>
          <a:lstStyle/>
          <a:p>
            <a:pPr>
              <a:lnSpc>
                <a:spcPct val="80000"/>
              </a:lnSpc>
              <a:spcBef>
                <a:spcPts val="600"/>
              </a:spcBef>
            </a:pPr>
            <a:r>
              <a:rPr lang="en-US" sz="2000" dirty="0"/>
              <a:t>Description:</a:t>
            </a:r>
          </a:p>
          <a:p>
            <a:pPr lvl="1">
              <a:lnSpc>
                <a:spcPct val="80000"/>
              </a:lnSpc>
            </a:pPr>
            <a:r>
              <a:rPr lang="en-US" sz="2000" dirty="0"/>
              <a:t>Intelligence refers to discrete information with currency and relevance, and the abstraction, evaluation, and understanding of such information for its accuracy and value.</a:t>
            </a:r>
          </a:p>
          <a:p>
            <a:pPr lvl="1">
              <a:lnSpc>
                <a:spcPct val="80000"/>
              </a:lnSpc>
            </a:pPr>
            <a:r>
              <a:rPr lang="en-US" sz="2000" dirty="0"/>
              <a:t>An intelligence analyst reviews data and presents significant patterns to an audience in an understandable </a:t>
            </a:r>
            <a:r>
              <a:rPr lang="en-US" sz="2000" dirty="0" smtClean="0"/>
              <a:t>way</a:t>
            </a:r>
          </a:p>
          <a:p>
            <a:pPr lvl="1">
              <a:lnSpc>
                <a:spcPct val="80000"/>
              </a:lnSpc>
            </a:pPr>
            <a:endParaRPr lang="en-US" sz="2000" dirty="0"/>
          </a:p>
          <a:p>
            <a:pPr>
              <a:lnSpc>
                <a:spcPct val="80000"/>
              </a:lnSpc>
              <a:spcBef>
                <a:spcPts val="600"/>
              </a:spcBef>
            </a:pPr>
            <a:r>
              <a:rPr lang="en-US" sz="2000" dirty="0"/>
              <a:t>Skills: </a:t>
            </a:r>
          </a:p>
          <a:p>
            <a:pPr lvl="1">
              <a:lnSpc>
                <a:spcPct val="80000"/>
              </a:lnSpc>
            </a:pPr>
            <a:r>
              <a:rPr lang="en-US" sz="2000" dirty="0"/>
              <a:t>Data Visualization,</a:t>
            </a:r>
            <a:r>
              <a:rPr lang="en-US" sz="2000" dirty="0" smtClean="0"/>
              <a:t> inductive/deductive reasoning</a:t>
            </a:r>
          </a:p>
          <a:p>
            <a:pPr>
              <a:lnSpc>
                <a:spcPct val="80000"/>
              </a:lnSpc>
              <a:spcBef>
                <a:spcPts val="600"/>
              </a:spcBef>
            </a:pPr>
            <a:r>
              <a:rPr lang="en-US" sz="2000" dirty="0"/>
              <a:t>Majors: </a:t>
            </a:r>
            <a:r>
              <a:rPr lang="en-US" sz="2000" dirty="0" smtClean="0"/>
              <a:t> Information </a:t>
            </a:r>
            <a:r>
              <a:rPr lang="en-US" sz="2000" dirty="0"/>
              <a:t>Systems, Computer Science</a:t>
            </a:r>
          </a:p>
          <a:p>
            <a:pPr>
              <a:lnSpc>
                <a:spcPct val="80000"/>
              </a:lnSpc>
              <a:spcBef>
                <a:spcPts val="600"/>
              </a:spcBef>
            </a:pPr>
            <a:r>
              <a:rPr lang="en-US" sz="2000" dirty="0"/>
              <a:t>Other names: </a:t>
            </a:r>
          </a:p>
          <a:p>
            <a:pPr lvl="1">
              <a:lnSpc>
                <a:spcPct val="80000"/>
              </a:lnSpc>
            </a:pPr>
            <a:r>
              <a:rPr lang="en-US" sz="2000" dirty="0"/>
              <a:t>Malware Analyst</a:t>
            </a:r>
          </a:p>
          <a:p>
            <a:pPr>
              <a:lnSpc>
                <a:spcPct val="80000"/>
              </a:lnSpc>
              <a:spcBef>
                <a:spcPts val="600"/>
              </a:spcBef>
            </a:pPr>
            <a:r>
              <a:rPr lang="en-US" sz="2000" dirty="0"/>
              <a:t>Companies: </a:t>
            </a:r>
          </a:p>
          <a:p>
            <a:pPr lvl="1">
              <a:lnSpc>
                <a:spcPct val="80000"/>
              </a:lnSpc>
            </a:pPr>
            <a:r>
              <a:rPr lang="en-US" sz="2000" dirty="0"/>
              <a:t>NSA, </a:t>
            </a:r>
            <a:r>
              <a:rPr lang="en-US" sz="2000" dirty="0" err="1"/>
              <a:t>DoD</a:t>
            </a:r>
            <a:r>
              <a:rPr lang="en-US" sz="2000" dirty="0"/>
              <a:t>, </a:t>
            </a:r>
            <a:r>
              <a:rPr lang="en-US" sz="2000" dirty="0" err="1"/>
              <a:t>etc</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r>
              <a:rPr lang="en-US" sz="4400" dirty="0"/>
              <a:t>Business Intelligence Analyst</a:t>
            </a:r>
          </a:p>
        </p:txBody>
      </p:sp>
      <p:sp>
        <p:nvSpPr>
          <p:cNvPr id="365571" name="Rectangle 3"/>
          <p:cNvSpPr>
            <a:spLocks noGrp="1" noChangeArrowheads="1"/>
          </p:cNvSpPr>
          <p:nvPr>
            <p:ph idx="1"/>
          </p:nvPr>
        </p:nvSpPr>
        <p:spPr/>
        <p:txBody>
          <a:bodyPr>
            <a:noAutofit/>
          </a:bodyPr>
          <a:lstStyle/>
          <a:p>
            <a:pPr>
              <a:spcBef>
                <a:spcPts val="600"/>
              </a:spcBef>
            </a:pPr>
            <a:r>
              <a:rPr lang="en-US" sz="2000" dirty="0"/>
              <a:t>Description</a:t>
            </a:r>
          </a:p>
          <a:p>
            <a:pPr lvl="1"/>
            <a:r>
              <a:rPr lang="en-US" sz="2000" dirty="0"/>
              <a:t>A</a:t>
            </a:r>
            <a:r>
              <a:rPr lang="en-US" sz="2000" dirty="0" smtClean="0"/>
              <a:t> business </a:t>
            </a:r>
            <a:r>
              <a:rPr lang="en-US" sz="2000" dirty="0"/>
              <a:t>intelligence analyst reviews data and presents significant patterns to an audience in an understandable way, looking for financial patterns/good investments</a:t>
            </a:r>
          </a:p>
          <a:p>
            <a:pPr>
              <a:spcBef>
                <a:spcPts val="600"/>
              </a:spcBef>
            </a:pPr>
            <a:r>
              <a:rPr lang="en-US" sz="2000" dirty="0"/>
              <a:t>Skills: </a:t>
            </a:r>
          </a:p>
          <a:p>
            <a:pPr lvl="1"/>
            <a:r>
              <a:rPr lang="en-US" sz="2000" dirty="0"/>
              <a:t>Data</a:t>
            </a:r>
            <a:r>
              <a:rPr lang="en-US" sz="2000" dirty="0" smtClean="0"/>
              <a:t> visualization</a:t>
            </a:r>
            <a:r>
              <a:rPr lang="en-US" sz="2000" dirty="0"/>
              <a:t>,</a:t>
            </a:r>
            <a:r>
              <a:rPr lang="en-US" sz="2000" dirty="0" smtClean="0"/>
              <a:t> inductive/deductive </a:t>
            </a:r>
            <a:r>
              <a:rPr lang="en-US" sz="2000" dirty="0"/>
              <a:t>reasoning</a:t>
            </a:r>
          </a:p>
          <a:p>
            <a:pPr>
              <a:spcBef>
                <a:spcPts val="600"/>
              </a:spcBef>
            </a:pPr>
            <a:r>
              <a:rPr lang="en-US" sz="2000" dirty="0"/>
              <a:t>Majors: </a:t>
            </a:r>
            <a:r>
              <a:rPr lang="en-US" sz="2000" dirty="0" smtClean="0"/>
              <a:t> Information </a:t>
            </a:r>
            <a:r>
              <a:rPr lang="en-US" sz="2000" dirty="0"/>
              <a:t>Systems, BTA</a:t>
            </a:r>
          </a:p>
          <a:p>
            <a:pPr>
              <a:spcBef>
                <a:spcPts val="600"/>
              </a:spcBef>
            </a:pPr>
            <a:r>
              <a:rPr lang="en-US" sz="2000" dirty="0"/>
              <a:t>Other names: </a:t>
            </a:r>
          </a:p>
          <a:p>
            <a:pPr lvl="1"/>
            <a:r>
              <a:rPr lang="en-US" sz="2000" dirty="0"/>
              <a:t>Business Data Analyst</a:t>
            </a:r>
          </a:p>
          <a:p>
            <a:pPr>
              <a:spcBef>
                <a:spcPts val="600"/>
              </a:spcBef>
            </a:pPr>
            <a:r>
              <a:rPr lang="en-US" sz="2000" dirty="0"/>
              <a:t>Companies: </a:t>
            </a:r>
          </a:p>
          <a:p>
            <a:pPr lvl="1"/>
            <a:r>
              <a:rPr lang="en-US" sz="2000" dirty="0"/>
              <a:t>Bloomberg Financial</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Scientist</a:t>
            </a:r>
            <a:endParaRPr lang="en-US" dirty="0"/>
          </a:p>
        </p:txBody>
      </p:sp>
      <p:sp>
        <p:nvSpPr>
          <p:cNvPr id="3" name="Content Placeholder 2"/>
          <p:cNvSpPr>
            <a:spLocks noGrp="1"/>
          </p:cNvSpPr>
          <p:nvPr>
            <p:ph idx="1"/>
          </p:nvPr>
        </p:nvSpPr>
        <p:spPr/>
        <p:txBody>
          <a:bodyPr>
            <a:normAutofit/>
          </a:bodyPr>
          <a:lstStyle/>
          <a:p>
            <a:pPr>
              <a:spcBef>
                <a:spcPts val="600"/>
              </a:spcBef>
            </a:pPr>
            <a:r>
              <a:rPr lang="en-US" sz="2000" dirty="0" smtClean="0"/>
              <a:t>Description</a:t>
            </a:r>
          </a:p>
          <a:p>
            <a:pPr lvl="1"/>
            <a:r>
              <a:rPr lang="en-US" sz="2000" dirty="0" smtClean="0"/>
              <a:t>A data scientist helps an organization to collect, manage, and analyze “big data,” spotting trends and enabling rapid information access.</a:t>
            </a:r>
          </a:p>
          <a:p>
            <a:pPr>
              <a:spcBef>
                <a:spcPts val="600"/>
              </a:spcBef>
            </a:pPr>
            <a:r>
              <a:rPr lang="en-US" sz="2000" dirty="0" smtClean="0"/>
              <a:t>Skills: </a:t>
            </a:r>
          </a:p>
          <a:p>
            <a:pPr lvl="1"/>
            <a:r>
              <a:rPr lang="en-US" sz="2000" dirty="0" smtClean="0"/>
              <a:t>Statistics, machine learning/data mining, data analysis, understanding business needs and trends</a:t>
            </a:r>
          </a:p>
          <a:p>
            <a:pPr>
              <a:spcBef>
                <a:spcPts val="600"/>
              </a:spcBef>
            </a:pPr>
            <a:r>
              <a:rPr lang="en-US" sz="2000" dirty="0" smtClean="0"/>
              <a:t>Majors:  Computer Science, Information Systems</a:t>
            </a:r>
          </a:p>
          <a:p>
            <a:pPr>
              <a:spcBef>
                <a:spcPts val="600"/>
              </a:spcBef>
            </a:pPr>
            <a:r>
              <a:rPr lang="en-US" sz="2000" dirty="0" smtClean="0"/>
              <a:t>Companies: </a:t>
            </a:r>
          </a:p>
          <a:p>
            <a:pPr lvl="1"/>
            <a:r>
              <a:rPr lang="en-US" sz="2000" dirty="0" smtClean="0"/>
              <a:t>IBM, </a:t>
            </a:r>
            <a:r>
              <a:rPr lang="en-US" sz="2000" dirty="0" err="1" smtClean="0"/>
              <a:t>Facebook</a:t>
            </a:r>
            <a:r>
              <a:rPr lang="en-US" sz="2000" dirty="0" smtClean="0"/>
              <a:t>, Google, Twitter, PayPal, CIA, NIH, BAH, Lockheed Martin, </a:t>
            </a:r>
            <a:r>
              <a:rPr lang="en-US" sz="2000" dirty="0" err="1" smtClean="0"/>
              <a:t>Walmart</a:t>
            </a:r>
            <a:r>
              <a:rPr lang="en-US" sz="2000" dirty="0" smtClean="0"/>
              <a:t>, Target...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p:txBody>
          <a:bodyPr/>
          <a:lstStyle/>
          <a:p>
            <a:r>
              <a:rPr lang="en-US" sz="4400" dirty="0"/>
              <a:t>Administrative Services Manager</a:t>
            </a:r>
          </a:p>
        </p:txBody>
      </p:sp>
      <p:sp>
        <p:nvSpPr>
          <p:cNvPr id="366595" name="Rectangle 3"/>
          <p:cNvSpPr>
            <a:spLocks noGrp="1" noChangeArrowheads="1"/>
          </p:cNvSpPr>
          <p:nvPr>
            <p:ph idx="1"/>
          </p:nvPr>
        </p:nvSpPr>
        <p:spPr/>
        <p:txBody>
          <a:bodyPr>
            <a:noAutofit/>
          </a:bodyPr>
          <a:lstStyle/>
          <a:p>
            <a:pPr>
              <a:spcBef>
                <a:spcPts val="600"/>
              </a:spcBef>
            </a:pPr>
            <a:r>
              <a:rPr lang="en-US" sz="2000" dirty="0"/>
              <a:t>Description:</a:t>
            </a:r>
          </a:p>
          <a:p>
            <a:pPr lvl="1"/>
            <a:r>
              <a:rPr lang="en-US" sz="2000" dirty="0"/>
              <a:t>Plan, direct, or coordinate one or more administrative services of an organization, such as records and information management, mail distribution, and other office support services.</a:t>
            </a:r>
          </a:p>
          <a:p>
            <a:pPr>
              <a:spcBef>
                <a:spcPts val="600"/>
              </a:spcBef>
            </a:pPr>
            <a:r>
              <a:rPr lang="en-US" sz="2000" dirty="0"/>
              <a:t>Skills: </a:t>
            </a:r>
          </a:p>
          <a:p>
            <a:pPr lvl="1"/>
            <a:r>
              <a:rPr lang="en-US" sz="2000" dirty="0"/>
              <a:t>Clerical,</a:t>
            </a:r>
            <a:r>
              <a:rPr lang="en-US" sz="2000" dirty="0" smtClean="0"/>
              <a:t> organization</a:t>
            </a:r>
            <a:r>
              <a:rPr lang="en-US" sz="2000" dirty="0"/>
              <a:t>,</a:t>
            </a:r>
            <a:r>
              <a:rPr lang="en-US" sz="2000" dirty="0" smtClean="0"/>
              <a:t> human </a:t>
            </a:r>
            <a:r>
              <a:rPr lang="en-US" sz="2000" dirty="0"/>
              <a:t>r</a:t>
            </a:r>
            <a:r>
              <a:rPr lang="en-US" sz="2000" dirty="0" smtClean="0"/>
              <a:t>esources</a:t>
            </a:r>
            <a:endParaRPr lang="en-US" sz="2000" dirty="0"/>
          </a:p>
          <a:p>
            <a:pPr>
              <a:spcBef>
                <a:spcPts val="600"/>
              </a:spcBef>
            </a:pPr>
            <a:r>
              <a:rPr lang="en-US" sz="2000" dirty="0"/>
              <a:t>Majors: </a:t>
            </a:r>
            <a:r>
              <a:rPr lang="en-US" sz="2000" dirty="0" smtClean="0"/>
              <a:t> Information </a:t>
            </a:r>
            <a:r>
              <a:rPr lang="en-US" sz="2000" dirty="0"/>
              <a:t>Systems, BTA</a:t>
            </a:r>
          </a:p>
          <a:p>
            <a:pPr>
              <a:spcBef>
                <a:spcPts val="600"/>
              </a:spcBef>
            </a:pPr>
            <a:r>
              <a:rPr lang="en-US" sz="2000" dirty="0"/>
              <a:t>Other names: </a:t>
            </a:r>
          </a:p>
          <a:p>
            <a:pPr lvl="1"/>
            <a:r>
              <a:rPr lang="en-US" sz="2000" dirty="0"/>
              <a:t>Student Information Management,</a:t>
            </a:r>
          </a:p>
          <a:p>
            <a:pPr>
              <a:spcBef>
                <a:spcPts val="600"/>
              </a:spcBef>
            </a:pPr>
            <a:r>
              <a:rPr lang="en-US" sz="2000" dirty="0"/>
              <a:t>Companies: </a:t>
            </a:r>
          </a:p>
          <a:p>
            <a:pPr lvl="1"/>
            <a:r>
              <a:rPr lang="en-US" sz="2000" dirty="0"/>
              <a:t>NSA, </a:t>
            </a:r>
            <a:r>
              <a:rPr lang="en-US" sz="2000" dirty="0" err="1"/>
              <a:t>DoD</a:t>
            </a:r>
            <a:r>
              <a:rPr lang="en-US" sz="2000" dirty="0"/>
              <a:t>, </a:t>
            </a:r>
            <a:r>
              <a:rPr lang="en-US" sz="2000" dirty="0" err="1"/>
              <a:t>etc</a:t>
            </a: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r>
              <a:rPr lang="en-US" sz="4400" dirty="0"/>
              <a:t>Archivist</a:t>
            </a:r>
          </a:p>
        </p:txBody>
      </p:sp>
      <p:sp>
        <p:nvSpPr>
          <p:cNvPr id="367619" name="Rectangle 3"/>
          <p:cNvSpPr>
            <a:spLocks noGrp="1" noChangeArrowheads="1"/>
          </p:cNvSpPr>
          <p:nvPr>
            <p:ph idx="1"/>
          </p:nvPr>
        </p:nvSpPr>
        <p:spPr>
          <a:xfrm>
            <a:off x="549275" y="1600200"/>
            <a:ext cx="8042276" cy="5105400"/>
          </a:xfrm>
        </p:spPr>
        <p:txBody>
          <a:bodyPr>
            <a:normAutofit fontScale="62500" lnSpcReduction="20000"/>
          </a:bodyPr>
          <a:lstStyle/>
          <a:p>
            <a:pPr>
              <a:lnSpc>
                <a:spcPct val="120000"/>
              </a:lnSpc>
              <a:spcBef>
                <a:spcPts val="600"/>
              </a:spcBef>
            </a:pPr>
            <a:r>
              <a:rPr lang="en-US" sz="3200" dirty="0"/>
              <a:t>Description:</a:t>
            </a:r>
          </a:p>
          <a:p>
            <a:pPr lvl="1">
              <a:lnSpc>
                <a:spcPct val="120000"/>
              </a:lnSpc>
            </a:pPr>
            <a:r>
              <a:rPr lang="en-US" sz="3200" dirty="0"/>
              <a:t>Appraise, edit, and direct safekeeping of permanent records and historically valuable documents. Participate in research activities based on archival materials.</a:t>
            </a:r>
          </a:p>
          <a:p>
            <a:pPr>
              <a:lnSpc>
                <a:spcPct val="120000"/>
              </a:lnSpc>
              <a:spcBef>
                <a:spcPts val="600"/>
              </a:spcBef>
            </a:pPr>
            <a:r>
              <a:rPr lang="en-US" sz="3200" dirty="0"/>
              <a:t>Skills: </a:t>
            </a:r>
          </a:p>
          <a:p>
            <a:pPr lvl="1">
              <a:lnSpc>
                <a:spcPct val="120000"/>
              </a:lnSpc>
            </a:pPr>
            <a:r>
              <a:rPr lang="en-US" sz="3200" dirty="0"/>
              <a:t>Clerical,</a:t>
            </a:r>
            <a:r>
              <a:rPr lang="en-US" sz="3200" dirty="0" smtClean="0"/>
              <a:t> organization</a:t>
            </a:r>
            <a:r>
              <a:rPr lang="en-US" sz="3200" dirty="0"/>
              <a:t>,</a:t>
            </a:r>
            <a:r>
              <a:rPr lang="en-US" sz="3200" dirty="0" smtClean="0"/>
              <a:t> history</a:t>
            </a:r>
            <a:r>
              <a:rPr lang="en-US" sz="3200" dirty="0"/>
              <a:t>,</a:t>
            </a:r>
            <a:r>
              <a:rPr lang="en-US" sz="3200" dirty="0" smtClean="0"/>
              <a:t> antique </a:t>
            </a:r>
            <a:r>
              <a:rPr lang="en-US" sz="3200" dirty="0"/>
              <a:t>knowledge</a:t>
            </a:r>
          </a:p>
          <a:p>
            <a:pPr>
              <a:lnSpc>
                <a:spcPct val="120000"/>
              </a:lnSpc>
              <a:spcBef>
                <a:spcPts val="600"/>
              </a:spcBef>
            </a:pPr>
            <a:r>
              <a:rPr lang="en-US" sz="3200" dirty="0"/>
              <a:t>Majors: </a:t>
            </a:r>
            <a:r>
              <a:rPr lang="en-US" sz="3200" dirty="0" smtClean="0"/>
              <a:t> Information </a:t>
            </a:r>
            <a:r>
              <a:rPr lang="en-US" sz="3200" dirty="0"/>
              <a:t>Systems, BTA</a:t>
            </a:r>
          </a:p>
          <a:p>
            <a:pPr>
              <a:lnSpc>
                <a:spcPct val="120000"/>
              </a:lnSpc>
              <a:spcBef>
                <a:spcPts val="600"/>
              </a:spcBef>
            </a:pPr>
            <a:r>
              <a:rPr lang="en-US" sz="3200" dirty="0"/>
              <a:t>Other names: </a:t>
            </a:r>
          </a:p>
          <a:p>
            <a:pPr lvl="1">
              <a:lnSpc>
                <a:spcPct val="120000"/>
              </a:lnSpc>
            </a:pPr>
            <a:r>
              <a:rPr lang="en-US" sz="3200" dirty="0"/>
              <a:t>Archivist, Registrar, Archives Director, Manuscripts Curator, Collections Manager, Museum Archivist, Records Manager, University Archivist, Archival Records Clerk, Collections Director</a:t>
            </a:r>
          </a:p>
          <a:p>
            <a:pPr>
              <a:lnSpc>
                <a:spcPct val="120000"/>
              </a:lnSpc>
              <a:spcBef>
                <a:spcPts val="600"/>
              </a:spcBef>
            </a:pPr>
            <a:r>
              <a:rPr lang="en-US" sz="3200" dirty="0"/>
              <a:t>Companies: </a:t>
            </a:r>
          </a:p>
          <a:p>
            <a:pPr lvl="1">
              <a:lnSpc>
                <a:spcPct val="120000"/>
              </a:lnSpc>
            </a:pPr>
            <a:r>
              <a:rPr lang="en-US" sz="3200" dirty="0"/>
              <a:t>Walters Art Gallery, </a:t>
            </a:r>
            <a:r>
              <a:rPr lang="en-US" sz="3200" dirty="0" smtClean="0"/>
              <a:t>Smithsonian</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r>
              <a:rPr lang="en-US" sz="4400" dirty="0"/>
              <a:t>Health Informatics</a:t>
            </a:r>
          </a:p>
        </p:txBody>
      </p:sp>
      <p:sp>
        <p:nvSpPr>
          <p:cNvPr id="368643" name="Rectangle 3"/>
          <p:cNvSpPr>
            <a:spLocks noGrp="1" noChangeArrowheads="1"/>
          </p:cNvSpPr>
          <p:nvPr>
            <p:ph idx="1"/>
          </p:nvPr>
        </p:nvSpPr>
        <p:spPr>
          <a:xfrm>
            <a:off x="549275" y="1600200"/>
            <a:ext cx="8042276" cy="5029199"/>
          </a:xfrm>
        </p:spPr>
        <p:txBody>
          <a:bodyPr>
            <a:normAutofit fontScale="77500" lnSpcReduction="20000"/>
          </a:bodyPr>
          <a:lstStyle/>
          <a:p>
            <a:pPr>
              <a:lnSpc>
                <a:spcPct val="110000"/>
              </a:lnSpc>
              <a:spcBef>
                <a:spcPts val="600"/>
              </a:spcBef>
            </a:pPr>
            <a:r>
              <a:rPr lang="en-US" sz="2600" dirty="0"/>
              <a:t>Description:</a:t>
            </a:r>
          </a:p>
          <a:p>
            <a:pPr lvl="1">
              <a:lnSpc>
                <a:spcPct val="110000"/>
              </a:lnSpc>
            </a:pPr>
            <a:r>
              <a:rPr lang="en-US" sz="2600" dirty="0"/>
              <a:t>Apply knowledge of nursing and informatics to assist in the design, development, and ongoing modification of computerized health care systems. May educate staff and assist in problem solving to promote the implementation of the health care system.</a:t>
            </a:r>
          </a:p>
          <a:p>
            <a:pPr>
              <a:lnSpc>
                <a:spcPct val="110000"/>
              </a:lnSpc>
              <a:spcBef>
                <a:spcPts val="600"/>
              </a:spcBef>
            </a:pPr>
            <a:r>
              <a:rPr lang="en-US" sz="2600" dirty="0"/>
              <a:t>Skills: </a:t>
            </a:r>
          </a:p>
          <a:p>
            <a:pPr lvl="1">
              <a:lnSpc>
                <a:spcPct val="110000"/>
              </a:lnSpc>
            </a:pPr>
            <a:r>
              <a:rPr lang="en-US" sz="2600" dirty="0"/>
              <a:t>Clerical,</a:t>
            </a:r>
            <a:r>
              <a:rPr lang="en-US" sz="2600" dirty="0" smtClean="0"/>
              <a:t> organization</a:t>
            </a:r>
            <a:r>
              <a:rPr lang="en-US" sz="2600" dirty="0"/>
              <a:t>,</a:t>
            </a:r>
            <a:r>
              <a:rPr lang="en-US" sz="2600" dirty="0" smtClean="0"/>
              <a:t> biological/medical </a:t>
            </a:r>
            <a:r>
              <a:rPr lang="en-US" sz="2600" dirty="0"/>
              <a:t>k</a:t>
            </a:r>
            <a:r>
              <a:rPr lang="en-US" sz="2600" dirty="0" smtClean="0"/>
              <a:t>nowledge</a:t>
            </a:r>
            <a:endParaRPr lang="en-US" sz="2600" dirty="0"/>
          </a:p>
          <a:p>
            <a:pPr>
              <a:lnSpc>
                <a:spcPct val="110000"/>
              </a:lnSpc>
              <a:spcBef>
                <a:spcPts val="600"/>
              </a:spcBef>
            </a:pPr>
            <a:r>
              <a:rPr lang="en-US" sz="2600" dirty="0"/>
              <a:t>Majors: </a:t>
            </a:r>
            <a:r>
              <a:rPr lang="en-US" sz="2600" dirty="0" smtClean="0"/>
              <a:t> Information </a:t>
            </a:r>
            <a:r>
              <a:rPr lang="en-US" sz="2600" dirty="0"/>
              <a:t>Systems, BTA, </a:t>
            </a:r>
            <a:r>
              <a:rPr lang="en-US" sz="2600" dirty="0" err="1"/>
              <a:t>BioInformatics</a:t>
            </a:r>
            <a:endParaRPr lang="en-US" sz="2600" dirty="0"/>
          </a:p>
          <a:p>
            <a:pPr>
              <a:lnSpc>
                <a:spcPct val="110000"/>
              </a:lnSpc>
              <a:spcBef>
                <a:spcPts val="600"/>
              </a:spcBef>
            </a:pPr>
            <a:r>
              <a:rPr lang="en-US" sz="2600" dirty="0"/>
              <a:t>Other names: </a:t>
            </a:r>
          </a:p>
          <a:p>
            <a:pPr lvl="1">
              <a:lnSpc>
                <a:spcPct val="110000"/>
              </a:lnSpc>
            </a:pPr>
            <a:r>
              <a:rPr lang="en-US" sz="2600" dirty="0"/>
              <a:t>Clinical Informatics Director, Clinical Information Systems Director, Clinical Applications Specialist, Nursing Information Systems Coordinator</a:t>
            </a:r>
          </a:p>
          <a:p>
            <a:pPr>
              <a:lnSpc>
                <a:spcPct val="110000"/>
              </a:lnSpc>
              <a:spcBef>
                <a:spcPts val="600"/>
              </a:spcBef>
            </a:pPr>
            <a:r>
              <a:rPr lang="en-US" sz="2600" dirty="0"/>
              <a:t>Companies: </a:t>
            </a:r>
          </a:p>
          <a:p>
            <a:pPr lvl="1">
              <a:lnSpc>
                <a:spcPct val="110000"/>
              </a:lnSpc>
            </a:pPr>
            <a:r>
              <a:rPr lang="en-US" sz="2600" dirty="0"/>
              <a:t>BlueCross BlueShield, Americ</a:t>
            </a:r>
            <a:r>
              <a:rPr lang="en-US" sz="2000" dirty="0"/>
              <a:t>an Red Cross</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r>
              <a:rPr lang="en-US" sz="4400" dirty="0"/>
              <a:t>Scientific Data Management</a:t>
            </a:r>
          </a:p>
        </p:txBody>
      </p:sp>
      <p:sp>
        <p:nvSpPr>
          <p:cNvPr id="369667" name="Rectangle 3"/>
          <p:cNvSpPr>
            <a:spLocks noGrp="1" noChangeArrowheads="1"/>
          </p:cNvSpPr>
          <p:nvPr>
            <p:ph idx="1"/>
          </p:nvPr>
        </p:nvSpPr>
        <p:spPr/>
        <p:txBody>
          <a:bodyPr>
            <a:noAutofit/>
          </a:bodyPr>
          <a:lstStyle/>
          <a:p>
            <a:pPr>
              <a:spcBef>
                <a:spcPts val="600"/>
              </a:spcBef>
            </a:pPr>
            <a:r>
              <a:rPr lang="en-US" sz="2000" dirty="0"/>
              <a:t>Description:</a:t>
            </a:r>
            <a:endParaRPr lang="en-US" sz="2000" dirty="0" smtClean="0"/>
          </a:p>
          <a:p>
            <a:pPr lvl="1"/>
            <a:r>
              <a:rPr lang="en-US" sz="2000" dirty="0"/>
              <a:t>P</a:t>
            </a:r>
            <a:r>
              <a:rPr lang="en-US" sz="2000" dirty="0" smtClean="0"/>
              <a:t>rovide </a:t>
            </a:r>
            <a:r>
              <a:rPr lang="en-US" sz="2000" dirty="0"/>
              <a:t>researchers with sophisticated query tools for fast data analysis.</a:t>
            </a:r>
          </a:p>
          <a:p>
            <a:pPr>
              <a:spcBef>
                <a:spcPts val="600"/>
              </a:spcBef>
            </a:pPr>
            <a:r>
              <a:rPr lang="en-US" sz="2000" dirty="0"/>
              <a:t>Skills: </a:t>
            </a:r>
          </a:p>
          <a:p>
            <a:pPr lvl="1"/>
            <a:r>
              <a:rPr lang="en-US" sz="2000" dirty="0"/>
              <a:t>Geology, Science</a:t>
            </a:r>
          </a:p>
          <a:p>
            <a:pPr>
              <a:spcBef>
                <a:spcPts val="600"/>
              </a:spcBef>
            </a:pPr>
            <a:r>
              <a:rPr lang="en-US" sz="2000" dirty="0"/>
              <a:t>Majors: </a:t>
            </a:r>
            <a:r>
              <a:rPr lang="en-US" sz="2000" dirty="0" smtClean="0"/>
              <a:t> Information </a:t>
            </a:r>
            <a:r>
              <a:rPr lang="en-US" sz="2000" dirty="0"/>
              <a:t>s</a:t>
            </a:r>
            <a:r>
              <a:rPr lang="en-US" sz="2000" dirty="0" smtClean="0"/>
              <a:t>ystems</a:t>
            </a:r>
            <a:r>
              <a:rPr lang="en-US" sz="2000" dirty="0"/>
              <a:t>,</a:t>
            </a:r>
            <a:r>
              <a:rPr lang="en-US" sz="2000" dirty="0" smtClean="0"/>
              <a:t> </a:t>
            </a:r>
            <a:r>
              <a:rPr lang="en-US" sz="2000" dirty="0" err="1"/>
              <a:t>b</a:t>
            </a:r>
            <a:r>
              <a:rPr lang="en-US" sz="2000" dirty="0" err="1" smtClean="0"/>
              <a:t>ioInformatics</a:t>
            </a:r>
            <a:endParaRPr lang="en-US" sz="2000" dirty="0"/>
          </a:p>
          <a:p>
            <a:pPr>
              <a:spcBef>
                <a:spcPts val="600"/>
              </a:spcBef>
            </a:pPr>
            <a:r>
              <a:rPr lang="en-US" sz="2000" dirty="0"/>
              <a:t>Other names: </a:t>
            </a:r>
          </a:p>
          <a:p>
            <a:pPr lvl="1"/>
            <a:r>
              <a:rPr lang="en-US" sz="2000" dirty="0"/>
              <a:t>Environmental Scientist/Specialist, Information Research Scientist, Geospatial Information Scientist, other science disciplines</a:t>
            </a:r>
          </a:p>
          <a:p>
            <a:pPr>
              <a:spcBef>
                <a:spcPts val="600"/>
              </a:spcBef>
            </a:pPr>
            <a:r>
              <a:rPr lang="en-US" sz="2000" dirty="0"/>
              <a:t>Companies: </a:t>
            </a:r>
          </a:p>
          <a:p>
            <a:pPr lvl="1"/>
            <a:r>
              <a:rPr lang="en-US" sz="2000" dirty="0" smtClean="0"/>
              <a:t>NASA, </a:t>
            </a:r>
            <a:r>
              <a:rPr lang="en-US" sz="2000" dirty="0"/>
              <a:t>Lincoln Labs, </a:t>
            </a:r>
            <a:r>
              <a:rPr lang="en-US" sz="2000" dirty="0" smtClean="0"/>
              <a:t>MIT</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Data Is There?</a:t>
            </a:r>
            <a:endParaRPr lang="en-US" dirty="0"/>
          </a:p>
        </p:txBody>
      </p:sp>
      <p:sp>
        <p:nvSpPr>
          <p:cNvPr id="3" name="Content Placeholder 2"/>
          <p:cNvSpPr>
            <a:spLocks noGrp="1"/>
          </p:cNvSpPr>
          <p:nvPr>
            <p:ph idx="1"/>
          </p:nvPr>
        </p:nvSpPr>
        <p:spPr/>
        <p:txBody>
          <a:bodyPr>
            <a:normAutofit lnSpcReduction="10000"/>
          </a:bodyPr>
          <a:lstStyle/>
          <a:p>
            <a:r>
              <a:rPr lang="en-US" dirty="0" smtClean="0"/>
              <a:t>“IBM has estimated that “Every day, we create 2.5 quintillion bytes of data — so much that 90% of the data in the world today has been created in the last two years alone.’”</a:t>
            </a:r>
            <a:br>
              <a:rPr lang="en-US" dirty="0" smtClean="0"/>
            </a:br>
            <a:r>
              <a:rPr lang="en-US" dirty="0" smtClean="0"/>
              <a:t>  </a:t>
            </a:r>
            <a:r>
              <a:rPr lang="en-US" sz="1600" i="1" dirty="0" err="1" smtClean="0"/>
              <a:t>http://www.weeklyramble.com/tag/how-much-data-is-there-in-the-world</a:t>
            </a:r>
            <a:endParaRPr lang="en-US" sz="1600" i="1" dirty="0" smtClean="0"/>
          </a:p>
          <a:p>
            <a:r>
              <a:rPr lang="en-US" dirty="0" smtClean="0"/>
              <a:t>“A report from Stanford University found that the whole of humanity produces around 1,200 </a:t>
            </a:r>
            <a:r>
              <a:rPr lang="en-US" dirty="0" err="1" smtClean="0"/>
              <a:t>exabytes</a:t>
            </a:r>
            <a:r>
              <a:rPr lang="en-US" dirty="0" smtClean="0"/>
              <a:t> of data every year.”</a:t>
            </a:r>
            <a:br>
              <a:rPr lang="en-US" dirty="0" smtClean="0"/>
            </a:br>
            <a:r>
              <a:rPr lang="en-US" dirty="0" smtClean="0"/>
              <a:t>  </a:t>
            </a:r>
            <a:r>
              <a:rPr lang="en-US" sz="1600" i="1" dirty="0" err="1" smtClean="0"/>
              <a:t>http://www.weeklyramble.com/tag/how-much-data-is-there-in-the-world</a:t>
            </a:r>
            <a:endParaRPr lang="en-US" sz="1600" i="1" dirty="0" smtClean="0"/>
          </a:p>
          <a:p>
            <a:pPr lvl="1"/>
            <a:r>
              <a:rPr lang="en-US" b="1" dirty="0" smtClean="0">
                <a:solidFill>
                  <a:srgbClr val="0000FF"/>
                </a:solidFill>
              </a:rPr>
              <a:t>80.53 billion 50G </a:t>
            </a:r>
            <a:r>
              <a:rPr lang="en-US" b="1" dirty="0" err="1" smtClean="0">
                <a:solidFill>
                  <a:srgbClr val="0000FF"/>
                </a:solidFill>
              </a:rPr>
              <a:t>iPhones</a:t>
            </a:r>
            <a:r>
              <a:rPr lang="en-US" b="1" dirty="0" smtClean="0">
                <a:solidFill>
                  <a:srgbClr val="0000FF"/>
                </a:solidFill>
              </a:rPr>
              <a:t> would circle the earth 100 times if laid end to end</a:t>
            </a:r>
          </a:p>
          <a:p>
            <a:endParaRPr lang="en-US" i="1"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a:xfrm>
            <a:off x="549275" y="107576"/>
            <a:ext cx="8042276" cy="883024"/>
          </a:xfrm>
        </p:spPr>
        <p:txBody>
          <a:bodyPr/>
          <a:lstStyle/>
          <a:p>
            <a:r>
              <a:rPr lang="en-US" sz="4400" dirty="0"/>
              <a:t>Software Developer</a:t>
            </a:r>
          </a:p>
        </p:txBody>
      </p:sp>
      <p:sp>
        <p:nvSpPr>
          <p:cNvPr id="370691" name="Rectangle 3"/>
          <p:cNvSpPr>
            <a:spLocks noGrp="1" noChangeArrowheads="1"/>
          </p:cNvSpPr>
          <p:nvPr>
            <p:ph idx="1"/>
          </p:nvPr>
        </p:nvSpPr>
        <p:spPr>
          <a:xfrm>
            <a:off x="685800" y="1371600"/>
            <a:ext cx="7772400" cy="5181600"/>
          </a:xfrm>
        </p:spPr>
        <p:txBody>
          <a:bodyPr>
            <a:noAutofit/>
          </a:bodyPr>
          <a:lstStyle/>
          <a:p>
            <a:pPr>
              <a:spcBef>
                <a:spcPts val="600"/>
              </a:spcBef>
            </a:pPr>
            <a:r>
              <a:rPr lang="en-US" sz="2000" dirty="0"/>
              <a:t>Description:</a:t>
            </a:r>
          </a:p>
          <a:p>
            <a:pPr lvl="1"/>
            <a:r>
              <a:rPr lang="en-US" sz="2000" dirty="0"/>
              <a:t>Develop, create, and modify general computer applications software or specialized utility programs. Analyze user needs and develop software solutions. May analyze and design databases within an application area, working individually or coordinating database development as part of a team</a:t>
            </a:r>
          </a:p>
          <a:p>
            <a:pPr>
              <a:spcBef>
                <a:spcPts val="600"/>
              </a:spcBef>
            </a:pPr>
            <a:r>
              <a:rPr lang="en-US" sz="2000" dirty="0"/>
              <a:t>Skills: </a:t>
            </a:r>
          </a:p>
          <a:p>
            <a:pPr lvl="1"/>
            <a:r>
              <a:rPr lang="en-US" sz="2000" dirty="0"/>
              <a:t>Application</a:t>
            </a:r>
            <a:r>
              <a:rPr lang="en-US" sz="2000" dirty="0" smtClean="0"/>
              <a:t> design</a:t>
            </a:r>
            <a:r>
              <a:rPr lang="en-US" sz="2000" dirty="0"/>
              <a:t>,</a:t>
            </a:r>
            <a:r>
              <a:rPr lang="en-US" sz="2000" dirty="0" smtClean="0"/>
              <a:t> database </a:t>
            </a:r>
            <a:r>
              <a:rPr lang="en-US" sz="2000" dirty="0"/>
              <a:t>design,</a:t>
            </a:r>
            <a:r>
              <a:rPr lang="en-US" sz="2000" dirty="0" smtClean="0"/>
              <a:t> data </a:t>
            </a:r>
            <a:r>
              <a:rPr lang="en-US" sz="2000" dirty="0"/>
              <a:t>p</a:t>
            </a:r>
            <a:r>
              <a:rPr lang="en-US" sz="2000" dirty="0" smtClean="0"/>
              <a:t>arsing</a:t>
            </a:r>
            <a:endParaRPr lang="en-US" sz="2000" dirty="0"/>
          </a:p>
          <a:p>
            <a:pPr>
              <a:spcBef>
                <a:spcPts val="600"/>
              </a:spcBef>
            </a:pPr>
            <a:r>
              <a:rPr lang="en-US" sz="2000" dirty="0"/>
              <a:t>Majors: </a:t>
            </a:r>
            <a:r>
              <a:rPr lang="en-US" sz="2000" dirty="0" smtClean="0"/>
              <a:t>Computer </a:t>
            </a:r>
            <a:r>
              <a:rPr lang="en-US" sz="2000" dirty="0"/>
              <a:t>Science</a:t>
            </a:r>
          </a:p>
          <a:p>
            <a:pPr>
              <a:spcBef>
                <a:spcPts val="600"/>
              </a:spcBef>
            </a:pPr>
            <a:r>
              <a:rPr lang="en-US" sz="2000" dirty="0"/>
              <a:t>Other names: </a:t>
            </a:r>
          </a:p>
          <a:p>
            <a:pPr lvl="1"/>
            <a:r>
              <a:rPr lang="en-US" sz="2000" dirty="0"/>
              <a:t>Software Engineer, Software Architect</a:t>
            </a:r>
          </a:p>
          <a:p>
            <a:pPr>
              <a:spcBef>
                <a:spcPts val="600"/>
              </a:spcBef>
            </a:pPr>
            <a:r>
              <a:rPr lang="en-US" sz="2000" dirty="0"/>
              <a:t>Companies: </a:t>
            </a:r>
          </a:p>
          <a:p>
            <a:pPr lvl="1"/>
            <a:r>
              <a:rPr lang="en-US" sz="2000" dirty="0"/>
              <a:t>Everywhere! (specifically Lockheed Martin, Northrup Grumman, Microsoft, Bloomberg Financial, Google, </a:t>
            </a:r>
            <a:r>
              <a:rPr lang="en-US" sz="2000" dirty="0" err="1"/>
              <a:t>etc</a:t>
            </a:r>
            <a:r>
              <a:rPr lang="en-US" sz="2000" dirty="0"/>
              <a:t>)</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a:xfrm>
            <a:off x="549275" y="107576"/>
            <a:ext cx="8042276" cy="806824"/>
          </a:xfrm>
        </p:spPr>
        <p:txBody>
          <a:bodyPr/>
          <a:lstStyle/>
          <a:p>
            <a:r>
              <a:rPr lang="en-US" sz="4400" dirty="0"/>
              <a:t>Network Architect/Analyst</a:t>
            </a:r>
          </a:p>
        </p:txBody>
      </p:sp>
      <p:sp>
        <p:nvSpPr>
          <p:cNvPr id="371715" name="Rectangle 3"/>
          <p:cNvSpPr>
            <a:spLocks noGrp="1" noChangeArrowheads="1"/>
          </p:cNvSpPr>
          <p:nvPr>
            <p:ph idx="1"/>
          </p:nvPr>
        </p:nvSpPr>
        <p:spPr>
          <a:xfrm>
            <a:off x="685800" y="990600"/>
            <a:ext cx="7772400" cy="5562600"/>
          </a:xfrm>
        </p:spPr>
        <p:txBody>
          <a:bodyPr>
            <a:normAutofit/>
          </a:bodyPr>
          <a:lstStyle/>
          <a:p>
            <a:pPr>
              <a:spcBef>
                <a:spcPts val="600"/>
              </a:spcBef>
            </a:pPr>
            <a:r>
              <a:rPr lang="en-US" sz="2000" dirty="0"/>
              <a:t>Description:</a:t>
            </a:r>
          </a:p>
          <a:p>
            <a:pPr lvl="1"/>
            <a:r>
              <a:rPr lang="en-US" sz="2000" dirty="0"/>
              <a:t>Design and implement computer and information networks, such as local area networks (LAN), wide area networks (WAN), intranets, extranets, and other data communications networks. Perform network modeling, analysis, and planning.</a:t>
            </a:r>
          </a:p>
          <a:p>
            <a:pPr>
              <a:spcBef>
                <a:spcPts val="600"/>
              </a:spcBef>
            </a:pPr>
            <a:r>
              <a:rPr lang="en-US" sz="2000" dirty="0"/>
              <a:t>Skills: </a:t>
            </a:r>
          </a:p>
          <a:p>
            <a:pPr lvl="1"/>
            <a:r>
              <a:rPr lang="en-US" sz="2000" dirty="0"/>
              <a:t>Network comprehension,</a:t>
            </a:r>
            <a:r>
              <a:rPr lang="en-US" sz="2000" dirty="0" smtClean="0"/>
              <a:t> electronics </a:t>
            </a:r>
            <a:r>
              <a:rPr lang="en-US" sz="2000" dirty="0"/>
              <a:t>knowledge</a:t>
            </a:r>
          </a:p>
          <a:p>
            <a:pPr>
              <a:spcBef>
                <a:spcPts val="600"/>
              </a:spcBef>
            </a:pPr>
            <a:r>
              <a:rPr lang="en-US" sz="2000" dirty="0"/>
              <a:t>Majors: </a:t>
            </a:r>
            <a:r>
              <a:rPr lang="en-US" sz="2000" dirty="0" smtClean="0"/>
              <a:t> Computer </a:t>
            </a:r>
            <a:r>
              <a:rPr lang="en-US" sz="2000" dirty="0"/>
              <a:t>Science, Computer Engineering</a:t>
            </a:r>
          </a:p>
          <a:p>
            <a:pPr>
              <a:spcBef>
                <a:spcPts val="600"/>
              </a:spcBef>
            </a:pPr>
            <a:r>
              <a:rPr lang="en-US" sz="2000" dirty="0"/>
              <a:t>Other names: </a:t>
            </a:r>
          </a:p>
          <a:p>
            <a:pPr lvl="1"/>
            <a:r>
              <a:rPr lang="en-US" sz="2000" dirty="0"/>
              <a:t>System Architect/Analyst, Network Manager</a:t>
            </a:r>
          </a:p>
          <a:p>
            <a:pPr>
              <a:spcBef>
                <a:spcPts val="600"/>
              </a:spcBef>
            </a:pPr>
            <a:r>
              <a:rPr lang="en-US" sz="2000" dirty="0"/>
              <a:t>Companies: </a:t>
            </a:r>
          </a:p>
          <a:p>
            <a:pPr lvl="1"/>
            <a:r>
              <a:rPr lang="en-US" sz="2000" dirty="0" err="1"/>
              <a:t>SourceFire</a:t>
            </a:r>
            <a:r>
              <a:rPr lang="en-US" sz="2000" dirty="0"/>
              <a:t>, BlueCross, etc.</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a:xfrm>
            <a:off x="533400" y="-914400"/>
            <a:ext cx="8042276" cy="1828800"/>
          </a:xfrm>
        </p:spPr>
        <p:txBody>
          <a:bodyPr/>
          <a:lstStyle/>
          <a:p>
            <a:r>
              <a:rPr lang="en-US" sz="4400" dirty="0"/>
              <a:t>Cartographer</a:t>
            </a:r>
          </a:p>
        </p:txBody>
      </p:sp>
      <p:sp>
        <p:nvSpPr>
          <p:cNvPr id="372739" name="Rectangle 3"/>
          <p:cNvSpPr>
            <a:spLocks noGrp="1" noChangeArrowheads="1"/>
          </p:cNvSpPr>
          <p:nvPr>
            <p:ph idx="1"/>
          </p:nvPr>
        </p:nvSpPr>
        <p:spPr>
          <a:xfrm>
            <a:off x="685800" y="990600"/>
            <a:ext cx="7772400" cy="5562600"/>
          </a:xfrm>
        </p:spPr>
        <p:txBody>
          <a:bodyPr>
            <a:noAutofit/>
          </a:bodyPr>
          <a:lstStyle/>
          <a:p>
            <a:pPr>
              <a:spcBef>
                <a:spcPts val="600"/>
              </a:spcBef>
            </a:pPr>
            <a:r>
              <a:rPr lang="en-US" sz="2000" dirty="0"/>
              <a:t>Description:</a:t>
            </a:r>
          </a:p>
          <a:p>
            <a:pPr lvl="1"/>
            <a:r>
              <a:rPr lang="en-US" sz="2000" dirty="0"/>
              <a:t>Collect, analyze, and interpret geographic information provided by geodetic surveys, aerial photographs, and satellite data. Research, study, and prepare maps and other spatial data in digital or graphic form for legal, social, political, educational, and design purposes. May design and evaluate algorithms, data structures, and user interfaces for GIS and mapping systems.</a:t>
            </a:r>
          </a:p>
          <a:p>
            <a:pPr>
              <a:spcBef>
                <a:spcPts val="600"/>
              </a:spcBef>
            </a:pPr>
            <a:r>
              <a:rPr lang="en-US" sz="2000" dirty="0"/>
              <a:t>Skills</a:t>
            </a:r>
            <a:r>
              <a:rPr lang="en-US" sz="2000" dirty="0" smtClean="0"/>
              <a:t>:</a:t>
            </a:r>
            <a:endParaRPr lang="en-US" sz="2000" dirty="0"/>
          </a:p>
          <a:p>
            <a:pPr lvl="1"/>
            <a:r>
              <a:rPr lang="en-US" sz="2000" dirty="0"/>
              <a:t>Graphics,</a:t>
            </a:r>
            <a:r>
              <a:rPr lang="en-US" sz="2000" dirty="0" smtClean="0"/>
              <a:t> coordination/synchronization</a:t>
            </a:r>
            <a:endParaRPr lang="en-US" sz="2000" dirty="0"/>
          </a:p>
          <a:p>
            <a:pPr>
              <a:spcBef>
                <a:spcPts val="600"/>
              </a:spcBef>
            </a:pPr>
            <a:r>
              <a:rPr lang="en-US" sz="2000" dirty="0"/>
              <a:t>Majors: </a:t>
            </a:r>
            <a:r>
              <a:rPr lang="en-US" sz="2000" dirty="0" smtClean="0"/>
              <a:t>Computer </a:t>
            </a:r>
            <a:r>
              <a:rPr lang="en-US" sz="2000" dirty="0"/>
              <a:t>Science, Geography and Environmental Systems</a:t>
            </a:r>
          </a:p>
          <a:p>
            <a:pPr>
              <a:spcBef>
                <a:spcPts val="600"/>
              </a:spcBef>
            </a:pPr>
            <a:r>
              <a:rPr lang="en-US" sz="2000" dirty="0"/>
              <a:t>Other names: </a:t>
            </a:r>
          </a:p>
          <a:p>
            <a:pPr lvl="1"/>
            <a:r>
              <a:rPr lang="en-US" sz="2000" dirty="0" err="1"/>
              <a:t>Photogrammetrists</a:t>
            </a:r>
            <a:r>
              <a:rPr lang="en-US" sz="2000" dirty="0"/>
              <a:t>, GIS Specialist, Stereo Compiler</a:t>
            </a:r>
          </a:p>
          <a:p>
            <a:pPr>
              <a:spcBef>
                <a:spcPts val="600"/>
              </a:spcBef>
            </a:pPr>
            <a:r>
              <a:rPr lang="en-US" sz="2000" dirty="0"/>
              <a:t>Companies: </a:t>
            </a:r>
          </a:p>
          <a:p>
            <a:pPr lvl="1"/>
            <a:r>
              <a:rPr lang="en-US" sz="2000" dirty="0"/>
              <a:t>DoE, BAE Systems, SAIC, CIA, </a:t>
            </a:r>
            <a:r>
              <a:rPr lang="en-US" sz="2000" dirty="0" err="1"/>
              <a:t>etc</a:t>
            </a:r>
            <a:endParaRPr 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a:xfrm>
            <a:off x="685800" y="304800"/>
            <a:ext cx="7772400" cy="1066800"/>
          </a:xfrm>
        </p:spPr>
        <p:txBody>
          <a:bodyPr/>
          <a:lstStyle/>
          <a:p>
            <a:r>
              <a:rPr lang="en-US" sz="4400" dirty="0"/>
              <a:t>Remote Sensing Scientists and Technologists</a:t>
            </a:r>
          </a:p>
        </p:txBody>
      </p:sp>
      <p:sp>
        <p:nvSpPr>
          <p:cNvPr id="373763" name="Rectangle 3"/>
          <p:cNvSpPr>
            <a:spLocks noGrp="1" noChangeArrowheads="1"/>
          </p:cNvSpPr>
          <p:nvPr>
            <p:ph idx="1"/>
          </p:nvPr>
        </p:nvSpPr>
        <p:spPr>
          <a:xfrm>
            <a:off x="685800" y="1371600"/>
            <a:ext cx="7772400" cy="5181600"/>
          </a:xfrm>
        </p:spPr>
        <p:txBody>
          <a:bodyPr>
            <a:normAutofit fontScale="77500" lnSpcReduction="20000"/>
          </a:bodyPr>
          <a:lstStyle/>
          <a:p>
            <a:pPr>
              <a:lnSpc>
                <a:spcPct val="110000"/>
              </a:lnSpc>
              <a:spcBef>
                <a:spcPts val="1200"/>
              </a:spcBef>
            </a:pPr>
            <a:r>
              <a:rPr lang="en-US" sz="2400" dirty="0"/>
              <a:t>Description:</a:t>
            </a:r>
          </a:p>
          <a:p>
            <a:pPr lvl="1">
              <a:lnSpc>
                <a:spcPct val="110000"/>
              </a:lnSpc>
              <a:spcBef>
                <a:spcPts val="1200"/>
              </a:spcBef>
            </a:pPr>
            <a:r>
              <a:rPr lang="en-US" sz="2000" dirty="0"/>
              <a:t>Apply remote sensing principles and methods to analyze data and solve problems in areas such as natural resource management, urban planning, or homeland security. May develop new sensor systems, analytical techniques, or new applications for existing systems.</a:t>
            </a:r>
          </a:p>
          <a:p>
            <a:pPr>
              <a:lnSpc>
                <a:spcPct val="110000"/>
              </a:lnSpc>
              <a:spcBef>
                <a:spcPts val="1200"/>
              </a:spcBef>
            </a:pPr>
            <a:r>
              <a:rPr lang="en-US" sz="2400" dirty="0"/>
              <a:t>Skills: </a:t>
            </a:r>
          </a:p>
          <a:p>
            <a:pPr lvl="1">
              <a:lnSpc>
                <a:spcPct val="110000"/>
              </a:lnSpc>
              <a:spcBef>
                <a:spcPts val="1200"/>
              </a:spcBef>
            </a:pPr>
            <a:r>
              <a:rPr lang="en-US" sz="2000" dirty="0"/>
              <a:t>Embedded</a:t>
            </a:r>
            <a:r>
              <a:rPr lang="en-US" sz="2000" dirty="0" smtClean="0"/>
              <a:t> software</a:t>
            </a:r>
            <a:r>
              <a:rPr lang="en-US" sz="2000" dirty="0"/>
              <a:t>,</a:t>
            </a:r>
            <a:r>
              <a:rPr lang="en-US" sz="2000" dirty="0" smtClean="0"/>
              <a:t> autonomous (unmanned</a:t>
            </a:r>
            <a:r>
              <a:rPr lang="en-US" sz="2000" dirty="0"/>
              <a:t>) vehicle design,</a:t>
            </a:r>
            <a:r>
              <a:rPr lang="en-US" sz="2000" dirty="0" smtClean="0"/>
              <a:t> radar technology</a:t>
            </a:r>
          </a:p>
          <a:p>
            <a:pPr>
              <a:lnSpc>
                <a:spcPct val="110000"/>
              </a:lnSpc>
              <a:spcBef>
                <a:spcPts val="1200"/>
              </a:spcBef>
            </a:pPr>
            <a:r>
              <a:rPr lang="en-US" sz="2400" dirty="0"/>
              <a:t>Majors: </a:t>
            </a:r>
          </a:p>
          <a:p>
            <a:pPr lvl="1">
              <a:lnSpc>
                <a:spcPct val="110000"/>
              </a:lnSpc>
              <a:spcBef>
                <a:spcPts val="1200"/>
              </a:spcBef>
            </a:pPr>
            <a:r>
              <a:rPr lang="en-US" sz="2000" dirty="0"/>
              <a:t>Computer Engineering, Computer Science</a:t>
            </a:r>
          </a:p>
          <a:p>
            <a:pPr>
              <a:lnSpc>
                <a:spcPct val="110000"/>
              </a:lnSpc>
              <a:spcBef>
                <a:spcPts val="1200"/>
              </a:spcBef>
            </a:pPr>
            <a:r>
              <a:rPr lang="en-US" sz="2400" dirty="0"/>
              <a:t>Other names:</a:t>
            </a:r>
          </a:p>
          <a:p>
            <a:pPr lvl="1">
              <a:lnSpc>
                <a:spcPct val="110000"/>
              </a:lnSpc>
              <a:spcBef>
                <a:spcPts val="1200"/>
              </a:spcBef>
            </a:pPr>
            <a:r>
              <a:rPr lang="en-US" sz="2000" dirty="0"/>
              <a:t>Remote Sensing Analyst, Remote Sensing Program Manager, Remote Sensing Scientist, Research Scientist, Sensor Specialist</a:t>
            </a:r>
          </a:p>
          <a:p>
            <a:pPr>
              <a:lnSpc>
                <a:spcPct val="110000"/>
              </a:lnSpc>
              <a:spcBef>
                <a:spcPts val="1200"/>
              </a:spcBef>
            </a:pPr>
            <a:r>
              <a:rPr lang="en-US" sz="2400" dirty="0"/>
              <a:t>Companies:</a:t>
            </a:r>
          </a:p>
          <a:p>
            <a:pPr lvl="1">
              <a:lnSpc>
                <a:spcPct val="110000"/>
              </a:lnSpc>
              <a:spcBef>
                <a:spcPts val="1200"/>
              </a:spcBef>
            </a:pPr>
            <a:r>
              <a:rPr lang="en-US" sz="2000" dirty="0"/>
              <a:t>DoE, APL, Exxon, etc.</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83024"/>
          </a:xfrm>
        </p:spPr>
        <p:txBody>
          <a:bodyPr/>
          <a:lstStyle/>
          <a:p>
            <a:r>
              <a:rPr lang="en-US" dirty="0" smtClean="0"/>
              <a:t>1,200 </a:t>
            </a:r>
            <a:r>
              <a:rPr lang="en-US" dirty="0" err="1" smtClean="0"/>
              <a:t>Exabytes</a:t>
            </a:r>
            <a:endParaRPr lang="en-US" dirty="0"/>
          </a:p>
        </p:txBody>
      </p:sp>
      <p:sp>
        <p:nvSpPr>
          <p:cNvPr id="3" name="Content Placeholder 2"/>
          <p:cNvSpPr>
            <a:spLocks noGrp="1"/>
          </p:cNvSpPr>
          <p:nvPr>
            <p:ph idx="1"/>
          </p:nvPr>
        </p:nvSpPr>
        <p:spPr>
          <a:xfrm>
            <a:off x="549275" y="1219200"/>
            <a:ext cx="8042276" cy="5791200"/>
          </a:xfrm>
        </p:spPr>
        <p:txBody>
          <a:bodyPr>
            <a:normAutofit fontScale="70000" lnSpcReduction="20000"/>
          </a:bodyPr>
          <a:lstStyle/>
          <a:p>
            <a:r>
              <a:rPr lang="en-US" dirty="0" smtClean="0"/>
              <a:t>1.2 </a:t>
            </a:r>
            <a:r>
              <a:rPr lang="en-US" dirty="0" err="1" smtClean="0"/>
              <a:t>zettabytes</a:t>
            </a:r>
            <a:r>
              <a:rPr lang="en-US" dirty="0" smtClean="0"/>
              <a:t> ==</a:t>
            </a:r>
          </a:p>
          <a:p>
            <a:r>
              <a:rPr lang="en-US" dirty="0" smtClean="0"/>
              <a:t>1,200 </a:t>
            </a:r>
            <a:r>
              <a:rPr lang="en-US" dirty="0" err="1" smtClean="0"/>
              <a:t>exabytes</a:t>
            </a:r>
            <a:r>
              <a:rPr lang="en-US" dirty="0" smtClean="0"/>
              <a:t> ==</a:t>
            </a:r>
          </a:p>
          <a:p>
            <a:r>
              <a:rPr lang="en-US" dirty="0" smtClean="0"/>
              <a:t>1,200,000 </a:t>
            </a:r>
            <a:r>
              <a:rPr lang="en-US" dirty="0" err="1" smtClean="0"/>
              <a:t>petabytes</a:t>
            </a:r>
            <a:r>
              <a:rPr lang="en-US" dirty="0" smtClean="0"/>
              <a:t> ==</a:t>
            </a:r>
          </a:p>
          <a:p>
            <a:r>
              <a:rPr lang="en-US" dirty="0" smtClean="0"/>
              <a:t>1,200,000,000 terabytes ==</a:t>
            </a:r>
          </a:p>
          <a:p>
            <a:pPr lvl="1"/>
            <a:r>
              <a:rPr lang="en-US" dirty="0" smtClean="0"/>
              <a:t>There was about a terabyte of Internet traffic per month in 1990 (the first year of significant commercial activity)</a:t>
            </a:r>
          </a:p>
          <a:p>
            <a:pPr lvl="1"/>
            <a:r>
              <a:rPr lang="en-US" dirty="0" smtClean="0"/>
              <a:t>Now there is about  a terabyte every tenth of a second</a:t>
            </a:r>
          </a:p>
          <a:p>
            <a:r>
              <a:rPr lang="en-US" dirty="0" smtClean="0"/>
              <a:t>1,200,000,000,000 gigabytes ==</a:t>
            </a:r>
          </a:p>
          <a:p>
            <a:pPr marL="631825" lvl="2" indent="-349250">
              <a:spcBef>
                <a:spcPts val="2000"/>
              </a:spcBef>
            </a:pPr>
            <a:r>
              <a:rPr lang="en-US" dirty="0" smtClean="0"/>
              <a:t>A gigabyte is about how much space a movie takes</a:t>
            </a:r>
          </a:p>
          <a:p>
            <a:r>
              <a:rPr lang="en-US" dirty="0" smtClean="0"/>
              <a:t>1,200,000,000,000,000 megabytes ==</a:t>
            </a:r>
          </a:p>
          <a:p>
            <a:pPr lvl="1"/>
            <a:r>
              <a:rPr lang="en-US" dirty="0" smtClean="0"/>
              <a:t>A megabyte is about one minute of a </a:t>
            </a:r>
            <a:r>
              <a:rPr lang="en-US" dirty="0" smtClean="0"/>
              <a:t>song</a:t>
            </a:r>
          </a:p>
          <a:p>
            <a:r>
              <a:rPr lang="en-US" dirty="0" smtClean="0"/>
              <a:t>1,200,000,000,000,000,000 kilobytes ==</a:t>
            </a:r>
          </a:p>
          <a:p>
            <a:pPr lvl="1"/>
            <a:r>
              <a:rPr lang="en-US" dirty="0" smtClean="0"/>
              <a:t>A kilobyte is about one page of ASCII text</a:t>
            </a:r>
            <a:endParaRPr lang="en-US" dirty="0" smtClean="0"/>
          </a:p>
          <a:p>
            <a:r>
              <a:rPr lang="en-US" dirty="0" smtClean="0"/>
              <a:t>1,200,000,000,000,000,000,000 </a:t>
            </a:r>
            <a:r>
              <a:rPr lang="en-US" dirty="0" smtClean="0"/>
              <a:t>bytes [that’s 1.2</a:t>
            </a:r>
            <a:r>
              <a:rPr lang="en-US" dirty="0" smtClean="0"/>
              <a:t> sextillion!</a:t>
            </a:r>
            <a:r>
              <a:rPr lang="en-US" dirty="0" smtClean="0"/>
              <a:t>]</a:t>
            </a:r>
          </a:p>
          <a:p>
            <a:pPr lvl="1"/>
            <a:r>
              <a:rPr lang="en-US" dirty="0" smtClean="0"/>
              <a:t>A byte is one character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a:xfrm>
            <a:off x="549275" y="107576"/>
            <a:ext cx="8042276" cy="806824"/>
          </a:xfrm>
        </p:spPr>
        <p:txBody>
          <a:bodyPr/>
          <a:lstStyle/>
          <a:p>
            <a:r>
              <a:rPr lang="en-US" dirty="0"/>
              <a:t>Important Problems</a:t>
            </a:r>
          </a:p>
        </p:txBody>
      </p:sp>
      <p:sp>
        <p:nvSpPr>
          <p:cNvPr id="374787" name="Rectangle 3"/>
          <p:cNvSpPr>
            <a:spLocks noGrp="1" noChangeArrowheads="1"/>
          </p:cNvSpPr>
          <p:nvPr>
            <p:ph idx="1"/>
          </p:nvPr>
        </p:nvSpPr>
        <p:spPr>
          <a:xfrm>
            <a:off x="685800" y="990600"/>
            <a:ext cx="7772400" cy="5638800"/>
          </a:xfrm>
        </p:spPr>
        <p:txBody>
          <a:bodyPr>
            <a:normAutofit fontScale="85000" lnSpcReduction="20000"/>
          </a:bodyPr>
          <a:lstStyle/>
          <a:p>
            <a:r>
              <a:rPr lang="en-US" sz="2000" dirty="0"/>
              <a:t>Health</a:t>
            </a:r>
          </a:p>
          <a:p>
            <a:pPr lvl="1"/>
            <a:r>
              <a:rPr lang="en-US" sz="1800" dirty="0"/>
              <a:t>Cure disease</a:t>
            </a:r>
            <a:r>
              <a:rPr lang="en-US" sz="1800" dirty="0" smtClean="0"/>
              <a:t>, solve the obesity epidemic, eliminate world hunger, increase </a:t>
            </a:r>
            <a:r>
              <a:rPr lang="en-US" sz="1800" dirty="0"/>
              <a:t>health </a:t>
            </a:r>
            <a:r>
              <a:rPr lang="en-US" sz="1800" dirty="0" smtClean="0"/>
              <a:t>coverage, educate people, eliminate drug abuse</a:t>
            </a:r>
          </a:p>
          <a:p>
            <a:r>
              <a:rPr lang="en-US" sz="2000" dirty="0"/>
              <a:t>Prosperity</a:t>
            </a:r>
          </a:p>
          <a:p>
            <a:pPr lvl="1"/>
            <a:r>
              <a:rPr lang="en-US" sz="1800" dirty="0"/>
              <a:t>End poverty, restore world economy, end world hunger, improve safety and </a:t>
            </a:r>
            <a:r>
              <a:rPr lang="en-US" sz="1800" dirty="0" err="1"/>
              <a:t>cybersecurity</a:t>
            </a:r>
            <a:r>
              <a:rPr lang="en-US" sz="1800" dirty="0"/>
              <a:t>, spread education, create job opportunities, decrease gas prices</a:t>
            </a:r>
            <a:endParaRPr lang="en-US" sz="2000" dirty="0"/>
          </a:p>
          <a:p>
            <a:r>
              <a:rPr lang="en-US" sz="2000" dirty="0"/>
              <a:t>Environment</a:t>
            </a:r>
          </a:p>
          <a:p>
            <a:pPr lvl="1"/>
            <a:r>
              <a:rPr lang="en-US" sz="1800" dirty="0"/>
              <a:t>Manage natural resources, reduce pollution,</a:t>
            </a:r>
            <a:r>
              <a:rPr lang="en-US" sz="1800" dirty="0" smtClean="0"/>
              <a:t> solve the energy crisis, stop </a:t>
            </a:r>
            <a:r>
              <a:rPr lang="en-US" sz="1800" dirty="0"/>
              <a:t>global </a:t>
            </a:r>
            <a:r>
              <a:rPr lang="en-US" sz="1800" dirty="0" smtClean="0"/>
              <a:t>warming, reduce parking and traffic</a:t>
            </a:r>
          </a:p>
          <a:p>
            <a:r>
              <a:rPr lang="en-US" sz="2000" dirty="0"/>
              <a:t>Scientific/technical discovery</a:t>
            </a:r>
          </a:p>
          <a:p>
            <a:pPr lvl="1"/>
            <a:r>
              <a:rPr lang="en-US" sz="1800" dirty="0"/>
              <a:t>Develop </a:t>
            </a:r>
            <a:r>
              <a:rPr lang="en-US" sz="1800" dirty="0" err="1"/>
              <a:t>hovercars</a:t>
            </a:r>
            <a:r>
              <a:rPr lang="en-US" sz="1800" dirty="0"/>
              <a:t>, explore space</a:t>
            </a:r>
          </a:p>
          <a:p>
            <a:r>
              <a:rPr lang="en-US" sz="2000" dirty="0"/>
              <a:t>Freedom</a:t>
            </a:r>
            <a:r>
              <a:rPr lang="en-US" sz="2000" dirty="0" smtClean="0"/>
              <a:t>/justice</a:t>
            </a:r>
            <a:endParaRPr lang="en-US" sz="2000" dirty="0"/>
          </a:p>
          <a:p>
            <a:pPr lvl="1"/>
            <a:r>
              <a:rPr lang="en-US" sz="1800" dirty="0"/>
              <a:t>Increase equality, stand against oppression, reduce partisanship, establish world peace, fix foreign </a:t>
            </a:r>
            <a:r>
              <a:rPr lang="en-US" sz="1800" dirty="0" smtClean="0"/>
              <a:t>policy, ensure personal privacy</a:t>
            </a:r>
          </a:p>
          <a:p>
            <a:r>
              <a:rPr lang="en-US" sz="2000" dirty="0" smtClean="0"/>
              <a:t>Personal </a:t>
            </a:r>
            <a:r>
              <a:rPr lang="en-US" sz="2000" dirty="0"/>
              <a:t>fulfillment</a:t>
            </a:r>
          </a:p>
          <a:p>
            <a:pPr lvl="1"/>
            <a:r>
              <a:rPr lang="en-US" sz="1800" dirty="0"/>
              <a:t>Be happy, build good relationships, learn from mistakes, express self, be financially independent, take risks/chances, spread love, improve time </a:t>
            </a:r>
            <a:r>
              <a:rPr lang="en-US" sz="1800" dirty="0" smtClean="0"/>
              <a:t>management, get enough sleep, find your keys</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From Reading</a:t>
            </a:r>
            <a:endParaRPr lang="en-US" dirty="0"/>
          </a:p>
        </p:txBody>
      </p:sp>
      <p:sp>
        <p:nvSpPr>
          <p:cNvPr id="3" name="Content Placeholder 2"/>
          <p:cNvSpPr>
            <a:spLocks noGrp="1"/>
          </p:cNvSpPr>
          <p:nvPr>
            <p:ph idx="1"/>
          </p:nvPr>
        </p:nvSpPr>
        <p:spPr>
          <a:xfrm>
            <a:off x="549274" y="1676400"/>
            <a:ext cx="8366125" cy="5029200"/>
          </a:xfrm>
        </p:spPr>
        <p:txBody>
          <a:bodyPr>
            <a:normAutofit fontScale="85000" lnSpcReduction="20000"/>
          </a:bodyPr>
          <a:lstStyle/>
          <a:p>
            <a:r>
              <a:rPr lang="en-US" dirty="0" smtClean="0"/>
              <a:t>How did Sergey </a:t>
            </a:r>
            <a:r>
              <a:rPr lang="en-US" dirty="0" err="1" smtClean="0"/>
              <a:t>Brin</a:t>
            </a:r>
            <a:r>
              <a:rPr lang="en-US" dirty="0" smtClean="0"/>
              <a:t> and Larry Page meet each other?</a:t>
            </a:r>
          </a:p>
          <a:p>
            <a:r>
              <a:rPr lang="en-US" dirty="0" smtClean="0"/>
              <a:t>What does the Google article refer to as “the largest graph ever created?”</a:t>
            </a:r>
          </a:p>
          <a:p>
            <a:r>
              <a:rPr lang="en-US" dirty="0" smtClean="0"/>
              <a:t>What did Google do that was so different?</a:t>
            </a:r>
          </a:p>
          <a:p>
            <a:r>
              <a:rPr lang="en-US" dirty="0" smtClean="0"/>
              <a:t>Name some sources of “big data” that you might encounter in your daily life or read about in the newspaper</a:t>
            </a:r>
          </a:p>
          <a:p>
            <a:r>
              <a:rPr lang="en-US" dirty="0" smtClean="0"/>
              <a:t>What is “cloud computing”?</a:t>
            </a:r>
          </a:p>
          <a:p>
            <a:r>
              <a:rPr lang="en-US" dirty="0" smtClean="0"/>
              <a:t>Are you worried about your personal privacy because of social media or government surveillance?</a:t>
            </a:r>
          </a:p>
          <a:p>
            <a:r>
              <a:rPr lang="en-US" dirty="0" smtClean="0"/>
              <a:t>Where does Deb Roy work, and what word did he document?</a:t>
            </a:r>
          </a:p>
          <a:p>
            <a:r>
              <a:rPr lang="en-US" dirty="0" smtClean="0"/>
              <a:t>Do you think it would be cool, or creepy, to have your home wired like Roy’s?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p:txBody>
          <a:bodyPr/>
          <a:lstStyle/>
          <a:p>
            <a:r>
              <a:rPr lang="en-US"/>
              <a:t>Data Topics in Courses</a:t>
            </a:r>
          </a:p>
        </p:txBody>
      </p:sp>
      <p:sp>
        <p:nvSpPr>
          <p:cNvPr id="375811" name="Rectangle 3"/>
          <p:cNvSpPr>
            <a:spLocks noGrp="1" noChangeArrowheads="1"/>
          </p:cNvSpPr>
          <p:nvPr>
            <p:ph idx="1"/>
          </p:nvPr>
        </p:nvSpPr>
        <p:spPr/>
        <p:txBody>
          <a:bodyPr/>
          <a:lstStyle/>
          <a:p>
            <a:r>
              <a:rPr lang="en-US"/>
              <a:t>Business Technology Administration (BTA)</a:t>
            </a:r>
          </a:p>
          <a:p>
            <a:r>
              <a:rPr lang="en-US"/>
              <a:t>Information Systems (IS)</a:t>
            </a:r>
          </a:p>
          <a:p>
            <a:r>
              <a:rPr lang="en-US"/>
              <a:t>Computer Science (CMSC)</a:t>
            </a:r>
          </a:p>
          <a:p>
            <a:r>
              <a:rPr lang="en-US"/>
              <a:t>Computer Engineering (CMPE)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r>
              <a:rPr lang="en-US" dirty="0" smtClean="0"/>
              <a:t>Data Topics in Courses</a:t>
            </a:r>
            <a:endParaRPr lang="en-US" dirty="0"/>
          </a:p>
        </p:txBody>
      </p:sp>
      <p:sp>
        <p:nvSpPr>
          <p:cNvPr id="377859" name="Rectangle 3"/>
          <p:cNvSpPr>
            <a:spLocks noGrp="1" noChangeArrowheads="1"/>
          </p:cNvSpPr>
          <p:nvPr>
            <p:ph idx="1"/>
          </p:nvPr>
        </p:nvSpPr>
        <p:spPr/>
        <p:txBody>
          <a:bodyPr/>
          <a:lstStyle/>
          <a:p>
            <a:pPr>
              <a:lnSpc>
                <a:spcPct val="80000"/>
              </a:lnSpc>
            </a:pPr>
            <a:r>
              <a:rPr lang="en-US" sz="2400" dirty="0"/>
              <a:t>Business Technology Administration (BTA)</a:t>
            </a:r>
          </a:p>
          <a:p>
            <a:pPr lvl="1">
              <a:lnSpc>
                <a:spcPct val="80000"/>
              </a:lnSpc>
            </a:pPr>
            <a:r>
              <a:rPr lang="en-US" sz="2000" dirty="0"/>
              <a:t>Required</a:t>
            </a:r>
          </a:p>
          <a:p>
            <a:pPr lvl="2">
              <a:lnSpc>
                <a:spcPct val="80000"/>
              </a:lnSpc>
            </a:pPr>
            <a:r>
              <a:rPr lang="en-US" sz="1600" dirty="0" smtClean="0"/>
              <a:t>IS 300</a:t>
            </a:r>
            <a:r>
              <a:rPr lang="en-US" sz="1600" dirty="0"/>
              <a:t>: Management</a:t>
            </a:r>
            <a:r>
              <a:rPr lang="en-US" sz="1600" dirty="0" smtClean="0"/>
              <a:t> Information Systems</a:t>
            </a:r>
          </a:p>
          <a:p>
            <a:pPr lvl="2">
              <a:lnSpc>
                <a:spcPct val="80000"/>
              </a:lnSpc>
            </a:pPr>
            <a:r>
              <a:rPr lang="en-US" sz="1600" dirty="0" smtClean="0"/>
              <a:t>IS 320: Advanced Business Applications</a:t>
            </a:r>
            <a:endParaRPr lang="en-US" sz="1600" dirty="0"/>
          </a:p>
          <a:p>
            <a:pPr lvl="2">
              <a:lnSpc>
                <a:spcPct val="80000"/>
              </a:lnSpc>
            </a:pPr>
            <a:r>
              <a:rPr lang="en-US" sz="1600" dirty="0"/>
              <a:t>ECON 121: Principles of Accounting I</a:t>
            </a:r>
          </a:p>
          <a:p>
            <a:pPr lvl="2">
              <a:lnSpc>
                <a:spcPct val="80000"/>
              </a:lnSpc>
            </a:pPr>
            <a:r>
              <a:rPr lang="en-US" sz="1600" dirty="0"/>
              <a:t>ECON 122: Principles of Accounting II</a:t>
            </a:r>
          </a:p>
          <a:p>
            <a:pPr lvl="1">
              <a:lnSpc>
                <a:spcPct val="80000"/>
              </a:lnSpc>
            </a:pPr>
            <a:r>
              <a:rPr lang="en-US" sz="2000" dirty="0"/>
              <a:t>Electives</a:t>
            </a:r>
          </a:p>
          <a:p>
            <a:pPr lvl="2">
              <a:lnSpc>
                <a:spcPct val="80000"/>
              </a:lnSpc>
            </a:pPr>
            <a:r>
              <a:rPr lang="en-US" sz="1600" dirty="0" smtClean="0"/>
              <a:t>IS 317</a:t>
            </a:r>
            <a:r>
              <a:rPr lang="en-US" sz="1600" dirty="0"/>
              <a:t>: Accounting Information Systems</a:t>
            </a:r>
          </a:p>
          <a:p>
            <a:pPr lvl="2">
              <a:lnSpc>
                <a:spcPct val="80000"/>
              </a:lnSpc>
            </a:pPr>
            <a:r>
              <a:rPr lang="en-US" sz="1600" dirty="0" smtClean="0"/>
              <a:t>IS 387</a:t>
            </a:r>
            <a:r>
              <a:rPr lang="en-US" sz="1600" dirty="0"/>
              <a:t>: Information Architecture for the Web</a:t>
            </a:r>
          </a:p>
          <a:p>
            <a:pPr lvl="2">
              <a:lnSpc>
                <a:spcPct val="80000"/>
              </a:lnSpc>
            </a:pPr>
            <a:r>
              <a:rPr lang="en-US" sz="1600" dirty="0" smtClean="0"/>
              <a:t>IS 460</a:t>
            </a:r>
            <a:r>
              <a:rPr lang="en-US" sz="1600" dirty="0"/>
              <a:t>: Health</a:t>
            </a:r>
            <a:r>
              <a:rPr lang="en-US" sz="1600" dirty="0" smtClean="0"/>
              <a:t> Care </a:t>
            </a:r>
            <a:r>
              <a:rPr lang="en-US" sz="1600" dirty="0"/>
              <a:t>I</a:t>
            </a:r>
            <a:r>
              <a:rPr lang="en-US" sz="1600" dirty="0" smtClean="0"/>
              <a:t>nformatics</a:t>
            </a:r>
            <a:endParaRPr lang="en-US" sz="1600" dirty="0"/>
          </a:p>
          <a:p>
            <a:pPr lvl="1">
              <a:lnSpc>
                <a:spcPct val="80000"/>
              </a:lnSpc>
            </a:pPr>
            <a:r>
              <a:rPr lang="en-US" sz="2000" dirty="0"/>
              <a:t>Certificates</a:t>
            </a:r>
          </a:p>
          <a:p>
            <a:pPr lvl="2">
              <a:lnSpc>
                <a:spcPct val="80000"/>
              </a:lnSpc>
            </a:pPr>
            <a:r>
              <a:rPr lang="en-US" sz="1600" dirty="0"/>
              <a:t>Auditing for Information Management (IAS)</a:t>
            </a:r>
          </a:p>
          <a:p>
            <a:pPr lvl="2">
              <a:lnSpc>
                <a:spcPct val="80000"/>
              </a:lnSpc>
            </a:pPr>
            <a:endParaRPr lang="en-US"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p:txBody>
          <a:bodyPr/>
          <a:lstStyle/>
          <a:p>
            <a:r>
              <a:rPr lang="en-US" dirty="0" smtClean="0"/>
              <a:t>Data Topics in Courses</a:t>
            </a:r>
            <a:endParaRPr lang="en-US" dirty="0"/>
          </a:p>
        </p:txBody>
      </p:sp>
      <p:sp>
        <p:nvSpPr>
          <p:cNvPr id="379907" name="Rectangle 3"/>
          <p:cNvSpPr>
            <a:spLocks noGrp="1" noChangeArrowheads="1"/>
          </p:cNvSpPr>
          <p:nvPr>
            <p:ph idx="1"/>
          </p:nvPr>
        </p:nvSpPr>
        <p:spPr>
          <a:xfrm>
            <a:off x="685800" y="1524000"/>
            <a:ext cx="7772400" cy="4953000"/>
          </a:xfrm>
        </p:spPr>
        <p:txBody>
          <a:bodyPr/>
          <a:lstStyle/>
          <a:p>
            <a:pPr>
              <a:lnSpc>
                <a:spcPct val="80000"/>
              </a:lnSpc>
            </a:pPr>
            <a:r>
              <a:rPr lang="en-US" sz="2400" dirty="0"/>
              <a:t>Information Systems (IS)</a:t>
            </a:r>
          </a:p>
          <a:p>
            <a:pPr lvl="1">
              <a:lnSpc>
                <a:spcPct val="80000"/>
              </a:lnSpc>
            </a:pPr>
            <a:r>
              <a:rPr lang="en-US" sz="2000" dirty="0"/>
              <a:t>Required </a:t>
            </a:r>
          </a:p>
          <a:p>
            <a:pPr lvl="2">
              <a:lnSpc>
                <a:spcPct val="80000"/>
              </a:lnSpc>
            </a:pPr>
            <a:r>
              <a:rPr lang="en-US" sz="1600" dirty="0" smtClean="0"/>
              <a:t>IS 300</a:t>
            </a:r>
            <a:r>
              <a:rPr lang="en-US" sz="1600" dirty="0"/>
              <a:t>: Management</a:t>
            </a:r>
            <a:r>
              <a:rPr lang="en-US" sz="1600" dirty="0" smtClean="0"/>
              <a:t> Information </a:t>
            </a:r>
            <a:r>
              <a:rPr lang="en-US" sz="1600" dirty="0"/>
              <a:t>S</a:t>
            </a:r>
            <a:r>
              <a:rPr lang="en-US" sz="1600" dirty="0" smtClean="0"/>
              <a:t>ystems</a:t>
            </a:r>
            <a:endParaRPr lang="en-US" sz="1600" dirty="0"/>
          </a:p>
          <a:p>
            <a:pPr lvl="2">
              <a:lnSpc>
                <a:spcPct val="80000"/>
              </a:lnSpc>
            </a:pPr>
            <a:r>
              <a:rPr lang="en-US" sz="1600" dirty="0" smtClean="0"/>
              <a:t>IS 410</a:t>
            </a:r>
            <a:r>
              <a:rPr lang="en-US" sz="1600" dirty="0"/>
              <a:t>: Introduction to Database Design</a:t>
            </a:r>
          </a:p>
          <a:p>
            <a:pPr lvl="2">
              <a:lnSpc>
                <a:spcPct val="80000"/>
              </a:lnSpc>
            </a:pPr>
            <a:r>
              <a:rPr lang="en-US" sz="1600" dirty="0" smtClean="0"/>
              <a:t>IS 420</a:t>
            </a:r>
            <a:r>
              <a:rPr lang="en-US" sz="1600" dirty="0"/>
              <a:t>: Database Application Development</a:t>
            </a:r>
          </a:p>
          <a:p>
            <a:pPr lvl="2">
              <a:lnSpc>
                <a:spcPct val="80000"/>
              </a:lnSpc>
            </a:pPr>
            <a:r>
              <a:rPr lang="en-US" sz="1600" dirty="0"/>
              <a:t>ECON 121: Principles of Accounting I</a:t>
            </a:r>
          </a:p>
          <a:p>
            <a:pPr lvl="2">
              <a:lnSpc>
                <a:spcPct val="80000"/>
              </a:lnSpc>
            </a:pPr>
            <a:r>
              <a:rPr lang="en-US" sz="1600" dirty="0"/>
              <a:t>ECON 122: Principles of Accounting II</a:t>
            </a:r>
          </a:p>
          <a:p>
            <a:pPr lvl="1">
              <a:lnSpc>
                <a:spcPct val="80000"/>
              </a:lnSpc>
            </a:pPr>
            <a:r>
              <a:rPr lang="en-US" sz="2000" dirty="0"/>
              <a:t>Electives</a:t>
            </a:r>
          </a:p>
          <a:p>
            <a:pPr lvl="2">
              <a:lnSpc>
                <a:spcPct val="80000"/>
              </a:lnSpc>
            </a:pPr>
            <a:r>
              <a:rPr lang="en-US" sz="1600" dirty="0" smtClean="0"/>
              <a:t>IS 460</a:t>
            </a:r>
            <a:r>
              <a:rPr lang="en-US" sz="1600" dirty="0"/>
              <a:t>: Health</a:t>
            </a:r>
            <a:r>
              <a:rPr lang="en-US" sz="1600" dirty="0" smtClean="0"/>
              <a:t> Care Informatics</a:t>
            </a:r>
            <a:endParaRPr lang="en-US" sz="1600" dirty="0"/>
          </a:p>
          <a:p>
            <a:pPr lvl="1">
              <a:lnSpc>
                <a:spcPct val="80000"/>
              </a:lnSpc>
            </a:pPr>
            <a:r>
              <a:rPr lang="en-US" sz="2000" dirty="0"/>
              <a:t>Certificates</a:t>
            </a:r>
          </a:p>
          <a:p>
            <a:pPr lvl="2">
              <a:lnSpc>
                <a:spcPct val="80000"/>
              </a:lnSpc>
            </a:pPr>
            <a:r>
              <a:rPr lang="en-US" sz="1600" dirty="0"/>
              <a:t>Auditing for Information Management (IAS)</a:t>
            </a:r>
          </a:p>
          <a:p>
            <a:pPr lvl="2">
              <a:lnSpc>
                <a:spcPct val="80000"/>
              </a:lnSpc>
            </a:pPr>
            <a:endParaRPr 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r>
              <a:rPr lang="en-US"/>
              <a:t>Courses in Data Topics</a:t>
            </a:r>
          </a:p>
        </p:txBody>
      </p:sp>
      <p:sp>
        <p:nvSpPr>
          <p:cNvPr id="381955" name="Rectangle 3"/>
          <p:cNvSpPr>
            <a:spLocks noGrp="1" noChangeArrowheads="1"/>
          </p:cNvSpPr>
          <p:nvPr>
            <p:ph idx="1"/>
          </p:nvPr>
        </p:nvSpPr>
        <p:spPr>
          <a:xfrm>
            <a:off x="685800" y="1600200"/>
            <a:ext cx="8229600" cy="4876800"/>
          </a:xfrm>
        </p:spPr>
        <p:txBody>
          <a:bodyPr>
            <a:normAutofit fontScale="92500" lnSpcReduction="10000"/>
          </a:bodyPr>
          <a:lstStyle/>
          <a:p>
            <a:r>
              <a:rPr lang="en-US" dirty="0"/>
              <a:t>Computer Science (CMSC)</a:t>
            </a:r>
          </a:p>
          <a:p>
            <a:pPr lvl="1"/>
            <a:r>
              <a:rPr lang="en-US" dirty="0"/>
              <a:t>Required</a:t>
            </a:r>
          </a:p>
          <a:p>
            <a:pPr lvl="2"/>
            <a:r>
              <a:rPr lang="en-US" dirty="0"/>
              <a:t>STAT 355: Probability and </a:t>
            </a:r>
            <a:r>
              <a:rPr lang="en-US" dirty="0" smtClean="0"/>
              <a:t>Statistics</a:t>
            </a:r>
          </a:p>
          <a:p>
            <a:pPr lvl="2"/>
            <a:r>
              <a:rPr lang="en-US" dirty="0" smtClean="0"/>
              <a:t>CMSC 313: Assembly Language and Computer Organization</a:t>
            </a:r>
          </a:p>
          <a:p>
            <a:pPr lvl="2"/>
            <a:r>
              <a:rPr lang="en-US" dirty="0" smtClean="0"/>
              <a:t>CMSC 341: Data Structures</a:t>
            </a:r>
          </a:p>
          <a:p>
            <a:pPr lvl="1"/>
            <a:r>
              <a:rPr lang="en-US" dirty="0"/>
              <a:t>Electives</a:t>
            </a:r>
          </a:p>
          <a:p>
            <a:pPr lvl="2"/>
            <a:r>
              <a:rPr lang="en-US" dirty="0" smtClean="0"/>
              <a:t>CMSC 436</a:t>
            </a:r>
            <a:r>
              <a:rPr lang="en-US" dirty="0"/>
              <a:t>: Data</a:t>
            </a:r>
            <a:r>
              <a:rPr lang="en-US" dirty="0" smtClean="0"/>
              <a:t> Visualization</a:t>
            </a:r>
            <a:endParaRPr lang="en-US" dirty="0"/>
          </a:p>
          <a:p>
            <a:pPr lvl="2"/>
            <a:r>
              <a:rPr lang="en-US" dirty="0" smtClean="0"/>
              <a:t>CMSC 442</a:t>
            </a:r>
            <a:r>
              <a:rPr lang="en-US" dirty="0"/>
              <a:t>: Information and Coding Theory</a:t>
            </a:r>
          </a:p>
          <a:p>
            <a:pPr lvl="2"/>
            <a:r>
              <a:rPr lang="en-US" dirty="0" smtClean="0"/>
              <a:t>CMSC 461</a:t>
            </a:r>
            <a:r>
              <a:rPr lang="en-US" dirty="0"/>
              <a:t>: </a:t>
            </a:r>
            <a:r>
              <a:rPr lang="en-US" dirty="0" smtClean="0"/>
              <a:t>Databases</a:t>
            </a:r>
          </a:p>
          <a:p>
            <a:pPr lvl="2"/>
            <a:r>
              <a:rPr lang="en-US" dirty="0" smtClean="0"/>
              <a:t>CMSC 471: Artificial Intelligence</a:t>
            </a:r>
          </a:p>
          <a:p>
            <a:pPr lvl="2"/>
            <a:r>
              <a:rPr lang="en-US" dirty="0" smtClean="0"/>
              <a:t>CMSC 473: Machine Learning</a:t>
            </a:r>
          </a:p>
          <a:p>
            <a:pPr lvl="2"/>
            <a:r>
              <a:rPr lang="en-US" dirty="0" smtClean="0"/>
              <a:t>CMSC 476</a:t>
            </a:r>
            <a:r>
              <a:rPr lang="en-US" dirty="0"/>
              <a:t>: Information Retrieval</a:t>
            </a:r>
          </a:p>
          <a:p>
            <a:pPr lvl="2"/>
            <a:r>
              <a:rPr lang="en-US" dirty="0" smtClean="0"/>
              <a:t>CMSC 491</a:t>
            </a:r>
            <a:r>
              <a:rPr lang="en-US" dirty="0"/>
              <a:t>: Clinical informatics</a:t>
            </a:r>
          </a:p>
          <a:p>
            <a:pPr lvl="1"/>
            <a:r>
              <a:rPr lang="en-US" dirty="0"/>
              <a:t>Track</a:t>
            </a:r>
          </a:p>
          <a:p>
            <a:pPr lvl="2"/>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10531357</TotalTime>
  <Pages>26</Pages>
  <Words>1764</Words>
  <Application>Microsoft Macintosh PowerPoint</Application>
  <PresentationFormat>Letter Paper (8.5x11 in)</PresentationFormat>
  <Paragraphs>222</Paragraphs>
  <Slides>23</Slides>
  <Notes>19</Notes>
  <HiddenSlides>0</HiddenSlides>
  <MMClips>0</MMClips>
  <ScaleCrop>false</ScaleCrop>
  <HeadingPairs>
    <vt:vector size="4" baseType="variant">
      <vt:variant>
        <vt:lpstr>Design Template</vt:lpstr>
      </vt:variant>
      <vt:variant>
        <vt:i4>1</vt:i4>
      </vt:variant>
      <vt:variant>
        <vt:lpstr>Slide Titles</vt:lpstr>
      </vt:variant>
      <vt:variant>
        <vt:i4>23</vt:i4>
      </vt:variant>
    </vt:vector>
  </HeadingPairs>
  <TitlesOfParts>
    <vt:vector size="24" baseType="lpstr">
      <vt:lpstr>Breeze</vt:lpstr>
      <vt:lpstr>Big Data IS 101Y/CMSC 104Y First Year IT   Marie desJardins University of Maryland Baltimore County</vt:lpstr>
      <vt:lpstr>How Much Data Is There?</vt:lpstr>
      <vt:lpstr>1,200 Exabytes</vt:lpstr>
      <vt:lpstr>Important Problems</vt:lpstr>
      <vt:lpstr>Questions From Reading</vt:lpstr>
      <vt:lpstr>Data Topics in Courses</vt:lpstr>
      <vt:lpstr>Data Topics in Courses</vt:lpstr>
      <vt:lpstr>Data Topics in Courses</vt:lpstr>
      <vt:lpstr>Courses in Data Topics</vt:lpstr>
      <vt:lpstr>Courses in Data Topics</vt:lpstr>
      <vt:lpstr>Careers in Data</vt:lpstr>
      <vt:lpstr>Database Administrator/Architect</vt:lpstr>
      <vt:lpstr>Intelligence Analyst</vt:lpstr>
      <vt:lpstr>Business Intelligence Analyst</vt:lpstr>
      <vt:lpstr>Data Scientist</vt:lpstr>
      <vt:lpstr>Administrative Services Manager</vt:lpstr>
      <vt:lpstr>Archivist</vt:lpstr>
      <vt:lpstr>Health Informatics</vt:lpstr>
      <vt:lpstr>Scientific Data Management</vt:lpstr>
      <vt:lpstr>Software Developer</vt:lpstr>
      <vt:lpstr>Network Architect/Analyst</vt:lpstr>
      <vt:lpstr>Cartographer</vt:lpstr>
      <vt:lpstr>Remote Sensing Scientists and Technologists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 Perception and Applications  Visualization Ô96 Course: From Perceptual Psychophysics to Graphic Design   Penny Rheingans University of Mississippi</dc:title>
  <dc:creator>UNIVERSITY OF MISSISSIPPI LIBRARIES</dc:creator>
  <cp:lastModifiedBy>Marie desJardins</cp:lastModifiedBy>
  <cp:revision>172</cp:revision>
  <cp:lastPrinted>2012-09-06T13:48:29Z</cp:lastPrinted>
  <dcterms:created xsi:type="dcterms:W3CDTF">2013-10-08T23:49:03Z</dcterms:created>
  <dcterms:modified xsi:type="dcterms:W3CDTF">2013-10-08T23:51:54Z</dcterms:modified>
</cp:coreProperties>
</file>