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36" r:id="rId2"/>
    <p:sldId id="464" r:id="rId3"/>
    <p:sldId id="451" r:id="rId4"/>
    <p:sldId id="452" r:id="rId5"/>
    <p:sldId id="453" r:id="rId6"/>
    <p:sldId id="454" r:id="rId7"/>
    <p:sldId id="455" r:id="rId8"/>
    <p:sldId id="456" r:id="rId9"/>
    <p:sldId id="458" r:id="rId10"/>
    <p:sldId id="457" r:id="rId11"/>
    <p:sldId id="459" r:id="rId12"/>
    <p:sldId id="460" r:id="rId13"/>
    <p:sldId id="461" r:id="rId14"/>
    <p:sldId id="462" r:id="rId15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  </p:ext>
    </p:extLst>
  </p:showPr>
  <p:clrMru>
    <a:srgbClr val="B2B2B2"/>
    <a:srgbClr val="DDDDDD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70" autoAdjust="0"/>
    <p:restoredTop sz="86364" autoAdjust="0"/>
  </p:normalViewPr>
  <p:slideViewPr>
    <p:cSldViewPr>
      <p:cViewPr varScale="1">
        <p:scale>
          <a:sx n="105" d="100"/>
          <a:sy n="105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val="1"/>
            </a:ext>
          </a:extLst>
        </p:spPr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Choose a student with a last name roughly in the middle alphabetically and have that student stand at one end of the room</a:t>
            </a:r>
          </a:p>
          <a:p>
            <a:pPr marL="228600" indent="-228600">
              <a:buAutoNum type="arabicPeriod"/>
            </a:pPr>
            <a:r>
              <a:rPr lang="en-US" dirty="0" smtClean="0"/>
              <a:t>Have the rest of the students organize themselves into two groups,</a:t>
            </a:r>
            <a:r>
              <a:rPr lang="en-US" baseline="0" dirty="0" smtClean="0"/>
              <a:t> one to the initial student’s right with last names alphabetically before the initial student’s, and the other to the initial student’s left, with last names after that student’s, alphabetically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Have each group choose one of their members with a last name roughly in the middle, alphabetically (you might want to choose these two students ahead of time)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Have the initial student put his/her right hand on the shoulder of the student chosen from the right-hand group, and his/her left hand on the shoulder of the student chosen by the left-had group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Have each group divide themselves again alphabetically around the student they’ve chosen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Repeat recursively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Use whiteboard</a:t>
            </a:r>
            <a:r>
              <a:rPr lang="en-US" baseline="0" dirty="0" smtClean="0"/>
              <a:t> to sketch out students’ ideas about what a tree or a graph might look like for the semester game – hopefully illustrating that it wouldn’t work so well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Have students list the choices and outcomes, form into </a:t>
            </a:r>
            <a:r>
              <a:rPr lang="en-US" dirty="0" err="1" smtClean="0"/>
              <a:t>pseudocode</a:t>
            </a:r>
            <a:r>
              <a:rPr lang="en-US" baseline="0" dirty="0" smtClean="0"/>
              <a:t> for a 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, if we could do </a:t>
            </a:r>
            <a:r>
              <a:rPr lang="en-US" baseline="0" dirty="0" err="1" smtClean="0"/>
              <a:t>structs</a:t>
            </a:r>
            <a:endParaRPr lang="en-US" baseline="0" dirty="0" smtClean="0"/>
          </a:p>
          <a:p>
            <a:r>
              <a:rPr lang="en-US" baseline="0" dirty="0" smtClean="0"/>
              <a:t>- Make the point that this is a nice neat way to organize the data for the semester game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Data Structures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Thursday, October 3,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information needs to be stored?</a:t>
            </a:r>
          </a:p>
          <a:p>
            <a:r>
              <a:rPr lang="en-US" dirty="0" smtClean="0"/>
              <a:t>How might you organize it?</a:t>
            </a:r>
          </a:p>
          <a:p>
            <a:pPr lvl="1"/>
            <a:r>
              <a:rPr lang="en-US" dirty="0" smtClean="0"/>
              <a:t>By week?</a:t>
            </a:r>
          </a:p>
          <a:p>
            <a:pPr lvl="1"/>
            <a:r>
              <a:rPr lang="en-US" dirty="0" smtClean="0"/>
              <a:t>By choice?</a:t>
            </a:r>
          </a:p>
          <a:p>
            <a:pPr lvl="1"/>
            <a:r>
              <a:rPr lang="en-US" dirty="0" smtClean="0"/>
              <a:t>By outcome?</a:t>
            </a:r>
          </a:p>
          <a:p>
            <a:r>
              <a:rPr lang="en-US" dirty="0" smtClean="0"/>
              <a:t>Could you use a tree?</a:t>
            </a:r>
          </a:p>
          <a:p>
            <a:r>
              <a:rPr lang="en-US" dirty="0" smtClean="0"/>
              <a:t>Could you use a graph?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Design for the Semester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week, what do you need to keep track of?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Similarly, for Crash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“floating animal”, what do we need to keep track of?</a:t>
            </a:r>
          </a:p>
          <a:p>
            <a:pPr lvl="1"/>
            <a:r>
              <a:rPr lang="en-US" dirty="0" smtClean="0"/>
              <a:t>image – the picture of the animal</a:t>
            </a:r>
          </a:p>
          <a:p>
            <a:pPr lvl="1"/>
            <a:r>
              <a:rPr lang="en-US" dirty="0" err="1" smtClean="0"/>
              <a:t>xpos</a:t>
            </a:r>
            <a:r>
              <a:rPr lang="en-US" dirty="0" smtClean="0"/>
              <a:t> – the current X position of the picture</a:t>
            </a:r>
          </a:p>
          <a:p>
            <a:pPr lvl="1"/>
            <a:r>
              <a:rPr lang="en-US" dirty="0" err="1" smtClean="0"/>
              <a:t>ypos</a:t>
            </a:r>
            <a:r>
              <a:rPr lang="en-US" dirty="0" smtClean="0"/>
              <a:t> – the current Y position of the picture</a:t>
            </a:r>
          </a:p>
          <a:p>
            <a:pPr lvl="1"/>
            <a:r>
              <a:rPr lang="en-US" dirty="0" err="1" smtClean="0"/>
              <a:t>xdir</a:t>
            </a:r>
            <a:r>
              <a:rPr lang="en-US" dirty="0" smtClean="0"/>
              <a:t> – the current horizontal direction and speed</a:t>
            </a:r>
          </a:p>
          <a:p>
            <a:pPr lvl="1"/>
            <a:r>
              <a:rPr lang="en-US" dirty="0" err="1" smtClean="0"/>
              <a:t>ydir</a:t>
            </a:r>
            <a:r>
              <a:rPr lang="en-US" dirty="0" smtClean="0"/>
              <a:t> – the current vertical direction and speed</a:t>
            </a:r>
          </a:p>
          <a:p>
            <a:pPr lvl="1"/>
            <a:r>
              <a:rPr lang="en-US" dirty="0" smtClean="0"/>
              <a:t>times – how long the picture has been on the screen</a:t>
            </a:r>
          </a:p>
          <a:p>
            <a:r>
              <a:rPr lang="en-US" dirty="0" smtClean="0"/>
              <a:t>Solution: we’re using an array for each of these data items (see CrashBasics.pde)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09600"/>
            <a:ext cx="8042276" cy="5334001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en-US" sz="8800" b="1" dirty="0" smtClean="0">
                <a:solidFill>
                  <a:srgbClr val="FF0000"/>
                </a:solidFill>
              </a:rPr>
              <a:t>NOTICE: </a:t>
            </a:r>
          </a:p>
          <a:p>
            <a:pPr algn="ctr">
              <a:spcBef>
                <a:spcPts val="600"/>
              </a:spcBef>
              <a:buNone/>
            </a:pPr>
            <a:r>
              <a:rPr lang="en-US" sz="8800" b="1" dirty="0" smtClean="0">
                <a:solidFill>
                  <a:srgbClr val="FF0000"/>
                </a:solidFill>
              </a:rPr>
              <a:t>Important </a:t>
            </a:r>
          </a:p>
          <a:p>
            <a:pPr algn="ctr">
              <a:spcBef>
                <a:spcPts val="600"/>
              </a:spcBef>
              <a:buNone/>
            </a:pPr>
            <a:r>
              <a:rPr lang="en-US" sz="8800" b="1" dirty="0" smtClean="0">
                <a:solidFill>
                  <a:srgbClr val="FF0000"/>
                </a:solidFill>
              </a:rPr>
              <a:t>Project Hint</a:t>
            </a:r>
          </a:p>
          <a:p>
            <a:pPr algn="ctr">
              <a:spcBef>
                <a:spcPts val="600"/>
              </a:spcBef>
              <a:buNone/>
            </a:pPr>
            <a:r>
              <a:rPr lang="en-US" sz="8800" b="1" dirty="0" smtClean="0">
                <a:solidFill>
                  <a:srgbClr val="FF0000"/>
                </a:solidFill>
              </a:rPr>
              <a:t>Coming up!!!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Design for the Semester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Crash, conceptually, is a very similar problem to the Semester Game</a:t>
            </a:r>
          </a:p>
          <a:p>
            <a:r>
              <a:rPr lang="en-US" dirty="0" smtClean="0"/>
              <a:t>The same approach (using arrays) that we used in </a:t>
            </a:r>
            <a:r>
              <a:rPr lang="en-US" dirty="0" err="1" smtClean="0"/>
              <a:t>CrashBasics</a:t>
            </a:r>
            <a:r>
              <a:rPr lang="en-US" dirty="0" smtClean="0"/>
              <a:t> can be used for the Semester Game.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quiz:  </a:t>
            </a:r>
            <a:r>
              <a:rPr lang="en-US" b="1" dirty="0" smtClean="0">
                <a:solidFill>
                  <a:srgbClr val="FF0000"/>
                </a:solidFill>
              </a:rPr>
              <a:t>5 minutes</a:t>
            </a:r>
          </a:p>
          <a:p>
            <a:r>
              <a:rPr lang="en-US" dirty="0" smtClean="0"/>
              <a:t>Team quiz:  </a:t>
            </a:r>
            <a:r>
              <a:rPr lang="en-US" b="1" dirty="0" smtClean="0">
                <a:solidFill>
                  <a:srgbClr val="FF0000"/>
                </a:solidFill>
              </a:rPr>
              <a:t>5 minutes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</a:t>
            </a:r>
          </a:p>
          <a:p>
            <a:pPr lvl="1"/>
            <a:r>
              <a:rPr lang="en-US" dirty="0" smtClean="0"/>
              <a:t>A particular way of storing and organizing data in a computer so that it can be used efficiently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Variable – a single data element - the simplest data structure</a:t>
            </a:r>
          </a:p>
          <a:p>
            <a:pPr lvl="1"/>
            <a:r>
              <a:rPr lang="en-US" dirty="0" smtClean="0"/>
              <a:t>Array – an ordered list of data elements</a:t>
            </a:r>
          </a:p>
          <a:p>
            <a:pPr lvl="1"/>
            <a:r>
              <a:rPr lang="en-US" dirty="0" smtClean="0"/>
              <a:t>Tree – stay tuned</a:t>
            </a:r>
          </a:p>
          <a:p>
            <a:pPr lvl="1"/>
            <a:r>
              <a:rPr lang="en-US" dirty="0" smtClean="0"/>
              <a:t>Graph – ditto</a:t>
            </a:r>
          </a:p>
          <a:p>
            <a:pPr lvl="1"/>
            <a:r>
              <a:rPr lang="en-US" dirty="0" smtClean="0"/>
              <a:t>Priority, FIFO and LIFO queues – sorted arrays</a:t>
            </a:r>
          </a:p>
          <a:p>
            <a:pPr lvl="1"/>
            <a:r>
              <a:rPr lang="en-US" dirty="0" err="1" smtClean="0"/>
              <a:t>Tuple</a:t>
            </a:r>
            <a:r>
              <a:rPr lang="en-US" dirty="0" smtClean="0"/>
              <a:t> – a defined collection of related data elements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nodes and edges</a:t>
            </a:r>
          </a:p>
          <a:p>
            <a:pPr lvl="1"/>
            <a:r>
              <a:rPr lang="en-US" dirty="0" smtClean="0"/>
              <a:t>An edge between two nodes indicates there is some sort of relationship between them</a:t>
            </a:r>
          </a:p>
          <a:p>
            <a:pPr lvl="1"/>
            <a:r>
              <a:rPr lang="en-US" dirty="0" smtClean="0"/>
              <a:t>No circular relationships</a:t>
            </a:r>
          </a:p>
          <a:p>
            <a:pPr lvl="1"/>
            <a:r>
              <a:rPr lang="en-US" dirty="0" smtClean="0"/>
              <a:t>Has a “root” node and “leaf” nodes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Telephone tree</a:t>
            </a:r>
          </a:p>
          <a:p>
            <a:pPr lvl="1"/>
            <a:r>
              <a:rPr lang="en-US" dirty="0" smtClean="0"/>
              <a:t>Family tree</a:t>
            </a:r>
          </a:p>
          <a:p>
            <a:pPr lvl="1"/>
            <a:r>
              <a:rPr lang="en-US" dirty="0" smtClean="0"/>
              <a:t>Functional decomposition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tree to alphabetize yourselves</a:t>
            </a:r>
          </a:p>
          <a:p>
            <a:endParaRPr lang="en-US" dirty="0" smtClean="0"/>
          </a:p>
          <a:p>
            <a:r>
              <a:rPr lang="en-US" dirty="0" smtClean="0"/>
              <a:t>Who is the root of your tree?</a:t>
            </a:r>
          </a:p>
          <a:p>
            <a:endParaRPr lang="en-US" dirty="0" smtClean="0"/>
          </a:p>
          <a:p>
            <a:r>
              <a:rPr lang="en-US" dirty="0" smtClean="0"/>
              <a:t>Who are the leaves?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nodes and edges</a:t>
            </a:r>
          </a:p>
          <a:p>
            <a:pPr lvl="1"/>
            <a:r>
              <a:rPr lang="en-US" dirty="0" smtClean="0"/>
              <a:t>An edge between two nodes indicates there is some sort of relationship between them</a:t>
            </a:r>
          </a:p>
          <a:p>
            <a:pPr lvl="1"/>
            <a:r>
              <a:rPr lang="en-US" dirty="0" smtClean="0"/>
              <a:t>No circular relationships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Social networks</a:t>
            </a:r>
          </a:p>
          <a:p>
            <a:pPr lvl="1"/>
            <a:r>
              <a:rPr lang="en-US" dirty="0" smtClean="0"/>
              <a:t>Semantic networks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Network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en-US" dirty="0" smtClean="0"/>
              <a:t>Exercise – random collection of (large) objects on the floor in the middle of the classroom</a:t>
            </a:r>
          </a:p>
          <a:p>
            <a:pPr lvl="1"/>
            <a:r>
              <a:rPr lang="en-US" dirty="0" smtClean="0"/>
              <a:t>Cell phone</a:t>
            </a:r>
          </a:p>
          <a:p>
            <a:pPr lvl="1"/>
            <a:r>
              <a:rPr lang="en-US" dirty="0" smtClean="0"/>
              <a:t>T-shirt</a:t>
            </a:r>
          </a:p>
          <a:p>
            <a:pPr lvl="1"/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Hat</a:t>
            </a:r>
          </a:p>
          <a:p>
            <a:pPr lvl="1"/>
            <a:r>
              <a:rPr lang="en-US" dirty="0" smtClean="0"/>
              <a:t>Skillet</a:t>
            </a:r>
          </a:p>
          <a:p>
            <a:pPr lvl="1"/>
            <a:r>
              <a:rPr lang="en-US" dirty="0" smtClean="0"/>
              <a:t>Spatula</a:t>
            </a:r>
          </a:p>
          <a:p>
            <a:pPr lvl="1"/>
            <a:r>
              <a:rPr lang="en-US" dirty="0" smtClean="0"/>
              <a:t>Lamp</a:t>
            </a:r>
          </a:p>
          <a:p>
            <a:pPr lvl="1"/>
            <a:r>
              <a:rPr lang="en-US" dirty="0" smtClean="0"/>
              <a:t>Piece of fruit</a:t>
            </a:r>
          </a:p>
          <a:p>
            <a:pPr lvl="1"/>
            <a:r>
              <a:rPr lang="en-US" dirty="0" smtClean="0"/>
              <a:t>Bag of chips</a:t>
            </a:r>
          </a:p>
          <a:p>
            <a:pPr lvl="1"/>
            <a:r>
              <a:rPr lang="en-US" dirty="0" smtClean="0"/>
              <a:t>Other kind of shirt</a:t>
            </a:r>
          </a:p>
          <a:p>
            <a:pPr lvl="1"/>
            <a:r>
              <a:rPr lang="en-US" dirty="0" smtClean="0"/>
              <a:t>Light bulb</a:t>
            </a:r>
          </a:p>
          <a:p>
            <a:pPr lvl="1"/>
            <a:r>
              <a:rPr lang="en-US" dirty="0" smtClean="0"/>
              <a:t>Ear buds </a:t>
            </a:r>
          </a:p>
          <a:p>
            <a:pPr lvl="1"/>
            <a:r>
              <a:rPr lang="en-US" dirty="0" smtClean="0"/>
              <a:t>Flashlight</a:t>
            </a:r>
          </a:p>
          <a:p>
            <a:pPr lvl="1"/>
            <a:r>
              <a:rPr lang="en-US" dirty="0" smtClean="0"/>
              <a:t>Batteries</a:t>
            </a:r>
          </a:p>
          <a:p>
            <a:r>
              <a:rPr lang="en-US" dirty="0" smtClean="0"/>
              <a:t>Some sort of connectors – several different colors</a:t>
            </a:r>
          </a:p>
          <a:p>
            <a:pPr lvl="1"/>
            <a:r>
              <a:rPr lang="en-US" dirty="0" smtClean="0"/>
              <a:t>Yarn and tape?</a:t>
            </a:r>
          </a:p>
          <a:p>
            <a:r>
              <a:rPr lang="en-US" dirty="0" smtClean="0"/>
              <a:t>How are the objects related – identify different kinds of relationships</a:t>
            </a:r>
          </a:p>
          <a:p>
            <a:pPr lvl="1"/>
            <a:r>
              <a:rPr lang="en-US" dirty="0" smtClean="0"/>
              <a:t>Is part of</a:t>
            </a:r>
          </a:p>
          <a:p>
            <a:pPr lvl="1"/>
            <a:r>
              <a:rPr lang="en-US" dirty="0" smtClean="0"/>
              <a:t>Same color</a:t>
            </a:r>
          </a:p>
          <a:p>
            <a:pPr lvl="1"/>
            <a:r>
              <a:rPr lang="en-US" dirty="0" smtClean="0"/>
              <a:t>Similar function</a:t>
            </a:r>
          </a:p>
          <a:p>
            <a:pPr lvl="1"/>
            <a:r>
              <a:rPr lang="en-US" dirty="0" smtClean="0"/>
              <a:t>Same general category of thing</a:t>
            </a:r>
          </a:p>
          <a:p>
            <a:pPr lvl="1"/>
            <a:r>
              <a:rPr lang="en-US" dirty="0" smtClean="0"/>
              <a:t>Used together</a:t>
            </a:r>
          </a:p>
          <a:p>
            <a:r>
              <a:rPr lang="en-US" dirty="0" smtClean="0"/>
              <a:t>Have students suggest different kinds of relationships – use yarn of different colors to connect objects with different kinds of relationships</a:t>
            </a:r>
          </a:p>
          <a:p>
            <a:r>
              <a:rPr lang="en-US" dirty="0" smtClean="0"/>
              <a:t>NOTE: I can put together a “kit” of all these things that we can both use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graph where the nodes represent concepts and the edges represent relationships between those concepts</a:t>
            </a:r>
          </a:p>
          <a:p>
            <a:pPr lvl="1"/>
            <a:r>
              <a:rPr lang="en-US" dirty="0" smtClean="0"/>
              <a:t>Used to organize complex information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err="1" smtClean="0"/>
              <a:t>Ontologies</a:t>
            </a:r>
            <a:r>
              <a:rPr lang="en-US" dirty="0" smtClean="0"/>
              <a:t> – includes terms and definitions in a particular domain, e.g. medicine, architecture</a:t>
            </a:r>
          </a:p>
          <a:p>
            <a:pPr lvl="1"/>
            <a:r>
              <a:rPr lang="en-US" dirty="0" smtClean="0"/>
              <a:t>Brainstorming – some techniques use a semantic network as a way to capture the results of the brainstorming</a:t>
            </a:r>
          </a:p>
          <a:p>
            <a:pPr lvl="1"/>
            <a:r>
              <a:rPr lang="en-US" dirty="0" smtClean="0"/>
              <a:t>The human brain?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structure or process that is defined </a:t>
            </a:r>
            <a:r>
              <a:rPr lang="en-US" b="1" dirty="0" smtClean="0">
                <a:solidFill>
                  <a:srgbClr val="FF0000"/>
                </a:solidFill>
              </a:rPr>
              <a:t>self-referentially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Recursive definition of a list of items:</a:t>
            </a:r>
          </a:p>
          <a:p>
            <a:pPr lvl="1"/>
            <a:r>
              <a:rPr lang="en-US" dirty="0" smtClean="0"/>
              <a:t>A list is either:</a:t>
            </a:r>
          </a:p>
          <a:p>
            <a:pPr lvl="2"/>
            <a:r>
              <a:rPr lang="en-US" dirty="0" smtClean="0"/>
              <a:t>an empty list (no items) or </a:t>
            </a:r>
          </a:p>
          <a:p>
            <a:pPr lvl="2"/>
            <a:r>
              <a:rPr lang="en-US" dirty="0" smtClean="0"/>
              <a:t>a single item followed by a list</a:t>
            </a:r>
          </a:p>
          <a:p>
            <a:r>
              <a:rPr lang="en-US" dirty="0" smtClean="0"/>
              <a:t>Recursive definition of an algorithm for searching for a particular item in a list:</a:t>
            </a:r>
          </a:p>
          <a:p>
            <a:pPr lvl="1"/>
            <a:r>
              <a:rPr lang="en-US" dirty="0" smtClean="0"/>
              <a:t>Find the middle item in the list</a:t>
            </a:r>
          </a:p>
          <a:p>
            <a:pPr lvl="1"/>
            <a:r>
              <a:rPr lang="en-US" dirty="0" smtClean="0"/>
              <a:t>If that’s the item you’re looking for</a:t>
            </a:r>
          </a:p>
          <a:p>
            <a:pPr lvl="2"/>
            <a:r>
              <a:rPr lang="en-US" dirty="0" smtClean="0"/>
              <a:t>You’re done</a:t>
            </a:r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Search the first half of the list</a:t>
            </a:r>
          </a:p>
          <a:p>
            <a:pPr lvl="2"/>
            <a:r>
              <a:rPr lang="en-US" dirty="0" smtClean="0"/>
              <a:t>Search the second half of the list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10547123</TotalTime>
  <Pages>26</Pages>
  <Words>893</Words>
  <Application>Microsoft Macintosh PowerPoint</Application>
  <PresentationFormat>Letter Paper (8.5x11 in)</PresentationFormat>
  <Paragraphs>119</Paragraphs>
  <Slides>14</Slides>
  <Notes>4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Breeze</vt:lpstr>
      <vt:lpstr>Data Structures  IS 101Y/CMSC 101 Computational Thinking and Design Thursday, October 3, 2013  Marie desJardins University of Maryland, Baltimore County</vt:lpstr>
      <vt:lpstr>Quiz</vt:lpstr>
      <vt:lpstr>Data Structures</vt:lpstr>
      <vt:lpstr>Trees</vt:lpstr>
      <vt:lpstr>Tree Exercise</vt:lpstr>
      <vt:lpstr>Graphs</vt:lpstr>
      <vt:lpstr>Semantic Network Exercise</vt:lpstr>
      <vt:lpstr>Semantic Network</vt:lpstr>
      <vt:lpstr>Recursion</vt:lpstr>
      <vt:lpstr>Semester Game</vt:lpstr>
      <vt:lpstr>Data Design for the Semester Game</vt:lpstr>
      <vt:lpstr>Similarly, for Crash</vt:lpstr>
      <vt:lpstr>Slide 13</vt:lpstr>
      <vt:lpstr>Data Design for the Semester Game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231</cp:revision>
  <cp:lastPrinted>2013-05-23T11:18:58Z</cp:lastPrinted>
  <dcterms:created xsi:type="dcterms:W3CDTF">2013-10-03T00:43:31Z</dcterms:created>
  <dcterms:modified xsi:type="dcterms:W3CDTF">2013-10-03T00:45:00Z</dcterms:modified>
</cp:coreProperties>
</file>