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36" r:id="rId2"/>
    <p:sldId id="437" r:id="rId3"/>
    <p:sldId id="446" r:id="rId4"/>
    <p:sldId id="450" r:id="rId5"/>
    <p:sldId id="447" r:id="rId6"/>
    <p:sldId id="448" r:id="rId7"/>
    <p:sldId id="451" r:id="rId8"/>
    <p:sldId id="452" r:id="rId9"/>
    <p:sldId id="449" r:id="rId10"/>
    <p:sldId id="444" r:id="rId11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B2B2B2"/>
    <a:srgbClr val="DDDDD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8720" autoAdjust="0"/>
    <p:restoredTop sz="86364" autoAdjust="0"/>
  </p:normalViewPr>
  <p:slideViewPr>
    <p:cSldViewPr>
      <p:cViewPr varScale="1">
        <p:scale>
          <a:sx n="89" d="100"/>
          <a:sy n="89" d="100"/>
        </p:scale>
        <p:origin x="-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edj:Documents:Classes:101:Slides:SemesterGame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Happiness</c:v>
                </c:pt>
              </c:strCache>
            </c:strRef>
          </c:tx>
          <c:val>
            <c:numRef>
              <c:f>Sheet1!$B$2:$B$6</c:f>
              <c:numCache>
                <c:formatCode>General</c:formatCode>
                <c:ptCount val="5"/>
                <c:pt idx="0">
                  <c:v>90.0</c:v>
                </c:pt>
                <c:pt idx="1">
                  <c:v>85.0</c:v>
                </c:pt>
                <c:pt idx="2">
                  <c:v>60.0</c:v>
                </c:pt>
                <c:pt idx="3">
                  <c:v>70.0</c:v>
                </c:pt>
                <c:pt idx="4">
                  <c:v>85.0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Grades</c:v>
                </c:pt>
              </c:strCache>
            </c:strRef>
          </c:tx>
          <c:val>
            <c:numRef>
              <c:f>Sheet1!$C$2:$C$6</c:f>
              <c:numCache>
                <c:formatCode>General</c:formatCode>
                <c:ptCount val="5"/>
                <c:pt idx="0">
                  <c:v>60.0</c:v>
                </c:pt>
                <c:pt idx="1">
                  <c:v>70.0</c:v>
                </c:pt>
                <c:pt idx="2">
                  <c:v>70.0</c:v>
                </c:pt>
                <c:pt idx="3">
                  <c:v>80.0</c:v>
                </c:pt>
                <c:pt idx="4">
                  <c:v>90.0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Wealth</c:v>
                </c:pt>
              </c:strCache>
            </c:strRef>
          </c:tx>
          <c:val>
            <c:numRef>
              <c:f>Sheet1!$D$2:$D$6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600.0</c:v>
                </c:pt>
                <c:pt idx="3">
                  <c:v>500.0</c:v>
                </c:pt>
                <c:pt idx="4">
                  <c:v>200.0</c:v>
                </c:pt>
              </c:numCache>
            </c:numRef>
          </c:val>
        </c:ser>
        <c:marker val="1"/>
        <c:axId val="284524536"/>
        <c:axId val="286216904"/>
      </c:lineChart>
      <c:catAx>
        <c:axId val="284524536"/>
        <c:scaling>
          <c:orientation val="minMax"/>
        </c:scaling>
        <c:axPos val="b"/>
        <c:tickLblPos val="nextTo"/>
        <c:crossAx val="286216904"/>
        <c:crosses val="autoZero"/>
        <c:auto val="1"/>
        <c:lblAlgn val="ctr"/>
        <c:lblOffset val="100"/>
      </c:catAx>
      <c:valAx>
        <c:axId val="286216904"/>
        <c:scaling>
          <c:orientation val="minMax"/>
        </c:scaling>
        <c:axPos val="l"/>
        <c:majorGridlines/>
        <c:numFmt formatCode="General" sourceLinked="1"/>
        <c:tickLblPos val="nextTo"/>
        <c:crossAx val="2845245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11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22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Go over this, show it, drop it into the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Go over the equations – that’s a screenshot of the </a:t>
            </a:r>
            <a:r>
              <a:rPr lang="en-US" dirty="0" err="1" smtClean="0"/>
              <a:t>PredPrey.pde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Point</a:t>
            </a:r>
            <a:r>
              <a:rPr lang="en-US" baseline="0" dirty="0" smtClean="0"/>
              <a:t> out that they need to have new values to put new predators and prey in, because if they change “prey” before updating predators, then predators won’t properly depend on the *previous* value of “prey”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Board work for data design, distribute</a:t>
            </a:r>
            <a:r>
              <a:rPr lang="en-US" baseline="0" dirty="0" smtClean="0"/>
              <a:t> PredPreyData1.pde</a:t>
            </a:r>
          </a:p>
          <a:p>
            <a:r>
              <a:rPr lang="en-US" baseline="0" dirty="0" smtClean="0"/>
              <a:t>Board work for simulation design, distribute PredPreySim2.pde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Simulation and Modeling:</a:t>
            </a:r>
            <a:br>
              <a:rPr lang="en-US" dirty="0" smtClean="0"/>
            </a:br>
            <a:r>
              <a:rPr lang="en-US" dirty="0" smtClean="0"/>
              <a:t>Predator-Prey Processing Lab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Tuesday, October 1,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Marie desJardins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Live Design &amp;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static mode (we won’t use any functions)</a:t>
            </a:r>
          </a:p>
          <a:p>
            <a:r>
              <a:rPr lang="en-US" dirty="0" smtClean="0"/>
              <a:t>First, we’ll design and write the basic simulation code</a:t>
            </a:r>
          </a:p>
          <a:p>
            <a:pPr lvl="1"/>
            <a:r>
              <a:rPr lang="en-US" dirty="0" smtClean="0"/>
              <a:t>What is the data representation? (variables and constants to be stored)</a:t>
            </a:r>
          </a:p>
          <a:p>
            <a:r>
              <a:rPr lang="en-US" dirty="0" smtClean="0"/>
              <a:t>Next, we’ll output the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Simulating processes</a:t>
            </a:r>
          </a:p>
          <a:p>
            <a:r>
              <a:rPr lang="en-US" dirty="0" smtClean="0"/>
              <a:t>Using data:</a:t>
            </a:r>
          </a:p>
          <a:p>
            <a:pPr lvl="1"/>
            <a:r>
              <a:rPr lang="en-US" dirty="0" smtClean="0"/>
              <a:t>Visualizing data (generating graphs)</a:t>
            </a:r>
          </a:p>
          <a:p>
            <a:pPr lvl="1"/>
            <a:r>
              <a:rPr lang="en-US" dirty="0" smtClean="0"/>
              <a:t>Outputting data (for use by Excel or other analysis programs)</a:t>
            </a:r>
          </a:p>
          <a:p>
            <a:r>
              <a:rPr lang="en-US" dirty="0" smtClean="0"/>
              <a:t>Design considerations:</a:t>
            </a:r>
          </a:p>
          <a:p>
            <a:pPr lvl="1"/>
            <a:r>
              <a:rPr lang="en-US" dirty="0" smtClean="0"/>
              <a:t>Visual design / sketching as a tool</a:t>
            </a:r>
          </a:p>
          <a:p>
            <a:pPr lvl="1"/>
            <a:r>
              <a:rPr lang="en-US" dirty="0" smtClean="0"/>
              <a:t>Conceptual design / storyboarding as a tool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 model: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can represent “states” as collections of variables</a:t>
            </a:r>
          </a:p>
          <a:p>
            <a:pPr lvl="1"/>
            <a:r>
              <a:rPr lang="en-US" dirty="0" smtClean="0"/>
              <a:t>Semester game: Happiness, grades, wealth</a:t>
            </a:r>
          </a:p>
          <a:p>
            <a:r>
              <a:rPr lang="en-US" dirty="0" smtClean="0"/>
              <a:t>We can represent “actions” as choices from a list, parameter settings, ...</a:t>
            </a:r>
          </a:p>
          <a:p>
            <a:pPr lvl="1"/>
            <a:r>
              <a:rPr lang="en-US" dirty="0" smtClean="0"/>
              <a:t>Semester game: Hours studying, hours in class...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2209800"/>
            <a:ext cx="9144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State1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0400" y="2209800"/>
            <a:ext cx="9144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State2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2209800"/>
            <a:ext cx="9144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State3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>
            <a:off x="2057400" y="26289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2362200"/>
            <a:ext cx="761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Action1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14800" y="26289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2362200"/>
            <a:ext cx="761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Action2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72200" y="26289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0" y="2362200"/>
            <a:ext cx="761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Action3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544003" y="2514600"/>
            <a:ext cx="3129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...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Representations for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States: set of variables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dirty="0" smtClean="0"/>
              <a:t>, ... at each time </a:t>
            </a:r>
            <a:r>
              <a:rPr lang="en-US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... (values at time 1, 2, 3...)</a:t>
            </a:r>
          </a:p>
          <a:p>
            <a:pPr lvl="1"/>
            <a:r>
              <a:rPr lang="en-US" dirty="0" smtClean="0"/>
              <a:t>Can represent the sequence of values for state variable </a:t>
            </a:r>
            <a:r>
              <a:rPr lang="en-US" dirty="0" err="1" smtClean="0"/>
              <a:t>x</a:t>
            </a:r>
            <a:r>
              <a:rPr lang="en-US" dirty="0" smtClean="0"/>
              <a:t> as an array </a:t>
            </a:r>
            <a:r>
              <a:rPr lang="en-US" dirty="0" err="1" smtClean="0"/>
              <a:t>x</a:t>
            </a:r>
            <a:r>
              <a:rPr lang="en-US" dirty="0" smtClean="0"/>
              <a:t>[]</a:t>
            </a:r>
          </a:p>
          <a:p>
            <a:pPr lvl="1"/>
            <a:r>
              <a:rPr lang="en-US" dirty="0" smtClean="0"/>
              <a:t>Multiple state variables </a:t>
            </a:r>
            <a:r>
              <a:rPr lang="en-US" sz="1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multiple arrays</a:t>
            </a:r>
          </a:p>
          <a:p>
            <a:pPr lvl="1"/>
            <a:r>
              <a:rPr lang="en-US" dirty="0" smtClean="0"/>
              <a:t>Alternative: if we don’t need to remember all of the values, we can just represent one or two values for each state variable:</a:t>
            </a:r>
          </a:p>
          <a:p>
            <a:pPr lvl="2"/>
            <a:r>
              <a:rPr lang="en-US" dirty="0" err="1" smtClean="0"/>
              <a:t>currentX</a:t>
            </a:r>
            <a:endParaRPr lang="en-US" dirty="0" smtClean="0"/>
          </a:p>
          <a:p>
            <a:pPr lvl="2"/>
            <a:r>
              <a:rPr lang="en-US" dirty="0" err="1" smtClean="0"/>
              <a:t>currentX</a:t>
            </a:r>
            <a:r>
              <a:rPr lang="en-US" dirty="0" smtClean="0"/>
              <a:t> and </a:t>
            </a:r>
            <a:r>
              <a:rPr lang="en-US" dirty="0" err="1" smtClean="0"/>
              <a:t>prevX</a:t>
            </a:r>
            <a:r>
              <a:rPr lang="en-US" dirty="0" smtClean="0"/>
              <a:t> (if we want to measure/track change over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04800"/>
            <a:ext cx="8042276" cy="1336956"/>
          </a:xfrm>
        </p:spPr>
        <p:txBody>
          <a:bodyPr/>
          <a:lstStyle/>
          <a:p>
            <a:r>
              <a:rPr lang="en-US" dirty="0" smtClean="0"/>
              <a:t>Visualizing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7825"/>
            <a:ext cx="8042276" cy="4343400"/>
          </a:xfrm>
        </p:spPr>
        <p:txBody>
          <a:bodyPr/>
          <a:lstStyle/>
          <a:p>
            <a:r>
              <a:rPr lang="en-US" dirty="0" smtClean="0"/>
              <a:t>How might we want to see (say) happiness, grades, and wealth over time?</a:t>
            </a:r>
          </a:p>
          <a:p>
            <a:r>
              <a:rPr lang="en-US" dirty="0" smtClean="0"/>
              <a:t>One way: </a:t>
            </a:r>
            <a:br>
              <a:rPr lang="en-US" dirty="0" smtClean="0"/>
            </a:br>
            <a:r>
              <a:rPr lang="en-US" dirty="0" smtClean="0"/>
              <a:t>table of numbers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Another way: </a:t>
            </a:r>
            <a:br>
              <a:rPr lang="en-US" dirty="0" smtClean="0"/>
            </a:br>
            <a:r>
              <a:rPr lang="en-US" dirty="0" smtClean="0"/>
              <a:t>as a graph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2057400"/>
          <a:ext cx="3810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143000"/>
                <a:gridCol w="914400"/>
                <a:gridCol w="990600"/>
              </a:tblGrid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Happiness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Wealth</a:t>
                      </a:r>
                      <a:endParaRPr lang="en-US" sz="12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$100</a:t>
                      </a:r>
                      <a:endParaRPr lang="en-US" sz="12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$200</a:t>
                      </a:r>
                      <a:endParaRPr lang="en-US" sz="12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$600</a:t>
                      </a:r>
                      <a:endParaRPr lang="en-US" sz="12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5052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4"/>
            <a:ext cx="8042276" cy="1336956"/>
          </a:xfrm>
        </p:spPr>
        <p:txBody>
          <a:bodyPr/>
          <a:lstStyle/>
          <a:p>
            <a:r>
              <a:rPr lang="en-US" dirty="0" smtClean="0"/>
              <a:t>Outputting Data Tables</a:t>
            </a:r>
            <a:br>
              <a:rPr lang="en-US" dirty="0" smtClean="0"/>
            </a:br>
            <a:r>
              <a:rPr lang="en-US" dirty="0" smtClean="0"/>
              <a:t>in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81199"/>
            <a:ext cx="8042276" cy="396240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// open file for recording data</a:t>
            </a:r>
            <a:br>
              <a:rPr lang="en-US" sz="2000" dirty="0" smtClean="0"/>
            </a:br>
            <a:r>
              <a:rPr lang="en-US" sz="2000" dirty="0" err="1" smtClean="0"/>
              <a:t>PrintWriter</a:t>
            </a:r>
            <a:r>
              <a:rPr lang="en-US" sz="2000" dirty="0" smtClean="0"/>
              <a:t> OUTPUT = </a:t>
            </a:r>
            <a:r>
              <a:rPr lang="en-US" sz="2000" dirty="0" err="1" smtClean="0"/>
              <a:t>createWriter</a:t>
            </a:r>
            <a:r>
              <a:rPr lang="en-US" sz="2000" dirty="0" smtClean="0"/>
              <a:t> (FILENAME);     </a:t>
            </a:r>
          </a:p>
          <a:p>
            <a:pPr lvl="1"/>
            <a:r>
              <a:rPr lang="en-US" sz="2000" dirty="0" smtClean="0"/>
              <a:t>Example:</a:t>
            </a:r>
            <a:br>
              <a:rPr lang="en-US" sz="2000" dirty="0" smtClean="0"/>
            </a:br>
            <a:r>
              <a:rPr lang="en-US" sz="2000" dirty="0" err="1" smtClean="0"/>
              <a:t>PrintWriter</a:t>
            </a:r>
            <a:r>
              <a:rPr lang="en-US" sz="2000" dirty="0" smtClean="0"/>
              <a:t> </a:t>
            </a:r>
            <a:r>
              <a:rPr lang="en-US" sz="2000" dirty="0" err="1" smtClean="0"/>
              <a:t>datafile</a:t>
            </a:r>
            <a:r>
              <a:rPr lang="en-US" sz="2000" dirty="0" smtClean="0"/>
              <a:t>= </a:t>
            </a:r>
            <a:r>
              <a:rPr lang="en-US" sz="2000" dirty="0" err="1" smtClean="0"/>
              <a:t>createWriter</a:t>
            </a:r>
            <a:r>
              <a:rPr lang="en-US" sz="2000" dirty="0" smtClean="0"/>
              <a:t> (</a:t>
            </a:r>
            <a:r>
              <a:rPr lang="en-US" sz="2000" dirty="0" smtClean="0"/>
              <a:t>"</a:t>
            </a:r>
            <a:r>
              <a:rPr lang="en-US" sz="2000" dirty="0" err="1" smtClean="0"/>
              <a:t>outfile.csv</a:t>
            </a:r>
            <a:r>
              <a:rPr lang="en-US" sz="2000" dirty="0" smtClean="0"/>
              <a:t>")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// print to output file </a:t>
            </a:r>
            <a:br>
              <a:rPr lang="en-US" sz="2000" dirty="0" smtClean="0"/>
            </a:br>
            <a:r>
              <a:rPr lang="en-US" sz="2000" dirty="0" err="1" smtClean="0"/>
              <a:t>OUTPUT.println</a:t>
            </a:r>
            <a:r>
              <a:rPr lang="en-US" sz="2000" dirty="0" smtClean="0"/>
              <a:t> (OUTPUTSTRING);</a:t>
            </a:r>
          </a:p>
          <a:p>
            <a:pPr lvl="1"/>
            <a:r>
              <a:rPr lang="en-US" sz="1800" dirty="0" smtClean="0"/>
              <a:t>Example:</a:t>
            </a:r>
            <a:br>
              <a:rPr lang="en-US" sz="1800" dirty="0" smtClean="0"/>
            </a:br>
            <a:r>
              <a:rPr lang="en-US" sz="1800" dirty="0" err="1" smtClean="0"/>
              <a:t>datafile.println</a:t>
            </a:r>
            <a:r>
              <a:rPr lang="en-US" sz="1800" dirty="0" smtClean="0"/>
              <a:t> </a:t>
            </a:r>
            <a:r>
              <a:rPr lang="en-US" sz="1800" dirty="0" smtClean="0"/>
              <a:t>("time</a:t>
            </a:r>
            <a:r>
              <a:rPr lang="en-US" sz="1800" dirty="0" smtClean="0"/>
              <a:t>, happiness, grades, </a:t>
            </a:r>
            <a:r>
              <a:rPr lang="en-US" sz="1800" dirty="0" smtClean="0"/>
              <a:t>wealth")</a:t>
            </a:r>
            <a:r>
              <a:rPr lang="en-US" sz="1800" dirty="0" smtClean="0"/>
              <a:t>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// </a:t>
            </a:r>
            <a:r>
              <a:rPr lang="en-US" sz="2000" dirty="0" smtClean="0"/>
              <a:t>close output file when you’re all done </a:t>
            </a:r>
            <a:r>
              <a:rPr lang="en-US" sz="2000" dirty="0" smtClean="0"/>
              <a:t>with </a:t>
            </a:r>
            <a:r>
              <a:rPr lang="en-US" sz="2000" dirty="0" smtClean="0"/>
              <a:t>it</a:t>
            </a:r>
            <a:br>
              <a:rPr lang="en-US" sz="2000" dirty="0" smtClean="0"/>
            </a:br>
            <a:r>
              <a:rPr lang="en-US" sz="2000" dirty="0" err="1" smtClean="0"/>
              <a:t>datafile.flush</a:t>
            </a:r>
            <a:r>
              <a:rPr lang="en-US" sz="2000" dirty="0" smtClean="0"/>
              <a:t>(</a:t>
            </a:r>
            <a:r>
              <a:rPr lang="en-US" sz="2000" dirty="0" smtClean="0"/>
              <a:t>)</a:t>
            </a:r>
            <a:r>
              <a:rPr lang="en-US" sz="2000" dirty="0" smtClean="0"/>
              <a:t>;</a:t>
            </a:r>
            <a:br>
              <a:rPr lang="en-US" sz="2000" dirty="0" smtClean="0"/>
            </a:br>
            <a:r>
              <a:rPr lang="en-US" sz="2000" smtClean="0"/>
              <a:t>datafile.close</a:t>
            </a:r>
            <a:r>
              <a:rPr lang="en-US" sz="2000" dirty="0" smtClean="0"/>
              <a:t>();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12375"/>
            <a:ext cx="8042276" cy="1336956"/>
          </a:xfrm>
        </p:spPr>
        <p:txBody>
          <a:bodyPr/>
          <a:lstStyle/>
          <a:p>
            <a:r>
              <a:rPr lang="en-US" dirty="0" smtClean="0"/>
              <a:t>Visualizing Data in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/>
          <a:lstStyle/>
          <a:p>
            <a:r>
              <a:rPr lang="en-US" dirty="0" smtClean="0"/>
              <a:t>Graphs are just lines!</a:t>
            </a:r>
          </a:p>
          <a:p>
            <a:pPr lvl="1"/>
            <a:r>
              <a:rPr lang="en-US" dirty="0" smtClean="0"/>
              <a:t>Tricky part:  figuring out how a particular state variable value will map to a screen location</a:t>
            </a:r>
          </a:p>
          <a:p>
            <a:pPr lvl="1"/>
            <a:r>
              <a:rPr lang="en-US" dirty="0" smtClean="0"/>
              <a:t>Time value has to “scale” to the width of the screen</a:t>
            </a:r>
          </a:p>
          <a:p>
            <a:pPr lvl="1"/>
            <a:r>
              <a:rPr lang="en-US" dirty="0" smtClean="0"/>
              <a:t>State variable value has to “scale” to the height of the screen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6175"/>
            <a:ext cx="8042276" cy="1336956"/>
          </a:xfrm>
        </p:spPr>
        <p:txBody>
          <a:bodyPr/>
          <a:lstStyle/>
          <a:p>
            <a:r>
              <a:rPr lang="en-US" dirty="0" smtClean="0"/>
              <a:t>Graphing in Processing:  Quadratic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9275" y="1828800"/>
            <a:ext cx="3840480" cy="43434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setup()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float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prevX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float </a:t>
            </a:r>
            <a:r>
              <a:rPr lang="en-US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prevY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size (500, 500);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// Generate the first (</a:t>
            </a:r>
            <a:r>
              <a:rPr lang="en-US" dirty="0" err="1" smtClean="0"/>
              <a:t>x,y</a:t>
            </a:r>
            <a:r>
              <a:rPr lang="en-US" dirty="0" smtClean="0"/>
              <a:t>) pair 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// save </a:t>
            </a:r>
            <a:r>
              <a:rPr lang="en-US" dirty="0" smtClean="0"/>
              <a:t>it as </a:t>
            </a:r>
            <a:r>
              <a:rPr lang="en-US" dirty="0" err="1" smtClean="0"/>
              <a:t>prev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dirty="0" err="1" smtClean="0"/>
              <a:t>prevY</a:t>
            </a:r>
            <a:r>
              <a:rPr lang="en-US" dirty="0" smtClean="0"/>
              <a:t> = (-20*-20) - 10;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for ( </a:t>
            </a:r>
            <a:r>
              <a:rPr lang="en-US" dirty="0" err="1" smtClean="0"/>
              <a:t>x</a:t>
            </a:r>
            <a:r>
              <a:rPr lang="en-US" dirty="0" smtClean="0"/>
              <a:t>=-19 ; </a:t>
            </a:r>
            <a:r>
              <a:rPr lang="en-US" dirty="0" err="1" smtClean="0"/>
              <a:t>x</a:t>
            </a:r>
            <a:r>
              <a:rPr lang="en-US" dirty="0" smtClean="0"/>
              <a:t>&lt;=20 ; </a:t>
            </a:r>
            <a:r>
              <a:rPr lang="en-US" dirty="0" err="1" smtClean="0"/>
              <a:t>x</a:t>
            </a:r>
            <a:r>
              <a:rPr lang="en-US" dirty="0" smtClean="0"/>
              <a:t>++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</a:t>
            </a:r>
            <a:r>
              <a:rPr lang="en-US" dirty="0" smtClean="0"/>
              <a:t> –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drawLine</a:t>
            </a:r>
            <a:r>
              <a:rPr lang="en-US" dirty="0" smtClean="0"/>
              <a:t> (x-1, </a:t>
            </a:r>
            <a:r>
              <a:rPr lang="en-US" dirty="0" err="1" smtClean="0"/>
              <a:t>prevY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prevY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drawLine</a:t>
            </a:r>
            <a:r>
              <a:rPr lang="en-US" dirty="0" smtClean="0"/>
              <a:t> (float </a:t>
            </a:r>
            <a:r>
              <a:rPr lang="en-US" dirty="0" err="1" smtClean="0"/>
              <a:t>prevX</a:t>
            </a:r>
            <a:r>
              <a:rPr lang="en-US" dirty="0" smtClean="0"/>
              <a:t>, float </a:t>
            </a:r>
            <a:r>
              <a:rPr lang="en-US" dirty="0" err="1" smtClean="0"/>
              <a:t>prevY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float </a:t>
            </a:r>
            <a:r>
              <a:rPr lang="en-US" dirty="0" err="1" smtClean="0"/>
              <a:t>x</a:t>
            </a:r>
            <a:r>
              <a:rPr lang="en-US" dirty="0" smtClean="0"/>
              <a:t>, float </a:t>
            </a:r>
            <a:r>
              <a:rPr lang="en-US" dirty="0" err="1" smtClean="0"/>
              <a:t>y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line (</a:t>
            </a:r>
            <a:r>
              <a:rPr lang="en-US" dirty="0" err="1" smtClean="0"/>
              <a:t>screenX</a:t>
            </a:r>
            <a:r>
              <a:rPr lang="en-US" dirty="0" smtClean="0"/>
              <a:t> (</a:t>
            </a:r>
            <a:r>
              <a:rPr lang="en-US" dirty="0" err="1" smtClean="0"/>
              <a:t>prevX</a:t>
            </a:r>
            <a:r>
              <a:rPr lang="en-US" dirty="0" smtClean="0"/>
              <a:t>), </a:t>
            </a:r>
            <a:r>
              <a:rPr lang="en-US" dirty="0" err="1" smtClean="0"/>
              <a:t>screenY</a:t>
            </a:r>
            <a:r>
              <a:rPr lang="en-US" dirty="0" smtClean="0"/>
              <a:t> (</a:t>
            </a:r>
            <a:r>
              <a:rPr lang="en-US" dirty="0" err="1" smtClean="0"/>
              <a:t>prevY</a:t>
            </a:r>
            <a:r>
              <a:rPr lang="en-US" dirty="0" smtClean="0"/>
              <a:t>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screenX</a:t>
            </a:r>
            <a:r>
              <a:rPr lang="en-US" dirty="0" smtClean="0"/>
              <a:t> (</a:t>
            </a:r>
            <a:r>
              <a:rPr lang="en-US" dirty="0" err="1" smtClean="0"/>
              <a:t>x</a:t>
            </a:r>
            <a:r>
              <a:rPr lang="en-US" dirty="0" smtClean="0"/>
              <a:t>), </a:t>
            </a:r>
            <a:r>
              <a:rPr lang="en-US" dirty="0" err="1" smtClean="0"/>
              <a:t>screenY</a:t>
            </a:r>
            <a:r>
              <a:rPr lang="en-US" dirty="0" smtClean="0"/>
              <a:t> (</a:t>
            </a:r>
            <a:r>
              <a:rPr lang="en-US" dirty="0" err="1" smtClean="0"/>
              <a:t>y</a:t>
            </a:r>
            <a:r>
              <a:rPr lang="en-US" dirty="0" smtClean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51070" y="1828800"/>
            <a:ext cx="4088129" cy="43434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Graph the function </a:t>
            </a:r>
            <a:r>
              <a:rPr lang="en-US" dirty="0" err="1" smtClean="0"/>
              <a:t>y</a:t>
            </a:r>
            <a:r>
              <a:rPr lang="en-US" dirty="0" smtClean="0"/>
              <a:t>=x^2 - 10, </a:t>
            </a:r>
            <a:r>
              <a:rPr lang="en-US" dirty="0" err="1" smtClean="0"/>
              <a:t>x</a:t>
            </a:r>
            <a:r>
              <a:rPr lang="en-US" dirty="0" smtClean="0"/>
              <a:t>=-20...20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Range of function: [-10, 390]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Let's say 400 will appear at </a:t>
            </a:r>
            <a:r>
              <a:rPr lang="en-US" dirty="0" err="1" smtClean="0"/>
              <a:t>screenY</a:t>
            </a:r>
            <a:r>
              <a:rPr lang="en-US" dirty="0" smtClean="0"/>
              <a:t> = 50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</a:t>
            </a:r>
            <a:r>
              <a:rPr lang="en-US" dirty="0" err="1" smtClean="0"/>
              <a:t>y</a:t>
            </a:r>
            <a:r>
              <a:rPr lang="en-US" dirty="0" smtClean="0"/>
              <a:t>=0 will appear at </a:t>
            </a:r>
            <a:r>
              <a:rPr lang="en-US" dirty="0" err="1" smtClean="0"/>
              <a:t>screenY</a:t>
            </a:r>
            <a:r>
              <a:rPr lang="en-US" dirty="0" smtClean="0"/>
              <a:t> = 450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</a:t>
            </a:r>
            <a:r>
              <a:rPr lang="en-US" dirty="0" err="1" smtClean="0"/>
              <a:t>y</a:t>
            </a:r>
            <a:r>
              <a:rPr lang="en-US" dirty="0" smtClean="0"/>
              <a:t>=-10 will appear at </a:t>
            </a:r>
            <a:r>
              <a:rPr lang="en-US" dirty="0" err="1" smtClean="0"/>
              <a:t>screenY</a:t>
            </a:r>
            <a:r>
              <a:rPr lang="en-US" dirty="0" smtClean="0"/>
              <a:t>=460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So  </a:t>
            </a:r>
            <a:r>
              <a:rPr lang="en-US" dirty="0" err="1" smtClean="0"/>
              <a:t>screenY</a:t>
            </a:r>
            <a:r>
              <a:rPr lang="en-US" dirty="0" smtClean="0"/>
              <a:t> = 450 – </a:t>
            </a:r>
            <a:r>
              <a:rPr lang="en-US" dirty="0" err="1" smtClean="0"/>
              <a:t>y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Let's put </a:t>
            </a:r>
            <a:r>
              <a:rPr lang="en-US" dirty="0" err="1" smtClean="0"/>
              <a:t>x</a:t>
            </a:r>
            <a:r>
              <a:rPr lang="en-US" dirty="0" smtClean="0"/>
              <a:t>=-20 at </a:t>
            </a:r>
            <a:r>
              <a:rPr lang="en-US" dirty="0" err="1" smtClean="0"/>
              <a:t>screenX</a:t>
            </a:r>
            <a:r>
              <a:rPr lang="en-US" dirty="0" smtClean="0"/>
              <a:t> = 50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</a:t>
            </a:r>
            <a:r>
              <a:rPr lang="en-US" dirty="0" err="1" smtClean="0"/>
              <a:t>x</a:t>
            </a:r>
            <a:r>
              <a:rPr lang="en-US" dirty="0" smtClean="0"/>
              <a:t>=0 at </a:t>
            </a:r>
            <a:r>
              <a:rPr lang="en-US" dirty="0" err="1" smtClean="0"/>
              <a:t>screenX</a:t>
            </a:r>
            <a:r>
              <a:rPr lang="en-US" dirty="0" smtClean="0"/>
              <a:t> = 250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</a:t>
            </a:r>
            <a:r>
              <a:rPr lang="en-US" dirty="0" err="1" smtClean="0"/>
              <a:t>x</a:t>
            </a:r>
            <a:r>
              <a:rPr lang="en-US" dirty="0" smtClean="0"/>
              <a:t>=20 at </a:t>
            </a:r>
            <a:r>
              <a:rPr lang="en-US" dirty="0" err="1" smtClean="0"/>
              <a:t>screenX</a:t>
            </a:r>
            <a:r>
              <a:rPr lang="en-US" dirty="0" smtClean="0"/>
              <a:t> = 450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So  </a:t>
            </a:r>
            <a:r>
              <a:rPr lang="en-US" dirty="0" err="1" smtClean="0"/>
              <a:t>screenX</a:t>
            </a:r>
            <a:r>
              <a:rPr lang="en-US" dirty="0" smtClean="0"/>
              <a:t> = (x+20)*10 + 50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screenX</a:t>
            </a:r>
            <a:r>
              <a:rPr lang="en-US" dirty="0" smtClean="0"/>
              <a:t> (float </a:t>
            </a:r>
            <a:r>
              <a:rPr lang="en-US" dirty="0" err="1" smtClean="0"/>
              <a:t>x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return </a:t>
            </a:r>
            <a:r>
              <a:rPr lang="en-US" dirty="0" smtClean="0"/>
              <a:t>( </a:t>
            </a:r>
            <a:r>
              <a:rPr lang="en-US" dirty="0" smtClean="0"/>
              <a:t>(x+20)*10 + 50 );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screenY</a:t>
            </a:r>
            <a:r>
              <a:rPr lang="en-US" dirty="0" smtClean="0"/>
              <a:t> (float </a:t>
            </a:r>
            <a:r>
              <a:rPr lang="en-US" dirty="0" err="1" smtClean="0"/>
              <a:t>y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return ( 450-y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Predator-Prey Cycle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Lotka-Volterra</a:t>
            </a:r>
            <a:r>
              <a:rPr lang="en-US" dirty="0" smtClean="0"/>
              <a:t> equations</a:t>
            </a:r>
          </a:p>
          <a:p>
            <a:pPr lvl="1"/>
            <a:r>
              <a:rPr lang="en-US" dirty="0" smtClean="0"/>
              <a:t>“Actions” (fixed): birth rate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pred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prey</a:t>
            </a:r>
            <a:r>
              <a:rPr lang="en-US" dirty="0" smtClean="0"/>
              <a:t>) and death rate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pred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prey</a:t>
            </a:r>
            <a:r>
              <a:rPr lang="en-US" dirty="0" smtClean="0"/>
              <a:t>) of predators and prey</a:t>
            </a:r>
          </a:p>
          <a:p>
            <a:pPr lvl="1"/>
            <a:r>
              <a:rPr lang="en-US" dirty="0" smtClean="0"/>
              <a:t>States: population 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pred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prey</a:t>
            </a:r>
            <a:r>
              <a:rPr lang="en-US" dirty="0" smtClean="0"/>
              <a:t>) of predators and prey</a:t>
            </a:r>
          </a:p>
          <a:p>
            <a:pPr lvl="2"/>
            <a:r>
              <a:rPr lang="en-US" dirty="0" err="1" smtClean="0"/>
              <a:t>n</a:t>
            </a:r>
            <a:r>
              <a:rPr lang="en-US" baseline="-25000" dirty="0" err="1" smtClean="0"/>
              <a:t>prey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prey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prey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prey</a:t>
            </a:r>
            <a:r>
              <a:rPr lang="en-US" dirty="0" smtClean="0"/>
              <a:t> -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prey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prey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pred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n</a:t>
            </a:r>
            <a:r>
              <a:rPr lang="en-US" baseline="-25000" dirty="0" err="1" smtClean="0"/>
              <a:t>pred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pred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pred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pred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prey</a:t>
            </a:r>
            <a:r>
              <a:rPr lang="en-US" dirty="0" smtClean="0"/>
              <a:t> -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pred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pred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pic>
        <p:nvPicPr>
          <p:cNvPr id="11" name="Content Placeholder 3" descr="Screen Shot 2013-09-27 at 5.03.32 PM.png"/>
          <p:cNvPicPr>
            <a:picLocks noChangeAspect="1"/>
          </p:cNvPicPr>
          <p:nvPr/>
        </p:nvPicPr>
        <p:blipFill>
          <a:blip r:embed="rId3"/>
          <a:srcRect t="-17823" b="-17823"/>
          <a:stretch>
            <a:fillRect/>
          </a:stretch>
        </p:blipFill>
        <p:spPr>
          <a:xfrm>
            <a:off x="1371600" y="3886200"/>
            <a:ext cx="6172200" cy="3333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10547175</TotalTime>
  <Pages>26</Pages>
  <Words>994</Words>
  <Application>Microsoft Macintosh PowerPoint</Application>
  <PresentationFormat>Letter Paper (8.5x11 in)</PresentationFormat>
  <Paragraphs>126</Paragraphs>
  <Slides>10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Simulation and Modeling: Predator-Prey Processing Lab  IS 101Y/CMSC 101 Computational Thinking and Design Tuesday, October 1, 2013  Marie desJardins University of Maryland, Baltimore County</vt:lpstr>
      <vt:lpstr>Today’s Concepts</vt:lpstr>
      <vt:lpstr>Simulating Processes</vt:lpstr>
      <vt:lpstr>Data Representations for Simulations</vt:lpstr>
      <vt:lpstr>Visualizing Data</vt:lpstr>
      <vt:lpstr>Outputting Data Tables in Processing</vt:lpstr>
      <vt:lpstr>Visualizing Data in Processing</vt:lpstr>
      <vt:lpstr>Graphing in Processing:  Quadratic Example</vt:lpstr>
      <vt:lpstr>The Predator-Prey Cycle</vt:lpstr>
      <vt:lpstr>Live Design &amp; Coding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  </dc:title>
  <dc:subject/>
  <dc:creator>UNIVERSITY OF MISSISSIPPI LIBRARIES</dc:creator>
  <cp:keywords/>
  <dc:description/>
  <cp:lastModifiedBy>Marie desJardins</cp:lastModifiedBy>
  <cp:revision>233</cp:revision>
  <cp:lastPrinted>2013-05-23T11:18:58Z</cp:lastPrinted>
  <dcterms:created xsi:type="dcterms:W3CDTF">2013-10-01T12:01:38Z</dcterms:created>
  <dcterms:modified xsi:type="dcterms:W3CDTF">2013-10-01T15:33:56Z</dcterms:modified>
</cp:coreProperties>
</file>