
<file path=[Content_Types].xml><?xml version="1.0" encoding="utf-8"?>
<Types xmlns="http://schemas.openxmlformats.org/package/2006/content-types">
  <Override PartName="/ppt/charts/chart1.xml" ContentType="application/vnd.openxmlformats-officedocument.drawingml.chart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436" r:id="rId2"/>
    <p:sldId id="437" r:id="rId3"/>
    <p:sldId id="446" r:id="rId4"/>
    <p:sldId id="450" r:id="rId5"/>
    <p:sldId id="447" r:id="rId6"/>
    <p:sldId id="448" r:id="rId7"/>
    <p:sldId id="451" r:id="rId8"/>
    <p:sldId id="452" r:id="rId9"/>
    <p:sldId id="449" r:id="rId10"/>
    <p:sldId id="444" r:id="rId11"/>
  </p:sldIdLst>
  <p:sldSz cx="9144000" cy="6858000" type="letter"/>
  <p:notesSz cx="6991350" cy="92821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clrMode="gray" frameSlides="1"/>
  <p:showPr showNarration="1" useTimings="0">
    <p:present/>
    <p:sldAll/>
    <p:penClr>
      <a:schemeClr val="tx1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  </p:ext>
    </p:extLst>
  </p:showPr>
  <p:clrMru>
    <a:srgbClr val="B2B2B2"/>
    <a:srgbClr val="DDDDDD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8720" autoAdjust="0"/>
    <p:restoredTop sz="86364" autoAdjust="0"/>
  </p:normalViewPr>
  <p:slideViewPr>
    <p:cSldViewPr>
      <p:cViewPr varScale="1">
        <p:scale>
          <a:sx n="89" d="100"/>
          <a:sy n="89" d="100"/>
        </p:scale>
        <p:origin x="-15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riedj:Documents:Classes:101:Slides:SemesterGameGrap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/>
      <c:lineChart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Happiness</c:v>
                </c:pt>
              </c:strCache>
            </c:strRef>
          </c:tx>
          <c:val>
            <c:numRef>
              <c:f>Sheet1!$B$2:$B$6</c:f>
              <c:numCache>
                <c:formatCode>General</c:formatCode>
                <c:ptCount val="5"/>
                <c:pt idx="0">
                  <c:v>90.0</c:v>
                </c:pt>
                <c:pt idx="1">
                  <c:v>85.0</c:v>
                </c:pt>
                <c:pt idx="2">
                  <c:v>60.0</c:v>
                </c:pt>
                <c:pt idx="3">
                  <c:v>70.0</c:v>
                </c:pt>
                <c:pt idx="4">
                  <c:v>85.0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Grades</c:v>
                </c:pt>
              </c:strCache>
            </c:strRef>
          </c:tx>
          <c:val>
            <c:numRef>
              <c:f>Sheet1!$C$2:$C$6</c:f>
              <c:numCache>
                <c:formatCode>General</c:formatCode>
                <c:ptCount val="5"/>
                <c:pt idx="0">
                  <c:v>60.0</c:v>
                </c:pt>
                <c:pt idx="1">
                  <c:v>70.0</c:v>
                </c:pt>
                <c:pt idx="2">
                  <c:v>70.0</c:v>
                </c:pt>
                <c:pt idx="3">
                  <c:v>80.0</c:v>
                </c:pt>
                <c:pt idx="4">
                  <c:v>90.0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Wealth</c:v>
                </c:pt>
              </c:strCache>
            </c:strRef>
          </c:tx>
          <c:val>
            <c:numRef>
              <c:f>Sheet1!$D$2:$D$6</c:f>
              <c:numCache>
                <c:formatCode>General</c:formatCode>
                <c:ptCount val="5"/>
                <c:pt idx="0">
                  <c:v>100.0</c:v>
                </c:pt>
                <c:pt idx="1">
                  <c:v>200.0</c:v>
                </c:pt>
                <c:pt idx="2">
                  <c:v>600.0</c:v>
                </c:pt>
                <c:pt idx="3">
                  <c:v>500.0</c:v>
                </c:pt>
                <c:pt idx="4">
                  <c:v>200.0</c:v>
                </c:pt>
              </c:numCache>
            </c:numRef>
          </c:val>
        </c:ser>
        <c:marker val="1"/>
        <c:axId val="284524536"/>
        <c:axId val="286216904"/>
      </c:lineChart>
      <c:catAx>
        <c:axId val="284524536"/>
        <c:scaling>
          <c:orientation val="minMax"/>
        </c:scaling>
        <c:axPos val="b"/>
        <c:tickLblPos val="nextTo"/>
        <c:crossAx val="286216904"/>
        <c:crosses val="autoZero"/>
        <c:auto val="1"/>
        <c:lblAlgn val="ctr"/>
        <c:lblOffset val="100"/>
      </c:catAx>
      <c:valAx>
        <c:axId val="286216904"/>
        <c:scaling>
          <c:orientation val="minMax"/>
        </c:scaling>
        <c:axPos val="l"/>
        <c:majorGridlines/>
        <c:numFmt formatCode="General" sourceLinked="1"/>
        <c:tickLblPos val="nextTo"/>
        <c:crossAx val="28452453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51186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588963"/>
            <a:ext cx="4643438" cy="348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822702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="" xmlns:p="http://schemas.openxmlformats.org/presentationml/2006/main" xmlns:r="http://schemas.openxmlformats.org/officeDocument/2006/relationships" xmlns:a="http://schemas.openxmlformats.org/drawingml/2006/main" val="1"/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4408488"/>
            <a:ext cx="5594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Go over this, show it, drop it into the </a:t>
            </a:r>
            <a:r>
              <a:rPr lang="en-US" dirty="0" err="1" smtClean="0"/>
              <a:t>Dropbox</a:t>
            </a:r>
            <a:r>
              <a:rPr lang="en-US" dirty="0" smtClean="0"/>
              <a:t> folder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4408488"/>
            <a:ext cx="5594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Go over the equations – that’s a screenshot of the </a:t>
            </a:r>
            <a:r>
              <a:rPr lang="en-US" dirty="0" err="1" smtClean="0"/>
              <a:t>PredPrey.pde</a:t>
            </a:r>
            <a:r>
              <a:rPr lang="en-US" dirty="0" smtClean="0"/>
              <a:t> program</a:t>
            </a:r>
          </a:p>
          <a:p>
            <a:r>
              <a:rPr lang="en-US" dirty="0" smtClean="0"/>
              <a:t>Point</a:t>
            </a:r>
            <a:r>
              <a:rPr lang="en-US" baseline="0" dirty="0" smtClean="0"/>
              <a:t> out that they need to have new values to put new predators and prey in, because if they change “prey” before updating predators, then predators won’t properly depend on the *previous* value of “prey”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8500" y="4408488"/>
            <a:ext cx="5594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Board work for data design, distribute</a:t>
            </a:r>
            <a:r>
              <a:rPr lang="en-US" baseline="0" dirty="0" smtClean="0"/>
              <a:t> PredPreyData1.pde</a:t>
            </a:r>
          </a:p>
          <a:p>
            <a:r>
              <a:rPr lang="en-US" baseline="0" dirty="0" smtClean="0"/>
              <a:t>Board work for simulation design, distribute PredPreySim2.pde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10/1/13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6716712" cy="5791199"/>
          </a:xfrm>
          <a:noFill/>
          <a:ln/>
        </p:spPr>
        <p:txBody>
          <a:bodyPr wrap="none"/>
          <a:lstStyle/>
          <a:p>
            <a:r>
              <a:rPr lang="en-US" dirty="0" smtClean="0"/>
              <a:t>Simulation and Modeling:</a:t>
            </a:r>
            <a:br>
              <a:rPr lang="en-US" dirty="0" smtClean="0"/>
            </a:br>
            <a:r>
              <a:rPr lang="en-US" dirty="0" smtClean="0"/>
              <a:t>Predator-Prey Processing Lab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solidFill>
                  <a:schemeClr val="tx2"/>
                </a:solidFill>
              </a:rPr>
              <a:t>IS 101Y/CMSC 101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Computational Thinking and Design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Tuesday, October 1, 2013</a:t>
            </a:r>
            <a:r>
              <a:rPr lang="en-US" sz="3200" dirty="0" smtClean="0">
                <a:solidFill>
                  <a:schemeClr val="tx2"/>
                </a:solidFill>
              </a:rPr>
              <a:t/>
            </a:r>
            <a:br>
              <a:rPr lang="en-US" sz="3200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>Marie desJardins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University of Maryland, Baltimore County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Live Design &amp;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static mode (we won’t use any functions)</a:t>
            </a:r>
          </a:p>
          <a:p>
            <a:r>
              <a:rPr lang="en-US" dirty="0" smtClean="0"/>
              <a:t>First, we’ll design and write the basic simulation code</a:t>
            </a:r>
          </a:p>
          <a:p>
            <a:pPr lvl="1"/>
            <a:r>
              <a:rPr lang="en-US" dirty="0" smtClean="0"/>
              <a:t>What is the data representation? (variables and constants to be stored)</a:t>
            </a:r>
          </a:p>
          <a:p>
            <a:r>
              <a:rPr lang="en-US" dirty="0" smtClean="0"/>
              <a:t>Next, we’ll output the graphs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0"/>
            <a:ext cx="8042276" cy="4876799"/>
          </a:xfrm>
        </p:spPr>
        <p:txBody>
          <a:bodyPr>
            <a:normAutofit/>
          </a:bodyPr>
          <a:lstStyle/>
          <a:p>
            <a:r>
              <a:rPr lang="en-US" dirty="0" smtClean="0"/>
              <a:t>Simulating processes</a:t>
            </a:r>
          </a:p>
          <a:p>
            <a:r>
              <a:rPr lang="en-US" dirty="0" smtClean="0"/>
              <a:t>Using data:</a:t>
            </a:r>
          </a:p>
          <a:p>
            <a:pPr lvl="1"/>
            <a:r>
              <a:rPr lang="en-US" dirty="0" smtClean="0"/>
              <a:t>Visualizing data (generating graphs)</a:t>
            </a:r>
          </a:p>
          <a:p>
            <a:pPr lvl="1"/>
            <a:r>
              <a:rPr lang="en-US" dirty="0" smtClean="0"/>
              <a:t>Outputting data (for use by Excel or other analysis programs)</a:t>
            </a:r>
          </a:p>
          <a:p>
            <a:r>
              <a:rPr lang="en-US" dirty="0" smtClean="0"/>
              <a:t>Design considerations:</a:t>
            </a:r>
          </a:p>
          <a:p>
            <a:pPr lvl="1"/>
            <a:r>
              <a:rPr lang="en-US" dirty="0" smtClean="0"/>
              <a:t>Visual design / sketching as a tool</a:t>
            </a:r>
          </a:p>
          <a:p>
            <a:pPr lvl="1"/>
            <a:r>
              <a:rPr lang="en-US" dirty="0" smtClean="0"/>
              <a:t>Conceptual design / storyboarding as a tool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Simulating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Process model: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We can represent “states” as collections of variables</a:t>
            </a:r>
          </a:p>
          <a:p>
            <a:pPr lvl="1"/>
            <a:r>
              <a:rPr lang="en-US" dirty="0" smtClean="0"/>
              <a:t>Semester game: Happiness, grades, wealth</a:t>
            </a:r>
          </a:p>
          <a:p>
            <a:r>
              <a:rPr lang="en-US" dirty="0" smtClean="0"/>
              <a:t>We can represent “actions” as choices from a list, parameter settings, ...</a:t>
            </a:r>
          </a:p>
          <a:p>
            <a:pPr lvl="1"/>
            <a:r>
              <a:rPr lang="en-US" dirty="0" smtClean="0"/>
              <a:t>Semester game: Hours studying, hours in class...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143000" y="2209800"/>
            <a:ext cx="914400" cy="838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State1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200400" y="2209800"/>
            <a:ext cx="914400" cy="838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State2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257800" y="2209800"/>
            <a:ext cx="914400" cy="838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State3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4" idx="6"/>
            <a:endCxn id="5" idx="2"/>
          </p:cNvCxnSpPr>
          <p:nvPr/>
        </p:nvCxnSpPr>
        <p:spPr>
          <a:xfrm>
            <a:off x="2057400" y="2628900"/>
            <a:ext cx="1143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09800" y="2362200"/>
            <a:ext cx="7617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Action1</a:t>
            </a:r>
            <a:endParaRPr lang="en-US" sz="12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114800" y="2628900"/>
            <a:ext cx="1143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67200" y="2362200"/>
            <a:ext cx="7617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Action2</a:t>
            </a:r>
            <a:endParaRPr lang="en-US" sz="12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172200" y="2628900"/>
            <a:ext cx="1143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324600" y="2362200"/>
            <a:ext cx="7617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Action3</a:t>
            </a:r>
            <a:endParaRPr lang="en-US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7544003" y="2514600"/>
            <a:ext cx="3129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...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Representations for 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States: set of variables </a:t>
            </a:r>
            <a:r>
              <a:rPr lang="en-US" dirty="0" err="1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, </a:t>
            </a:r>
            <a:r>
              <a:rPr lang="en-US" dirty="0" err="1" smtClean="0"/>
              <a:t>z</a:t>
            </a:r>
            <a:r>
              <a:rPr lang="en-US" dirty="0" smtClean="0"/>
              <a:t>, ... at each time </a:t>
            </a:r>
            <a:r>
              <a:rPr lang="en-US" dirty="0" err="1" smtClean="0"/>
              <a:t>t</a:t>
            </a:r>
            <a:endParaRPr lang="en-US" dirty="0" smtClean="0"/>
          </a:p>
          <a:p>
            <a:pPr lvl="1"/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, x</a:t>
            </a:r>
            <a:r>
              <a:rPr lang="en-US" baseline="-25000" dirty="0" smtClean="0"/>
              <a:t>3</a:t>
            </a:r>
            <a:r>
              <a:rPr lang="en-US" dirty="0" smtClean="0"/>
              <a:t>, ... (values at time 1, 2, 3...)</a:t>
            </a:r>
          </a:p>
          <a:p>
            <a:pPr lvl="1"/>
            <a:r>
              <a:rPr lang="en-US" dirty="0" smtClean="0"/>
              <a:t>Can represent the sequence of values for state variable </a:t>
            </a:r>
            <a:r>
              <a:rPr lang="en-US" dirty="0" err="1" smtClean="0"/>
              <a:t>x</a:t>
            </a:r>
            <a:r>
              <a:rPr lang="en-US" dirty="0" smtClean="0"/>
              <a:t> as an array </a:t>
            </a:r>
            <a:r>
              <a:rPr lang="en-US" dirty="0" err="1" smtClean="0"/>
              <a:t>x</a:t>
            </a:r>
            <a:r>
              <a:rPr lang="en-US" dirty="0" smtClean="0"/>
              <a:t>[]</a:t>
            </a:r>
          </a:p>
          <a:p>
            <a:pPr lvl="1"/>
            <a:r>
              <a:rPr lang="en-US" dirty="0" smtClean="0"/>
              <a:t>Multiple state variables </a:t>
            </a:r>
            <a:r>
              <a:rPr lang="en-US" sz="1800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en-US" dirty="0" smtClean="0"/>
              <a:t> multiple arrays</a:t>
            </a:r>
          </a:p>
          <a:p>
            <a:pPr lvl="1"/>
            <a:r>
              <a:rPr lang="en-US" dirty="0" smtClean="0"/>
              <a:t>Alternative: if we don’t need to remember all of the values, we can just represent one or two values for each state variable:</a:t>
            </a:r>
          </a:p>
          <a:p>
            <a:pPr lvl="2"/>
            <a:r>
              <a:rPr lang="en-US" dirty="0" err="1" smtClean="0"/>
              <a:t>currentX</a:t>
            </a:r>
            <a:endParaRPr lang="en-US" dirty="0" smtClean="0"/>
          </a:p>
          <a:p>
            <a:pPr lvl="2"/>
            <a:r>
              <a:rPr lang="en-US" dirty="0" err="1" smtClean="0"/>
              <a:t>currentX</a:t>
            </a:r>
            <a:r>
              <a:rPr lang="en-US" dirty="0" smtClean="0"/>
              <a:t> and </a:t>
            </a:r>
            <a:r>
              <a:rPr lang="en-US" dirty="0" err="1" smtClean="0"/>
              <a:t>prevX</a:t>
            </a:r>
            <a:r>
              <a:rPr lang="en-US" dirty="0" smtClean="0"/>
              <a:t> (if we want to measure/track change over time)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-304800"/>
            <a:ext cx="8042276" cy="1336956"/>
          </a:xfrm>
        </p:spPr>
        <p:txBody>
          <a:bodyPr/>
          <a:lstStyle/>
          <a:p>
            <a:r>
              <a:rPr lang="en-US" dirty="0" smtClean="0"/>
              <a:t>Visualizing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87825"/>
            <a:ext cx="8042276" cy="4343400"/>
          </a:xfrm>
        </p:spPr>
        <p:txBody>
          <a:bodyPr/>
          <a:lstStyle/>
          <a:p>
            <a:r>
              <a:rPr lang="en-US" dirty="0" smtClean="0"/>
              <a:t>How might we want to see (say) happiness, grades, and wealth over time?</a:t>
            </a:r>
          </a:p>
          <a:p>
            <a:r>
              <a:rPr lang="en-US" dirty="0" smtClean="0"/>
              <a:t>One way: </a:t>
            </a:r>
            <a:br>
              <a:rPr lang="en-US" dirty="0" smtClean="0"/>
            </a:br>
            <a:r>
              <a:rPr lang="en-US" dirty="0" smtClean="0"/>
              <a:t>table of numbers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Another way: </a:t>
            </a:r>
            <a:br>
              <a:rPr lang="en-US" dirty="0" smtClean="0"/>
            </a:br>
            <a:r>
              <a:rPr lang="en-US" dirty="0" smtClean="0"/>
              <a:t>as a graph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0" y="2057400"/>
          <a:ext cx="38100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143000"/>
                <a:gridCol w="914400"/>
                <a:gridCol w="990600"/>
              </a:tblGrid>
              <a:tr h="2413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Time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Happiness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Grades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Wealth</a:t>
                      </a:r>
                      <a:endParaRPr lang="en-US" sz="1200" dirty="0"/>
                    </a:p>
                  </a:txBody>
                  <a:tcPr/>
                </a:tc>
              </a:tr>
              <a:tr h="2413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90%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60%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$100</a:t>
                      </a:r>
                      <a:endParaRPr lang="en-US" sz="1200" dirty="0"/>
                    </a:p>
                  </a:txBody>
                  <a:tcPr/>
                </a:tc>
              </a:tr>
              <a:tr h="2413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70%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$200</a:t>
                      </a:r>
                      <a:endParaRPr lang="en-US" sz="1200" dirty="0"/>
                    </a:p>
                  </a:txBody>
                  <a:tcPr/>
                </a:tc>
              </a:tr>
              <a:tr h="2413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60%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70%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$600</a:t>
                      </a:r>
                      <a:endParaRPr lang="en-US" sz="1200" dirty="0"/>
                    </a:p>
                  </a:txBody>
                  <a:tcPr/>
                </a:tc>
              </a:tr>
              <a:tr h="2413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70%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$500</a:t>
                      </a:r>
                      <a:endParaRPr lang="en-US" sz="1200" dirty="0"/>
                    </a:p>
                  </a:txBody>
                  <a:tcPr/>
                </a:tc>
              </a:tr>
              <a:tr h="2413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85%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90%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$200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3505200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63244"/>
            <a:ext cx="8042276" cy="1336956"/>
          </a:xfrm>
        </p:spPr>
        <p:txBody>
          <a:bodyPr/>
          <a:lstStyle/>
          <a:p>
            <a:r>
              <a:rPr lang="en-US" dirty="0" smtClean="0"/>
              <a:t>Outputting Data Tables</a:t>
            </a:r>
            <a:br>
              <a:rPr lang="en-US" dirty="0" smtClean="0"/>
            </a:br>
            <a:r>
              <a:rPr lang="en-US" dirty="0" smtClean="0"/>
              <a:t>in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981199"/>
            <a:ext cx="8042276" cy="3962401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// open file for recording data</a:t>
            </a:r>
            <a:br>
              <a:rPr lang="en-US" sz="2000" dirty="0" smtClean="0"/>
            </a:br>
            <a:r>
              <a:rPr lang="en-US" sz="2000" dirty="0" err="1" smtClean="0"/>
              <a:t>PrintWriter</a:t>
            </a:r>
            <a:r>
              <a:rPr lang="en-US" sz="2000" dirty="0" smtClean="0"/>
              <a:t> OUTPUT = </a:t>
            </a:r>
            <a:r>
              <a:rPr lang="en-US" sz="2000" dirty="0" err="1" smtClean="0"/>
              <a:t>createWriter</a:t>
            </a:r>
            <a:r>
              <a:rPr lang="en-US" sz="2000" dirty="0" smtClean="0"/>
              <a:t> (FILENAME);     </a:t>
            </a:r>
          </a:p>
          <a:p>
            <a:pPr lvl="1"/>
            <a:r>
              <a:rPr lang="en-US" sz="2000" dirty="0" smtClean="0"/>
              <a:t>Example:</a:t>
            </a:r>
            <a:br>
              <a:rPr lang="en-US" sz="2000" dirty="0" smtClean="0"/>
            </a:br>
            <a:r>
              <a:rPr lang="en-US" sz="2000" dirty="0" err="1" smtClean="0"/>
              <a:t>PrintWriter</a:t>
            </a:r>
            <a:r>
              <a:rPr lang="en-US" sz="2000" dirty="0" smtClean="0"/>
              <a:t> </a:t>
            </a:r>
            <a:r>
              <a:rPr lang="en-US" sz="2000" dirty="0" err="1" smtClean="0"/>
              <a:t>datafile</a:t>
            </a:r>
            <a:r>
              <a:rPr lang="en-US" sz="2000" dirty="0" smtClean="0"/>
              <a:t>= </a:t>
            </a:r>
            <a:r>
              <a:rPr lang="en-US" sz="2000" dirty="0" err="1" smtClean="0"/>
              <a:t>createWriter</a:t>
            </a:r>
            <a:r>
              <a:rPr lang="en-US" sz="2000" dirty="0" smtClean="0"/>
              <a:t> (</a:t>
            </a:r>
            <a:r>
              <a:rPr lang="en-US" sz="2000" dirty="0" smtClean="0"/>
              <a:t>"</a:t>
            </a:r>
            <a:r>
              <a:rPr lang="en-US" sz="2000" dirty="0" err="1" smtClean="0"/>
              <a:t>outfile.csv</a:t>
            </a:r>
            <a:r>
              <a:rPr lang="en-US" sz="2000" dirty="0" smtClean="0"/>
              <a:t>")</a:t>
            </a:r>
            <a:r>
              <a:rPr lang="en-US" sz="2000" dirty="0" smtClean="0"/>
              <a:t>;</a:t>
            </a:r>
          </a:p>
          <a:p>
            <a:r>
              <a:rPr lang="en-US" sz="2000" dirty="0" smtClean="0"/>
              <a:t>// print to output file </a:t>
            </a:r>
            <a:br>
              <a:rPr lang="en-US" sz="2000" dirty="0" smtClean="0"/>
            </a:br>
            <a:r>
              <a:rPr lang="en-US" sz="2000" dirty="0" err="1" smtClean="0"/>
              <a:t>OUTPUT.println</a:t>
            </a:r>
            <a:r>
              <a:rPr lang="en-US" sz="2000" dirty="0" smtClean="0"/>
              <a:t> (OUTPUTSTRING);</a:t>
            </a:r>
          </a:p>
          <a:p>
            <a:pPr lvl="1"/>
            <a:r>
              <a:rPr lang="en-US" sz="1800" dirty="0" smtClean="0"/>
              <a:t>Example:</a:t>
            </a:r>
            <a:br>
              <a:rPr lang="en-US" sz="1800" dirty="0" smtClean="0"/>
            </a:br>
            <a:r>
              <a:rPr lang="en-US" sz="1800" dirty="0" err="1" smtClean="0"/>
              <a:t>datafile.println</a:t>
            </a:r>
            <a:r>
              <a:rPr lang="en-US" sz="1800" dirty="0" smtClean="0"/>
              <a:t> </a:t>
            </a:r>
            <a:r>
              <a:rPr lang="en-US" sz="1800" dirty="0" smtClean="0"/>
              <a:t>("time</a:t>
            </a:r>
            <a:r>
              <a:rPr lang="en-US" sz="1800" dirty="0" smtClean="0"/>
              <a:t>, happiness, grades, </a:t>
            </a:r>
            <a:r>
              <a:rPr lang="en-US" sz="1800" dirty="0" smtClean="0"/>
              <a:t>wealth")</a:t>
            </a:r>
            <a:r>
              <a:rPr lang="en-US" sz="1800" dirty="0" smtClean="0"/>
              <a:t>;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// </a:t>
            </a:r>
            <a:r>
              <a:rPr lang="en-US" sz="2000" dirty="0" smtClean="0"/>
              <a:t>close output file when you’re all done </a:t>
            </a:r>
            <a:r>
              <a:rPr lang="en-US" sz="2000" dirty="0" smtClean="0"/>
              <a:t>with </a:t>
            </a:r>
            <a:r>
              <a:rPr lang="en-US" sz="2000" dirty="0" smtClean="0"/>
              <a:t>it</a:t>
            </a:r>
            <a:br>
              <a:rPr lang="en-US" sz="2000" dirty="0" smtClean="0"/>
            </a:br>
            <a:r>
              <a:rPr lang="en-US" sz="2000" dirty="0" err="1" smtClean="0"/>
              <a:t>datafile.flush</a:t>
            </a:r>
            <a:r>
              <a:rPr lang="en-US" sz="2000" dirty="0" smtClean="0"/>
              <a:t>(</a:t>
            </a:r>
            <a:r>
              <a:rPr lang="en-US" sz="2000" dirty="0" smtClean="0"/>
              <a:t>)</a:t>
            </a:r>
            <a:r>
              <a:rPr lang="en-US" sz="2000" dirty="0" smtClean="0"/>
              <a:t>;</a:t>
            </a:r>
            <a:br>
              <a:rPr lang="en-US" sz="2000" dirty="0" smtClean="0"/>
            </a:br>
            <a:r>
              <a:rPr lang="en-US" sz="2000" smtClean="0"/>
              <a:t>datafile.close</a:t>
            </a:r>
            <a:r>
              <a:rPr lang="en-US" sz="2000" dirty="0" smtClean="0"/>
              <a:t>();</a:t>
            </a:r>
            <a:r>
              <a:rPr lang="en-US" sz="2000" dirty="0" smtClean="0"/>
              <a:t>  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412375"/>
            <a:ext cx="8042276" cy="1336956"/>
          </a:xfrm>
        </p:spPr>
        <p:txBody>
          <a:bodyPr/>
          <a:lstStyle/>
          <a:p>
            <a:r>
              <a:rPr lang="en-US" dirty="0" smtClean="0"/>
              <a:t>Visualizing Data in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905000"/>
            <a:ext cx="8042276" cy="4343400"/>
          </a:xfrm>
        </p:spPr>
        <p:txBody>
          <a:bodyPr/>
          <a:lstStyle/>
          <a:p>
            <a:r>
              <a:rPr lang="en-US" dirty="0" smtClean="0"/>
              <a:t>Graphs are just lines!</a:t>
            </a:r>
          </a:p>
          <a:p>
            <a:pPr lvl="1"/>
            <a:r>
              <a:rPr lang="en-US" dirty="0" smtClean="0"/>
              <a:t>Tricky part:  figuring out how a particular state variable value will map to a screen location</a:t>
            </a:r>
          </a:p>
          <a:p>
            <a:pPr lvl="1"/>
            <a:r>
              <a:rPr lang="en-US" dirty="0" smtClean="0"/>
              <a:t>Time value has to “scale” to the width of the screen</a:t>
            </a:r>
          </a:p>
          <a:p>
            <a:pPr lvl="1"/>
            <a:r>
              <a:rPr lang="en-US" dirty="0" smtClean="0"/>
              <a:t>State variable value has to “scale” to the height of the screen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336175"/>
            <a:ext cx="8042276" cy="1336956"/>
          </a:xfrm>
        </p:spPr>
        <p:txBody>
          <a:bodyPr/>
          <a:lstStyle/>
          <a:p>
            <a:r>
              <a:rPr lang="en-US" dirty="0" smtClean="0"/>
              <a:t>Graphing in Processing:  Quadratic Example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49275" y="1828800"/>
            <a:ext cx="3840480" cy="4343400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void setup()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float </a:t>
            </a:r>
            <a:r>
              <a:rPr lang="en-US" dirty="0" err="1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prevX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float </a:t>
            </a:r>
            <a:r>
              <a:rPr lang="en-US" dirty="0" err="1" smtClean="0"/>
              <a:t>y</a:t>
            </a:r>
            <a:r>
              <a:rPr lang="en-US" dirty="0" smtClean="0"/>
              <a:t>, </a:t>
            </a:r>
            <a:r>
              <a:rPr lang="en-US" dirty="0" err="1" smtClean="0"/>
              <a:t>prevY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size (500, 500);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// Generate the first (</a:t>
            </a:r>
            <a:r>
              <a:rPr lang="en-US" dirty="0" err="1" smtClean="0"/>
              <a:t>x,y</a:t>
            </a:r>
            <a:r>
              <a:rPr lang="en-US" dirty="0" smtClean="0"/>
              <a:t>) pair and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// save </a:t>
            </a:r>
            <a:r>
              <a:rPr lang="en-US" dirty="0" smtClean="0"/>
              <a:t>it as </a:t>
            </a:r>
            <a:r>
              <a:rPr lang="en-US" dirty="0" err="1" smtClean="0"/>
              <a:t>prev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</a:t>
            </a:r>
            <a:r>
              <a:rPr lang="en-US" dirty="0" err="1" smtClean="0"/>
              <a:t>prevY</a:t>
            </a:r>
            <a:r>
              <a:rPr lang="en-US" dirty="0" smtClean="0"/>
              <a:t> = (-20*-20) - 10;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for ( </a:t>
            </a:r>
            <a:r>
              <a:rPr lang="en-US" dirty="0" err="1" smtClean="0"/>
              <a:t>x</a:t>
            </a:r>
            <a:r>
              <a:rPr lang="en-US" dirty="0" smtClean="0"/>
              <a:t>=-19 ; </a:t>
            </a:r>
            <a:r>
              <a:rPr lang="en-US" dirty="0" err="1" smtClean="0"/>
              <a:t>x</a:t>
            </a:r>
            <a:r>
              <a:rPr lang="en-US" dirty="0" smtClean="0"/>
              <a:t>&lt;=20 ; </a:t>
            </a:r>
            <a:r>
              <a:rPr lang="en-US" dirty="0" err="1" smtClean="0"/>
              <a:t>x</a:t>
            </a:r>
            <a:r>
              <a:rPr lang="en-US" dirty="0" smtClean="0"/>
              <a:t>++ 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</a:t>
            </a:r>
            <a:r>
              <a:rPr lang="en-US" dirty="0" err="1" smtClean="0"/>
              <a:t>y</a:t>
            </a:r>
            <a:r>
              <a:rPr lang="en-US" dirty="0" smtClean="0"/>
              <a:t> = </a:t>
            </a:r>
            <a:r>
              <a:rPr lang="en-US" dirty="0" err="1" smtClean="0"/>
              <a:t>x</a:t>
            </a:r>
            <a:r>
              <a:rPr lang="en-US" dirty="0" smtClean="0"/>
              <a:t>*</a:t>
            </a:r>
            <a:r>
              <a:rPr lang="en-US" dirty="0" err="1" smtClean="0"/>
              <a:t>x</a:t>
            </a:r>
            <a:r>
              <a:rPr lang="en-US" dirty="0" smtClean="0"/>
              <a:t> – 10;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</a:t>
            </a:r>
            <a:r>
              <a:rPr lang="en-US" dirty="0" err="1" smtClean="0"/>
              <a:t>drawLine</a:t>
            </a:r>
            <a:r>
              <a:rPr lang="en-US" dirty="0" smtClean="0"/>
              <a:t> (x-1, </a:t>
            </a:r>
            <a:r>
              <a:rPr lang="en-US" dirty="0" err="1" smtClean="0"/>
              <a:t>prevY</a:t>
            </a:r>
            <a:r>
              <a:rPr lang="en-US" dirty="0" smtClean="0"/>
              <a:t>, </a:t>
            </a:r>
            <a:r>
              <a:rPr lang="en-US" dirty="0" err="1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 </a:t>
            </a:r>
            <a:r>
              <a:rPr lang="en-US" dirty="0" err="1" smtClean="0"/>
              <a:t>prevY</a:t>
            </a:r>
            <a:r>
              <a:rPr lang="en-US" dirty="0" smtClean="0"/>
              <a:t> = </a:t>
            </a:r>
            <a:r>
              <a:rPr lang="en-US" dirty="0" err="1" smtClean="0"/>
              <a:t>y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void </a:t>
            </a:r>
            <a:r>
              <a:rPr lang="en-US" dirty="0" err="1" smtClean="0"/>
              <a:t>drawLine</a:t>
            </a:r>
            <a:r>
              <a:rPr lang="en-US" dirty="0" smtClean="0"/>
              <a:t> (float </a:t>
            </a:r>
            <a:r>
              <a:rPr lang="en-US" dirty="0" err="1" smtClean="0"/>
              <a:t>prevX</a:t>
            </a:r>
            <a:r>
              <a:rPr lang="en-US" dirty="0" smtClean="0"/>
              <a:t>, float </a:t>
            </a:r>
            <a:r>
              <a:rPr lang="en-US" dirty="0" err="1" smtClean="0"/>
              <a:t>prevY</a:t>
            </a:r>
            <a:r>
              <a:rPr lang="en-US" dirty="0" smtClean="0"/>
              <a:t>,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               float </a:t>
            </a:r>
            <a:r>
              <a:rPr lang="en-US" dirty="0" err="1" smtClean="0"/>
              <a:t>x</a:t>
            </a:r>
            <a:r>
              <a:rPr lang="en-US" dirty="0" smtClean="0"/>
              <a:t>, float </a:t>
            </a:r>
            <a:r>
              <a:rPr lang="en-US" dirty="0" err="1" smtClean="0"/>
              <a:t>y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line (</a:t>
            </a:r>
            <a:r>
              <a:rPr lang="en-US" dirty="0" err="1" smtClean="0"/>
              <a:t>screenX</a:t>
            </a:r>
            <a:r>
              <a:rPr lang="en-US" dirty="0" smtClean="0"/>
              <a:t> (</a:t>
            </a:r>
            <a:r>
              <a:rPr lang="en-US" dirty="0" err="1" smtClean="0"/>
              <a:t>prevX</a:t>
            </a:r>
            <a:r>
              <a:rPr lang="en-US" dirty="0" smtClean="0"/>
              <a:t>), </a:t>
            </a:r>
            <a:r>
              <a:rPr lang="en-US" dirty="0" err="1" smtClean="0"/>
              <a:t>screenY</a:t>
            </a:r>
            <a:r>
              <a:rPr lang="en-US" dirty="0" smtClean="0"/>
              <a:t> (</a:t>
            </a:r>
            <a:r>
              <a:rPr lang="en-US" dirty="0" err="1" smtClean="0"/>
              <a:t>prevY</a:t>
            </a:r>
            <a:r>
              <a:rPr lang="en-US" dirty="0" smtClean="0"/>
              <a:t>)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         </a:t>
            </a:r>
            <a:r>
              <a:rPr lang="en-US" dirty="0" err="1" smtClean="0"/>
              <a:t>screenX</a:t>
            </a:r>
            <a:r>
              <a:rPr lang="en-US" dirty="0" smtClean="0"/>
              <a:t> (</a:t>
            </a:r>
            <a:r>
              <a:rPr lang="en-US" dirty="0" err="1" smtClean="0"/>
              <a:t>x</a:t>
            </a:r>
            <a:r>
              <a:rPr lang="en-US" dirty="0" smtClean="0"/>
              <a:t>), </a:t>
            </a:r>
            <a:r>
              <a:rPr lang="en-US" dirty="0" err="1" smtClean="0"/>
              <a:t>screenY</a:t>
            </a:r>
            <a:r>
              <a:rPr lang="en-US" dirty="0" smtClean="0"/>
              <a:t> (</a:t>
            </a:r>
            <a:r>
              <a:rPr lang="en-US" dirty="0" err="1" smtClean="0"/>
              <a:t>y</a:t>
            </a:r>
            <a:r>
              <a:rPr lang="en-US" dirty="0" smtClean="0"/>
              <a:t>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751070" y="1828800"/>
            <a:ext cx="4088129" cy="4343400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// Graph the function </a:t>
            </a:r>
            <a:r>
              <a:rPr lang="en-US" dirty="0" err="1" smtClean="0"/>
              <a:t>y</a:t>
            </a:r>
            <a:r>
              <a:rPr lang="en-US" dirty="0" smtClean="0"/>
              <a:t>=x^2 - 10, </a:t>
            </a:r>
            <a:r>
              <a:rPr lang="en-US" dirty="0" err="1" smtClean="0"/>
              <a:t>x</a:t>
            </a:r>
            <a:r>
              <a:rPr lang="en-US" dirty="0" smtClean="0"/>
              <a:t>=-20...20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// Range of function: [-10, 390]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// Let's say 400 will appear at </a:t>
            </a:r>
            <a:r>
              <a:rPr lang="en-US" dirty="0" err="1" smtClean="0"/>
              <a:t>screenY</a:t>
            </a:r>
            <a:r>
              <a:rPr lang="en-US" dirty="0" smtClean="0"/>
              <a:t> = 50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// </a:t>
            </a:r>
            <a:r>
              <a:rPr lang="en-US" dirty="0" err="1" smtClean="0"/>
              <a:t>y</a:t>
            </a:r>
            <a:r>
              <a:rPr lang="en-US" dirty="0" smtClean="0"/>
              <a:t>=0 will appear at </a:t>
            </a:r>
            <a:r>
              <a:rPr lang="en-US" dirty="0" err="1" smtClean="0"/>
              <a:t>screenY</a:t>
            </a:r>
            <a:r>
              <a:rPr lang="en-US" dirty="0" smtClean="0"/>
              <a:t> = 450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// </a:t>
            </a:r>
            <a:r>
              <a:rPr lang="en-US" dirty="0" err="1" smtClean="0"/>
              <a:t>y</a:t>
            </a:r>
            <a:r>
              <a:rPr lang="en-US" dirty="0" smtClean="0"/>
              <a:t>=-10 will appear at </a:t>
            </a:r>
            <a:r>
              <a:rPr lang="en-US" dirty="0" err="1" smtClean="0"/>
              <a:t>screenY</a:t>
            </a:r>
            <a:r>
              <a:rPr lang="en-US" dirty="0" smtClean="0"/>
              <a:t>=460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// So  </a:t>
            </a:r>
            <a:r>
              <a:rPr lang="en-US" dirty="0" err="1" smtClean="0"/>
              <a:t>screenY</a:t>
            </a:r>
            <a:r>
              <a:rPr lang="en-US" dirty="0" smtClean="0"/>
              <a:t> = 450 – </a:t>
            </a:r>
            <a:r>
              <a:rPr lang="en-US" dirty="0" err="1" smtClean="0"/>
              <a:t>y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// Let's put </a:t>
            </a:r>
            <a:r>
              <a:rPr lang="en-US" dirty="0" err="1" smtClean="0"/>
              <a:t>x</a:t>
            </a:r>
            <a:r>
              <a:rPr lang="en-US" dirty="0" smtClean="0"/>
              <a:t>=-20 at </a:t>
            </a:r>
            <a:r>
              <a:rPr lang="en-US" dirty="0" err="1" smtClean="0"/>
              <a:t>screenX</a:t>
            </a:r>
            <a:r>
              <a:rPr lang="en-US" dirty="0" smtClean="0"/>
              <a:t> = 50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// </a:t>
            </a:r>
            <a:r>
              <a:rPr lang="en-US" dirty="0" err="1" smtClean="0"/>
              <a:t>x</a:t>
            </a:r>
            <a:r>
              <a:rPr lang="en-US" dirty="0" smtClean="0"/>
              <a:t>=0 at </a:t>
            </a:r>
            <a:r>
              <a:rPr lang="en-US" dirty="0" err="1" smtClean="0"/>
              <a:t>screenX</a:t>
            </a:r>
            <a:r>
              <a:rPr lang="en-US" dirty="0" smtClean="0"/>
              <a:t> = 250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// </a:t>
            </a:r>
            <a:r>
              <a:rPr lang="en-US" dirty="0" err="1" smtClean="0"/>
              <a:t>x</a:t>
            </a:r>
            <a:r>
              <a:rPr lang="en-US" dirty="0" smtClean="0"/>
              <a:t>=20 at </a:t>
            </a:r>
            <a:r>
              <a:rPr lang="en-US" dirty="0" err="1" smtClean="0"/>
              <a:t>screenX</a:t>
            </a:r>
            <a:r>
              <a:rPr lang="en-US" dirty="0" smtClean="0"/>
              <a:t> = 450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// So  </a:t>
            </a:r>
            <a:r>
              <a:rPr lang="en-US" dirty="0" err="1" smtClean="0"/>
              <a:t>screenX</a:t>
            </a:r>
            <a:r>
              <a:rPr lang="en-US" dirty="0" smtClean="0"/>
              <a:t> = (x+20)*10 + 50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float </a:t>
            </a:r>
            <a:r>
              <a:rPr lang="en-US" dirty="0" err="1" smtClean="0"/>
              <a:t>screenX</a:t>
            </a:r>
            <a:r>
              <a:rPr lang="en-US" dirty="0" smtClean="0"/>
              <a:t> (float </a:t>
            </a:r>
            <a:r>
              <a:rPr lang="en-US" dirty="0" err="1" smtClean="0"/>
              <a:t>x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return </a:t>
            </a:r>
            <a:r>
              <a:rPr lang="en-US" dirty="0" smtClean="0"/>
              <a:t>( </a:t>
            </a:r>
            <a:r>
              <a:rPr lang="en-US" dirty="0" smtClean="0"/>
              <a:t>(x+20)*10 + 50 );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float </a:t>
            </a:r>
            <a:r>
              <a:rPr lang="en-US" dirty="0" err="1" smtClean="0"/>
              <a:t>screenY</a:t>
            </a:r>
            <a:r>
              <a:rPr lang="en-US" dirty="0" smtClean="0"/>
              <a:t> (float </a:t>
            </a:r>
            <a:r>
              <a:rPr lang="en-US" dirty="0" err="1" smtClean="0"/>
              <a:t>y</a:t>
            </a:r>
            <a:r>
              <a:rPr lang="en-US" dirty="0" smtClean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return ( 450-y 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Predator-Prey Cycle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Lotka-Volterra</a:t>
            </a:r>
            <a:r>
              <a:rPr lang="en-US" dirty="0" smtClean="0"/>
              <a:t> equations</a:t>
            </a:r>
          </a:p>
          <a:p>
            <a:pPr lvl="1"/>
            <a:r>
              <a:rPr lang="en-US" dirty="0" smtClean="0"/>
              <a:t>“Actions” (fixed): birth rate (</a:t>
            </a:r>
            <a:r>
              <a:rPr lang="en-US" dirty="0" err="1" smtClean="0"/>
              <a:t>b</a:t>
            </a:r>
            <a:r>
              <a:rPr lang="en-US" baseline="-25000" dirty="0" err="1" smtClean="0"/>
              <a:t>pred</a:t>
            </a:r>
            <a:r>
              <a:rPr lang="en-US" dirty="0" smtClean="0"/>
              <a:t>,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prey</a:t>
            </a:r>
            <a:r>
              <a:rPr lang="en-US" dirty="0" smtClean="0"/>
              <a:t>) and death rate (</a:t>
            </a:r>
            <a:r>
              <a:rPr lang="en-US" dirty="0" err="1" smtClean="0"/>
              <a:t>d</a:t>
            </a:r>
            <a:r>
              <a:rPr lang="en-US" baseline="-25000" dirty="0" err="1" smtClean="0"/>
              <a:t>pred</a:t>
            </a:r>
            <a:r>
              <a:rPr lang="en-US" dirty="0" smtClean="0"/>
              <a:t>,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prey</a:t>
            </a:r>
            <a:r>
              <a:rPr lang="en-US" dirty="0" smtClean="0"/>
              <a:t>) of predators and prey</a:t>
            </a:r>
          </a:p>
          <a:p>
            <a:pPr lvl="1"/>
            <a:r>
              <a:rPr lang="en-US" dirty="0" smtClean="0"/>
              <a:t>States: population (</a:t>
            </a:r>
            <a:r>
              <a:rPr lang="en-US" dirty="0" err="1" smtClean="0"/>
              <a:t>n</a:t>
            </a:r>
            <a:r>
              <a:rPr lang="en-US" baseline="-25000" dirty="0" err="1" smtClean="0"/>
              <a:t>pred</a:t>
            </a:r>
            <a:r>
              <a:rPr lang="en-US" dirty="0" smtClean="0"/>
              <a:t>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prey</a:t>
            </a:r>
            <a:r>
              <a:rPr lang="en-US" dirty="0" smtClean="0"/>
              <a:t>) of predators and prey</a:t>
            </a:r>
          </a:p>
          <a:p>
            <a:pPr lvl="2"/>
            <a:r>
              <a:rPr lang="en-US" dirty="0" err="1" smtClean="0"/>
              <a:t>n</a:t>
            </a:r>
            <a:r>
              <a:rPr lang="en-US" baseline="-25000" dirty="0" err="1" smtClean="0"/>
              <a:t>prey</a:t>
            </a:r>
            <a:r>
              <a:rPr lang="en-US" dirty="0" smtClean="0"/>
              <a:t> =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prey</a:t>
            </a:r>
            <a:r>
              <a:rPr lang="en-US" dirty="0" smtClean="0"/>
              <a:t> +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prey</a:t>
            </a:r>
            <a:r>
              <a:rPr lang="en-US" dirty="0" smtClean="0"/>
              <a:t>*</a:t>
            </a:r>
            <a:r>
              <a:rPr lang="en-US" dirty="0" err="1" smtClean="0"/>
              <a:t>n</a:t>
            </a:r>
            <a:r>
              <a:rPr lang="en-US" baseline="-25000" dirty="0" err="1" smtClean="0"/>
              <a:t>prey</a:t>
            </a:r>
            <a:r>
              <a:rPr lang="en-US" dirty="0" smtClean="0"/>
              <a:t> - (</a:t>
            </a:r>
            <a:r>
              <a:rPr lang="en-US" dirty="0" err="1" smtClean="0"/>
              <a:t>d</a:t>
            </a:r>
            <a:r>
              <a:rPr lang="en-US" baseline="-25000" dirty="0" err="1" smtClean="0"/>
              <a:t>prey</a:t>
            </a:r>
            <a:r>
              <a:rPr lang="en-US" dirty="0" smtClean="0"/>
              <a:t>*</a:t>
            </a:r>
            <a:r>
              <a:rPr lang="en-US" dirty="0" err="1" smtClean="0"/>
              <a:t>n</a:t>
            </a:r>
            <a:r>
              <a:rPr lang="en-US" baseline="-25000" dirty="0" err="1" smtClean="0"/>
              <a:t>prey</a:t>
            </a:r>
            <a:r>
              <a:rPr lang="en-US" dirty="0" smtClean="0"/>
              <a:t>*</a:t>
            </a:r>
            <a:r>
              <a:rPr lang="en-US" dirty="0" err="1" smtClean="0"/>
              <a:t>n</a:t>
            </a:r>
            <a:r>
              <a:rPr lang="en-US" baseline="-25000" dirty="0" err="1" smtClean="0"/>
              <a:t>pred</a:t>
            </a:r>
            <a:r>
              <a:rPr lang="en-US" dirty="0" smtClean="0"/>
              <a:t>)</a:t>
            </a:r>
          </a:p>
          <a:p>
            <a:pPr lvl="2"/>
            <a:r>
              <a:rPr lang="en-US" dirty="0" err="1" smtClean="0"/>
              <a:t>n</a:t>
            </a:r>
            <a:r>
              <a:rPr lang="en-US" baseline="-25000" dirty="0" err="1" smtClean="0"/>
              <a:t>pred</a:t>
            </a:r>
            <a:r>
              <a:rPr lang="en-US" dirty="0" smtClean="0"/>
              <a:t> =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pred</a:t>
            </a:r>
            <a:r>
              <a:rPr lang="en-US" dirty="0" smtClean="0"/>
              <a:t> + </a:t>
            </a:r>
            <a:r>
              <a:rPr lang="en-US" dirty="0" err="1" smtClean="0"/>
              <a:t>b</a:t>
            </a:r>
            <a:r>
              <a:rPr lang="en-US" baseline="-25000" dirty="0" err="1" smtClean="0"/>
              <a:t>pred</a:t>
            </a:r>
            <a:r>
              <a:rPr lang="en-US" dirty="0" smtClean="0"/>
              <a:t>*</a:t>
            </a:r>
            <a:r>
              <a:rPr lang="en-US" dirty="0" err="1" smtClean="0"/>
              <a:t>n</a:t>
            </a:r>
            <a:r>
              <a:rPr lang="en-US" baseline="-25000" dirty="0" err="1" smtClean="0"/>
              <a:t>pred</a:t>
            </a:r>
            <a:r>
              <a:rPr lang="en-US" dirty="0" smtClean="0"/>
              <a:t>*</a:t>
            </a:r>
            <a:r>
              <a:rPr lang="en-US" dirty="0" err="1" smtClean="0"/>
              <a:t>n</a:t>
            </a:r>
            <a:r>
              <a:rPr lang="en-US" baseline="-25000" dirty="0" err="1" smtClean="0"/>
              <a:t>prey</a:t>
            </a:r>
            <a:r>
              <a:rPr lang="en-US" dirty="0" smtClean="0"/>
              <a:t> - (</a:t>
            </a:r>
            <a:r>
              <a:rPr lang="en-US" dirty="0" err="1" smtClean="0"/>
              <a:t>d</a:t>
            </a:r>
            <a:r>
              <a:rPr lang="en-US" baseline="-25000" dirty="0" err="1" smtClean="0"/>
              <a:t>pred</a:t>
            </a:r>
            <a:r>
              <a:rPr lang="en-US" dirty="0" smtClean="0"/>
              <a:t>*</a:t>
            </a:r>
            <a:r>
              <a:rPr lang="en-US" dirty="0" err="1" smtClean="0"/>
              <a:t>n</a:t>
            </a:r>
            <a:r>
              <a:rPr lang="en-US" baseline="-25000" dirty="0" err="1" smtClean="0"/>
              <a:t>pred</a:t>
            </a:r>
            <a:r>
              <a:rPr lang="en-US" dirty="0" smtClean="0"/>
              <a:t>)</a:t>
            </a:r>
          </a:p>
          <a:p>
            <a:pPr lvl="2"/>
            <a:endParaRPr lang="en-US" dirty="0"/>
          </a:p>
        </p:txBody>
      </p:sp>
      <p:pic>
        <p:nvPicPr>
          <p:cNvPr id="11" name="Content Placeholder 3" descr="Screen Shot 2013-09-27 at 5.03.32 PM.png"/>
          <p:cNvPicPr>
            <a:picLocks noChangeAspect="1"/>
          </p:cNvPicPr>
          <p:nvPr/>
        </p:nvPicPr>
        <p:blipFill>
          <a:blip r:embed="rId3"/>
          <a:srcRect t="-17823" b="-17823"/>
          <a:stretch>
            <a:fillRect/>
          </a:stretch>
        </p:blipFill>
        <p:spPr>
          <a:xfrm>
            <a:off x="1371600" y="3886200"/>
            <a:ext cx="6172200" cy="33334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10547175</TotalTime>
  <Pages>26</Pages>
  <Words>994</Words>
  <Application>Microsoft Macintosh PowerPoint</Application>
  <PresentationFormat>Letter Paper (8.5x11 in)</PresentationFormat>
  <Paragraphs>126</Paragraphs>
  <Slides>10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Breeze</vt:lpstr>
      <vt:lpstr>Simulation and Modeling: Predator-Prey Processing Lab  IS 101Y/CMSC 101 Computational Thinking and Design Tuesday, October 1, 2013  Marie desJardins University of Maryland, Baltimore County</vt:lpstr>
      <vt:lpstr>Today’s Concepts</vt:lpstr>
      <vt:lpstr>Simulating Processes</vt:lpstr>
      <vt:lpstr>Data Representations for Simulations</vt:lpstr>
      <vt:lpstr>Visualizing Data</vt:lpstr>
      <vt:lpstr>Outputting Data Tables in Processing</vt:lpstr>
      <vt:lpstr>Visualizing Data in Processing</vt:lpstr>
      <vt:lpstr>Graphing in Processing:  Quadratic Example</vt:lpstr>
      <vt:lpstr>The Predator-Prey Cycle</vt:lpstr>
      <vt:lpstr>Live Design &amp; Coding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Perception and Applications  Visualization Ô96 Course: From Perceptual Psychophysics to Graphic Design   Penny Rheingans University of Mississippi  </dc:title>
  <dc:subject/>
  <dc:creator>UNIVERSITY OF MISSISSIPPI LIBRARIES</dc:creator>
  <cp:keywords/>
  <dc:description/>
  <cp:lastModifiedBy>Marie desJardins</cp:lastModifiedBy>
  <cp:revision>233</cp:revision>
  <cp:lastPrinted>2013-05-23T11:18:58Z</cp:lastPrinted>
  <dcterms:created xsi:type="dcterms:W3CDTF">2013-10-01T12:01:38Z</dcterms:created>
  <dcterms:modified xsi:type="dcterms:W3CDTF">2013-10-01T15:33:56Z</dcterms:modified>
</cp:coreProperties>
</file>