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6EF13-4829-45A7-A1A1-E13F07FE635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6DDC-3352-4BD3-823B-1A38FBE0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3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7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6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F912-4E59-47AD-88DD-15EDBE00BA9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F116-113A-4770-9E65-D54B19E7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“Professional Development”</a:t>
            </a:r>
            <a:br>
              <a:rPr lang="en-US" dirty="0" smtClean="0"/>
            </a:br>
            <a:r>
              <a:rPr lang="en-US" dirty="0" smtClean="0"/>
              <a:t>CMSC101/IS101Y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 1 &amp; 2 PM</a:t>
            </a:r>
          </a:p>
          <a:p>
            <a:r>
              <a:rPr lang="en-US" dirty="0" smtClean="0"/>
              <a:t>Dr. Susan Martin &amp;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5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3" y="2247900"/>
            <a:ext cx="775534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3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and JE1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458199" cy="45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3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905000"/>
            <a:ext cx="9016629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Introductions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PM- Dr. </a:t>
            </a:r>
            <a:r>
              <a:rPr lang="en-US" dirty="0" smtClean="0"/>
              <a:t>desJardins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362200"/>
            <a:ext cx="4040188" cy="2133601"/>
          </a:xfrm>
        </p:spPr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Cirincione</a:t>
            </a:r>
            <a:r>
              <a:rPr lang="en-US" dirty="0" smtClean="0"/>
              <a:t> (IS)</a:t>
            </a:r>
          </a:p>
          <a:p>
            <a:r>
              <a:rPr lang="en-US" dirty="0" smtClean="0"/>
              <a:t>Gloria </a:t>
            </a:r>
            <a:r>
              <a:rPr lang="en-US" dirty="0" err="1" smtClean="0"/>
              <a:t>Diederich</a:t>
            </a:r>
            <a:r>
              <a:rPr lang="en-US" dirty="0" smtClean="0"/>
              <a:t> (Math/CS)</a:t>
            </a:r>
          </a:p>
          <a:p>
            <a:r>
              <a:rPr lang="en-US" dirty="0" smtClean="0"/>
              <a:t>Catherine </a:t>
            </a:r>
            <a:r>
              <a:rPr lang="en-US" dirty="0" err="1" smtClean="0"/>
              <a:t>Liou</a:t>
            </a:r>
            <a:r>
              <a:rPr lang="en-US" dirty="0" smtClean="0"/>
              <a:t> (IS)</a:t>
            </a:r>
          </a:p>
          <a:p>
            <a:r>
              <a:rPr lang="en-US" dirty="0" smtClean="0"/>
              <a:t>John Swank (CS)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smtClean="0"/>
              <a:t>PM- </a:t>
            </a:r>
            <a:r>
              <a:rPr lang="en-US" dirty="0" smtClean="0"/>
              <a:t>Dr. </a:t>
            </a:r>
            <a:r>
              <a:rPr lang="en-US" smtClean="0"/>
              <a:t>Seaman’s </a:t>
            </a:r>
            <a:r>
              <a:rPr lang="en-US" smtClean="0"/>
              <a:t>lecture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041775" cy="1905000"/>
          </a:xfrm>
        </p:spPr>
        <p:txBody>
          <a:bodyPr/>
          <a:lstStyle/>
          <a:p>
            <a:r>
              <a:rPr lang="en-US" dirty="0" smtClean="0"/>
              <a:t>Austin Cole (IS)</a:t>
            </a:r>
          </a:p>
          <a:p>
            <a:r>
              <a:rPr lang="en-US" dirty="0" smtClean="0"/>
              <a:t>Nicole Dawson (IS)</a:t>
            </a:r>
          </a:p>
          <a:p>
            <a:r>
              <a:rPr lang="en-US" dirty="0" smtClean="0"/>
              <a:t>Brandon Walsh (CS)</a:t>
            </a:r>
          </a:p>
          <a:p>
            <a:r>
              <a:rPr lang="en-US" dirty="0" smtClean="0"/>
              <a:t>Max Weinberg (CS)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Peer Mentors Role = Guide &amp; Community Builder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Plan &amp; implement sessions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Communicate regularly with you in Bb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Invite you to events throughout the semester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48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r>
              <a:rPr lang="en-US" dirty="0" smtClean="0"/>
              <a:t>It’s about Jobs!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" y="381000"/>
            <a:ext cx="3139560" cy="20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05692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8227"/>
            <a:ext cx="5353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3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IT/CS Careers ARE Diverse &amp;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505200"/>
            <a:ext cx="3886200" cy="2895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IT/CS is integral to all fields. Your job is to expand your knowledge about the possible career paths.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Entry level job postings don’t represent the diversity of opportunities.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02431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2" y="1447800"/>
            <a:ext cx="5776912" cy="20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7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 Skills/Qualities Employers Look For: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Ability to work in a team</a:t>
            </a:r>
          </a:p>
          <a:p>
            <a:pPr marL="0" indent="0">
              <a:buNone/>
            </a:pPr>
            <a:r>
              <a:rPr lang="en-US" dirty="0" smtClean="0"/>
              <a:t>2. Leadership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Communication skills (written)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FF0000"/>
                </a:solidFill>
              </a:rPr>
              <a:t>Problem-solving skill</a:t>
            </a:r>
          </a:p>
          <a:p>
            <a:pPr marL="0" indent="0">
              <a:buNone/>
            </a:pPr>
            <a:r>
              <a:rPr lang="en-US" dirty="0" smtClean="0"/>
              <a:t>5. Strong work ethic</a:t>
            </a:r>
          </a:p>
          <a:p>
            <a:pPr marL="0" indent="0">
              <a:buNone/>
            </a:pPr>
            <a:r>
              <a:rPr lang="en-US" dirty="0" smtClean="0"/>
              <a:t>6. Analytical/quantitative skill</a:t>
            </a:r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smtClean="0">
                <a:solidFill>
                  <a:srgbClr val="FF0000"/>
                </a:solidFill>
              </a:rPr>
              <a:t>Communication skills (verbal)</a:t>
            </a:r>
          </a:p>
          <a:p>
            <a:pPr marL="0" indent="0">
              <a:buNone/>
            </a:pPr>
            <a:r>
              <a:rPr lang="en-US" dirty="0" smtClean="0"/>
              <a:t>8. Initiative</a:t>
            </a:r>
          </a:p>
          <a:p>
            <a:pPr marL="0" indent="0">
              <a:buNone/>
            </a:pPr>
            <a:r>
              <a:rPr lang="en-US" dirty="0" smtClean="0"/>
              <a:t>9. Technical skills</a:t>
            </a:r>
          </a:p>
          <a:p>
            <a:pPr marL="0" indent="0">
              <a:buNone/>
            </a:pPr>
            <a:r>
              <a:rPr lang="en-US" dirty="0" smtClean="0"/>
              <a:t>10. Detail-oriented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Source: National Association of Colleges and Employers (NACE) 2012 Job Outlook Survey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11. Flexibility/adaptability</a:t>
            </a:r>
          </a:p>
          <a:p>
            <a:pPr marL="0" indent="0">
              <a:buNone/>
            </a:pPr>
            <a:r>
              <a:rPr lang="en-US" dirty="0" smtClean="0"/>
              <a:t>12. Computer skills</a:t>
            </a:r>
          </a:p>
          <a:p>
            <a:pPr marL="0" indent="0">
              <a:buNone/>
            </a:pPr>
            <a:r>
              <a:rPr lang="en-US" dirty="0" smtClean="0"/>
              <a:t>13. </a:t>
            </a:r>
            <a:r>
              <a:rPr lang="en-US" dirty="0" smtClean="0">
                <a:solidFill>
                  <a:srgbClr val="FF0000"/>
                </a:solidFill>
              </a:rPr>
              <a:t>Interpersonal skills</a:t>
            </a:r>
          </a:p>
          <a:p>
            <a:pPr marL="0" indent="0">
              <a:buNone/>
            </a:pPr>
            <a:r>
              <a:rPr lang="en-US" dirty="0" smtClean="0"/>
              <a:t>14. </a:t>
            </a:r>
            <a:r>
              <a:rPr lang="en-US" dirty="0" smtClean="0">
                <a:solidFill>
                  <a:srgbClr val="FF0000"/>
                </a:solidFill>
              </a:rPr>
              <a:t>Organizational ability</a:t>
            </a:r>
          </a:p>
          <a:p>
            <a:pPr marL="0" indent="0">
              <a:buNone/>
            </a:pPr>
            <a:r>
              <a:rPr lang="en-US" dirty="0" smtClean="0"/>
              <a:t>15. </a:t>
            </a:r>
            <a:r>
              <a:rPr lang="en-US" dirty="0" smtClean="0">
                <a:solidFill>
                  <a:srgbClr val="FF0000"/>
                </a:solidFill>
              </a:rPr>
              <a:t>Strategic planning skill</a:t>
            </a:r>
          </a:p>
          <a:p>
            <a:pPr marL="0" indent="0">
              <a:buNone/>
            </a:pPr>
            <a:r>
              <a:rPr lang="en-US" dirty="0" smtClean="0"/>
              <a:t>16. Friendly/outgoing personality</a:t>
            </a:r>
          </a:p>
          <a:p>
            <a:pPr marL="0" indent="0">
              <a:buNone/>
            </a:pPr>
            <a:r>
              <a:rPr lang="en-US" dirty="0" smtClean="0"/>
              <a:t>17. Creativity</a:t>
            </a:r>
          </a:p>
          <a:p>
            <a:pPr marL="0" indent="0">
              <a:buNone/>
            </a:pPr>
            <a:r>
              <a:rPr lang="en-US" dirty="0" smtClean="0"/>
              <a:t>18. Entrepreneurial skills/risk-taker</a:t>
            </a:r>
          </a:p>
          <a:p>
            <a:pPr marL="0" indent="0">
              <a:buNone/>
            </a:pPr>
            <a:r>
              <a:rPr lang="en-US" dirty="0" smtClean="0"/>
              <a:t>19. Tactfulness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57" y="4343400"/>
            <a:ext cx="1744821" cy="22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91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Freshman year = Transition </a:t>
            </a:r>
            <a:br>
              <a:rPr lang="en-US" dirty="0" smtClean="0"/>
            </a:br>
            <a:r>
              <a:rPr lang="en-US" dirty="0" smtClean="0"/>
              <a:t>Ask the Peers!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time of NORMAL academic, social &amp; other transitions.</a:t>
            </a:r>
          </a:p>
          <a:p>
            <a:r>
              <a:rPr lang="en-US" dirty="0" smtClean="0"/>
              <a:t>Study habits from the past WILL not be adequate going forward.</a:t>
            </a:r>
          </a:p>
          <a:p>
            <a:r>
              <a:rPr lang="en-US" dirty="0" smtClean="0"/>
              <a:t>Time management and being organized are ESSENTIAL.</a:t>
            </a:r>
          </a:p>
          <a:p>
            <a:r>
              <a:rPr lang="en-US" dirty="0" smtClean="0"/>
              <a:t>You are beginning to develop your professional identity and skills TODAY!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7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PD Topics in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Focus on Your Strengths</a:t>
            </a:r>
          </a:p>
          <a:p>
            <a:r>
              <a:rPr lang="en-US" dirty="0" smtClean="0"/>
              <a:t>Organization/Time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Study Habits</a:t>
            </a:r>
          </a:p>
          <a:p>
            <a:r>
              <a:rPr lang="en-US" dirty="0" smtClean="0"/>
              <a:t>UMBC Help</a:t>
            </a:r>
          </a:p>
          <a:p>
            <a:r>
              <a:rPr lang="en-US" dirty="0" smtClean="0"/>
              <a:t>Technical Presentations</a:t>
            </a:r>
          </a:p>
          <a:p>
            <a:r>
              <a:rPr lang="en-US" dirty="0" smtClean="0"/>
              <a:t>Academic Planning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Giving and Using Feedback</a:t>
            </a:r>
          </a:p>
          <a:p>
            <a:r>
              <a:rPr lang="en-US" dirty="0" smtClean="0"/>
              <a:t>Career Management Skills &amp; Tools</a:t>
            </a:r>
          </a:p>
          <a:p>
            <a:r>
              <a:rPr lang="en-US" dirty="0" smtClean="0"/>
              <a:t>Final Exam Preparation</a:t>
            </a:r>
          </a:p>
          <a:p>
            <a:r>
              <a:rPr lang="en-US" dirty="0" smtClean="0"/>
              <a:t>School/Work/Life Balance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3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You &amp;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Journal Entries =Reflection &amp; Application</a:t>
            </a:r>
          </a:p>
          <a:p>
            <a:r>
              <a:rPr lang="en-US" dirty="0" err="1" smtClean="0"/>
              <a:t>StrengthsQuest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Strengths Approach =More Success, Joy, Happiness in Life.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7764317" cy="260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5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Friday=Relationship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Devices</a:t>
            </a:r>
          </a:p>
          <a:p>
            <a:r>
              <a:rPr lang="en-US" dirty="0" smtClean="0"/>
              <a:t>Lots of getting to know you activities led by peers</a:t>
            </a:r>
          </a:p>
          <a:p>
            <a:r>
              <a:rPr lang="en-US" dirty="0" smtClean="0"/>
              <a:t>45 Minutes of Content </a:t>
            </a:r>
          </a:p>
          <a:p>
            <a:pPr lvl="1"/>
            <a:r>
              <a:rPr lang="en-US" dirty="0" smtClean="0"/>
              <a:t>Small Group Activity</a:t>
            </a:r>
          </a:p>
          <a:p>
            <a:pPr lvl="1"/>
            <a:r>
              <a:rPr lang="en-US" dirty="0" smtClean="0"/>
              <a:t>Discussion &amp; Reporting Back</a:t>
            </a:r>
          </a:p>
          <a:p>
            <a:r>
              <a:rPr lang="en-US" dirty="0" smtClean="0"/>
              <a:t>End of class feedback forms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2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381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“Professional Development” CMSC101/IS101Y </vt:lpstr>
      <vt:lpstr>Staff Introductions</vt:lpstr>
      <vt:lpstr>It’s about Jobs!</vt:lpstr>
      <vt:lpstr>IT/CS Careers ARE Diverse &amp; Changing</vt:lpstr>
      <vt:lpstr>Top Skills/Qualities Employers Look For:</vt:lpstr>
      <vt:lpstr>Freshman year = Transition  Ask the Peers!</vt:lpstr>
      <vt:lpstr>Intentional PD Topics in Syllabus</vt:lpstr>
      <vt:lpstr>Focusing on You &amp; Strengths</vt:lpstr>
      <vt:lpstr>Friday=Relationship Building</vt:lpstr>
      <vt:lpstr>Getting to Know You Activity</vt:lpstr>
      <vt:lpstr>Blackboard and JE1 Demo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“Professional Development” CMSC101/IS101Y</dc:title>
  <dc:creator>Windows User</dc:creator>
  <cp:lastModifiedBy>Windows User</cp:lastModifiedBy>
  <cp:revision>13</cp:revision>
  <cp:lastPrinted>2013-08-30T14:36:44Z</cp:lastPrinted>
  <dcterms:created xsi:type="dcterms:W3CDTF">2013-08-30T13:18:32Z</dcterms:created>
  <dcterms:modified xsi:type="dcterms:W3CDTF">2013-09-09T19:31:34Z</dcterms:modified>
</cp:coreProperties>
</file>