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303" r:id="rId3"/>
    <p:sldId id="372" r:id="rId4"/>
    <p:sldId id="368" r:id="rId5"/>
    <p:sldId id="367" r:id="rId6"/>
    <p:sldId id="371" r:id="rId7"/>
    <p:sldId id="370" r:id="rId8"/>
  </p:sldIdLst>
  <p:sldSz cx="9144000" cy="6858000" type="screen4x3"/>
  <p:notesSz cx="9296400" cy="68818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344">
          <p15:clr>
            <a:srgbClr val="A4A3A4"/>
          </p15:clr>
        </p15:guide>
        <p15:guide id="2" pos="201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4" frameSlides="1"/>
  <p:showPr showNarration="1" useTimings="0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CCECFF"/>
    <a:srgbClr val="00FF00"/>
    <a:srgbClr val="EAEAEA"/>
    <a:srgbClr val="CCCC00"/>
    <a:srgbClr val="CC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6813"/>
    <p:restoredTop sz="95794"/>
  </p:normalViewPr>
  <p:slideViewPr>
    <p:cSldViewPr showGuides="1">
      <p:cViewPr varScale="1">
        <p:scale>
          <a:sx n="102" d="100"/>
          <a:sy n="102" d="100"/>
        </p:scale>
        <p:origin x="1552" y="168"/>
      </p:cViewPr>
      <p:guideLst>
        <p:guide orient="horz" pos="1344"/>
        <p:guide pos="2016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052888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>
              <a:latin typeface="Calibri"/>
            </a:endParaRPr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268913" y="0"/>
            <a:ext cx="4052887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dirty="0">
              <a:latin typeface="Calibri"/>
            </a:endParaRPr>
          </a:p>
        </p:txBody>
      </p:sp>
      <p:sp>
        <p:nvSpPr>
          <p:cNvPr id="12083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553200"/>
            <a:ext cx="4052888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>
              <a:latin typeface="Calibri"/>
            </a:endParaRPr>
          </a:p>
        </p:txBody>
      </p:sp>
      <p:sp>
        <p:nvSpPr>
          <p:cNvPr id="12083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268913" y="6553200"/>
            <a:ext cx="4052887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F583057B-A3E2-2A45-AE6E-E1632947D285}" type="slidenum">
              <a:rPr lang="en-US">
                <a:latin typeface="Calibri"/>
              </a:rPr>
              <a:pPr>
                <a:defRPr/>
              </a:pPr>
              <a:t>‹#›</a:t>
            </a:fld>
            <a:endParaRPr lang="en-US" dirty="0"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75372772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052888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2288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268913" y="0"/>
            <a:ext cx="4052887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879725" y="509588"/>
            <a:ext cx="3462338" cy="2597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2288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16025" y="3276600"/>
            <a:ext cx="6889750" cy="3106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12288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553200"/>
            <a:ext cx="4052888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2288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268913" y="6553200"/>
            <a:ext cx="4052887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/>
              </a:defRPr>
            </a:lvl1pPr>
          </a:lstStyle>
          <a:p>
            <a:pPr>
              <a:defRPr/>
            </a:pPr>
            <a:fld id="{D44D993B-772C-7143-8E23-3CF6A56E97C6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275279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/>
        <a:ea typeface="ＭＳ Ｐゴシック" pitchFamily="-65" charset="-128"/>
        <a:cs typeface="ＭＳ Ｐゴシック" pitchFamily="-65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1A019267-411D-944E-9D17-C7322712A073}" type="slidenum">
              <a:rPr lang="en-US" sz="1200">
                <a:latin typeface="Calibri"/>
              </a:rPr>
              <a:pPr/>
              <a:t>1</a:t>
            </a:fld>
            <a:endParaRPr lang="en-US" sz="1200" dirty="0">
              <a:latin typeface="Calibri"/>
            </a:endParaRPr>
          </a:p>
        </p:txBody>
      </p:sp>
      <p:sp>
        <p:nvSpPr>
          <p:cNvPr id="11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5E216DBD-A759-7F46-84F6-AD2649DD0D33}" type="slidenum">
              <a:rPr lang="en-US" sz="1200">
                <a:latin typeface="Calibri"/>
              </a:rPr>
              <a:pPr/>
              <a:t>2</a:t>
            </a:fld>
            <a:endParaRPr lang="en-US" sz="1200" dirty="0">
              <a:latin typeface="Calibri"/>
            </a:endParaRPr>
          </a:p>
        </p:txBody>
      </p:sp>
      <p:sp>
        <p:nvSpPr>
          <p:cNvPr id="133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5063776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1068537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/>
              </a:defRPr>
            </a:lvl1pPr>
          </a:lstStyle>
          <a:p>
            <a:pPr>
              <a:defRPr/>
            </a:pPr>
            <a:fld id="{2858D7D8-2CDA-6547-8643-184C6255307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096687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7925629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576574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/>
              </a:defRPr>
            </a:lvl1pPr>
          </a:lstStyle>
          <a:p>
            <a:pPr>
              <a:defRPr/>
            </a:pPr>
            <a:fld id="{CBFD7EAF-B730-EA45-AD67-FB2F59E6DAB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70417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8726392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/>
              </a:defRPr>
            </a:lvl1pPr>
          </a:lstStyle>
          <a:p>
            <a:pPr>
              <a:defRPr/>
            </a:pPr>
            <a:fld id="{6A96773C-4A1E-6B49-9C10-0D92EDE2AAFA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64577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/>
              </a:defRPr>
            </a:lvl1pPr>
          </a:lstStyle>
          <a:p>
            <a:pPr>
              <a:defRPr/>
            </a:pPr>
            <a:fld id="{FE576CFE-27DD-804B-AD55-CF2F6305955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48158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096840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/>
              </a:defRPr>
            </a:lvl1pPr>
          </a:lstStyle>
          <a:p>
            <a:pPr>
              <a:defRPr/>
            </a:pPr>
            <a:fld id="{0C9637A9-AA72-734B-B29D-A161A9E241F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39099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/>
              </a:defRPr>
            </a:lvl1pPr>
          </a:lstStyle>
          <a:p>
            <a:pPr>
              <a:defRPr/>
            </a:pPr>
            <a:fld id="{B10916AA-D880-D242-9CAC-1197DB3C6434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9374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524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524000"/>
            <a:ext cx="7772400" cy="502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5" r:id="rId3"/>
    <p:sldLayoutId id="2147483831" r:id="rId4"/>
    <p:sldLayoutId id="2147483836" r:id="rId5"/>
    <p:sldLayoutId id="2147483837" r:id="rId6"/>
    <p:sldLayoutId id="2147483832" r:id="rId7"/>
    <p:sldLayoutId id="2147483838" r:id="rId8"/>
    <p:sldLayoutId id="2147483839" r:id="rId9"/>
    <p:sldLayoutId id="2147483833" r:id="rId10"/>
    <p:sldLayoutId id="2147483840" r:id="rId11"/>
    <p:sldLayoutId id="2147483834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Calibri"/>
          <a:ea typeface="ＭＳ Ｐゴシック" pitchFamily="-65" charset="-128"/>
          <a:cs typeface="ＭＳ Ｐゴシック" pitchFamily="-65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charset="0"/>
          <a:ea typeface="ＭＳ Ｐゴシック" pitchFamily="-65" charset="-128"/>
          <a:cs typeface="ＭＳ Ｐゴシック" pitchFamily="-65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charset="0"/>
          <a:ea typeface="ＭＳ Ｐゴシック" pitchFamily="-65" charset="-128"/>
          <a:cs typeface="ＭＳ Ｐゴシック" pitchFamily="-65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charset="0"/>
          <a:ea typeface="ＭＳ Ｐゴシック" pitchFamily="-65" charset="-128"/>
          <a:cs typeface="ＭＳ Ｐゴシック" pitchFamily="-65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charset="0"/>
          <a:ea typeface="ＭＳ Ｐゴシック" pitchFamily="-65" charset="-128"/>
          <a:cs typeface="ＭＳ Ｐゴシック" pitchFamily="-65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charset="0"/>
        </a:defRPr>
      </a:lvl9pPr>
    </p:titleStyle>
    <p:bodyStyle>
      <a:lvl1pPr marL="225425" indent="-225425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Calibri"/>
          <a:ea typeface="ＭＳ Ｐゴシック" pitchFamily="-65" charset="-128"/>
          <a:cs typeface="ＭＳ Ｐゴシック" pitchFamily="-65" charset="-128"/>
        </a:defRPr>
      </a:lvl1pPr>
      <a:lvl2pPr marL="566738" indent="-227013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/>
          <a:ea typeface="ＭＳ Ｐゴシック" charset="-128"/>
        </a:defRPr>
      </a:lvl2pPr>
      <a:lvl3pPr marL="914400" indent="-233363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Calibri"/>
          <a:ea typeface="ＭＳ Ｐゴシック" charset="-128"/>
        </a:defRPr>
      </a:lvl3pPr>
      <a:lvl4pPr marL="1254125" indent="-225425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Calibri"/>
          <a:ea typeface="ＭＳ Ｐゴシック" charset="-128"/>
        </a:defRPr>
      </a:lvl4pPr>
      <a:lvl5pPr marL="1601788" indent="-233363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Calibri"/>
          <a:ea typeface="ＭＳ Ｐゴシック" charset="-128"/>
        </a:defRPr>
      </a:lvl5pPr>
      <a:lvl6pPr marL="2058988" indent="-233363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516188" indent="-233363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2973388" indent="-233363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430588" indent="-233363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en.wikipedia.org/wiki/Edward_Plunkett,_18th_Baron_of_Dunsany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Knowledge_representation_and_reasoning" TargetMode="External"/><Relationship Id="rId2" Type="http://schemas.openxmlformats.org/officeDocument/2006/relationships/hyperlink" Target="https://en.wikipedia.org/wiki/Logic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en.wikipedia.org/wiki/First-order_logic" TargetMode="External"/><Relationship Id="rId4" Type="http://schemas.openxmlformats.org/officeDocument/2006/relationships/hyperlink" Target="https://en.wikipedia.org/wiki/Propositional_calculus" TargetMode="Externa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s://en.wikipedia.org/wiki/Causal_reasoning" TargetMode="External"/><Relationship Id="rId3" Type="http://schemas.openxmlformats.org/officeDocument/2006/relationships/hyperlink" Target="https://en.wikipedia.org/wiki/Automated_planning_and_scheduling" TargetMode="External"/><Relationship Id="rId7" Type="http://schemas.openxmlformats.org/officeDocument/2006/relationships/hyperlink" Target="https://en.wikipedia.org/wiki/Commonsense_reasoning" TargetMode="External"/><Relationship Id="rId2" Type="http://schemas.openxmlformats.org/officeDocument/2006/relationships/hyperlink" Target="https://en.wikipedia.org/wiki/Hunt_the_Wumpus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wikidata.org/wiki/Wikidata:Main_Page" TargetMode="External"/><Relationship Id="rId5" Type="http://schemas.openxmlformats.org/officeDocument/2006/relationships/hyperlink" Target="https://en.wikipedia.org/wiki/Schema.org" TargetMode="External"/><Relationship Id="rId4" Type="http://schemas.openxmlformats.org/officeDocument/2006/relationships/hyperlink" Target="https://en.wikipedia.org/wiki/Knowledge_graph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84731" y="1206500"/>
            <a:ext cx="8774538" cy="2971800"/>
          </a:xfrm>
        </p:spPr>
        <p:txBody>
          <a:bodyPr/>
          <a:lstStyle/>
          <a:p>
            <a:r>
              <a:rPr lang="en-US" sz="8000" dirty="0">
                <a:ea typeface="ＭＳ Ｐゴシック" charset="0"/>
                <a:cs typeface="ＭＳ Ｐゴシック" charset="0"/>
              </a:rPr>
              <a:t>Symbolic</a:t>
            </a:r>
            <a:br>
              <a:rPr lang="en-US" sz="8000" dirty="0">
                <a:ea typeface="ＭＳ Ｐゴシック" charset="0"/>
                <a:cs typeface="ＭＳ Ｐゴシック" charset="0"/>
              </a:rPr>
            </a:br>
            <a:r>
              <a:rPr lang="en-US" sz="8000" dirty="0">
                <a:ea typeface="ＭＳ Ｐゴシック" charset="0"/>
                <a:cs typeface="ＭＳ Ｐゴシック" charset="0"/>
              </a:rPr>
              <a:t>Reasoning</a:t>
            </a:r>
            <a:br>
              <a:rPr lang="en-US" sz="8000" dirty="0">
                <a:ea typeface="ＭＳ Ｐゴシック" charset="0"/>
                <a:cs typeface="ＭＳ Ｐゴシック" charset="0"/>
              </a:rPr>
            </a:br>
            <a:r>
              <a:rPr lang="en-US" sz="4800" dirty="0">
                <a:ea typeface="ＭＳ Ｐゴシック" charset="0"/>
                <a:cs typeface="ＭＳ Ｐゴシック" charset="0"/>
              </a:rPr>
              <a:t>Logic and AI</a:t>
            </a:r>
            <a:endParaRPr lang="en-US" sz="8000" dirty="0">
              <a:ea typeface="ＭＳ Ｐゴシック" charset="0"/>
              <a:cs typeface="ＭＳ Ｐゴシック" charset="0"/>
            </a:endParaRPr>
          </a:p>
        </p:txBody>
      </p:sp>
      <p:sp>
        <p:nvSpPr>
          <p:cNvPr id="10242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028700" y="5029200"/>
            <a:ext cx="7086600" cy="990600"/>
          </a:xfrm>
        </p:spPr>
        <p:txBody>
          <a:bodyPr/>
          <a:lstStyle/>
          <a:p>
            <a:r>
              <a:rPr lang="en-US" sz="4400" dirty="0">
                <a:ea typeface="ＭＳ Ｐゴシック" charset="0"/>
                <a:cs typeface="ＭＳ Ｐゴシック" charset="0"/>
              </a:rPr>
              <a:t>Chapters 7</a:t>
            </a:r>
            <a:r>
              <a:rPr lang="en-US" sz="4400" dirty="0">
                <a:ea typeface="ＭＳ Ｐゴシック" charset="0"/>
                <a:cs typeface="ＭＳ Ｐゴシック" charset="0"/>
                <a:sym typeface="Symbol" charset="0"/>
              </a:rPr>
              <a:t>, 8.1</a:t>
            </a:r>
            <a:r>
              <a:rPr lang="en-US" sz="4400" dirty="0">
                <a:ea typeface="ＭＳ Ｐゴシック" charset="0"/>
                <a:cs typeface="Calibri"/>
                <a:sym typeface="Symbol" charset="0"/>
              </a:rPr>
              <a:t>─8.3, 9</a:t>
            </a:r>
            <a:endParaRPr lang="en-US" dirty="0">
              <a:ea typeface="ＭＳ Ｐゴシック" charset="0"/>
              <a:cs typeface="Calibri"/>
              <a:sym typeface="Symbol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7553CD6-9FE5-9B4B-8A4F-C697888820A8}"/>
              </a:ext>
            </a:extLst>
          </p:cNvPr>
          <p:cNvSpPr txBox="1"/>
          <p:nvPr/>
        </p:nvSpPr>
        <p:spPr>
          <a:xfrm>
            <a:off x="1496291" y="-1537855"/>
            <a:ext cx="1847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1026" name="Picture 2" descr="Solve, intelligence, problem, jigsaw, solution, solver, analysis icon -  Download on Iconfinder">
            <a:extLst>
              <a:ext uri="{FF2B5EF4-FFF2-40B4-BE49-F238E27FC236}">
                <a16:creationId xmlns:a16="http://schemas.microsoft.com/office/drawing/2014/main" id="{B61AE196-FA2B-1E48-9A56-F00A8AE6565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908800" y="0"/>
            <a:ext cx="2413000" cy="241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Logic roadmap overview</a:t>
            </a:r>
          </a:p>
        </p:txBody>
      </p:sp>
      <p:sp>
        <p:nvSpPr>
          <p:cNvPr id="1229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183240"/>
            <a:ext cx="7772400" cy="5410200"/>
          </a:xfrm>
        </p:spPr>
        <p:txBody>
          <a:bodyPr/>
          <a:lstStyle/>
          <a:p>
            <a:r>
              <a:rPr lang="en-US" sz="2800" b="1" dirty="0">
                <a:ea typeface="ＭＳ Ｐゴシック" charset="0"/>
                <a:cs typeface="ＭＳ Ｐゴシック" charset="0"/>
              </a:rPr>
              <a:t>Basic concepts, Hunt the Wumpus use case</a:t>
            </a:r>
          </a:p>
          <a:p>
            <a:r>
              <a:rPr lang="en-US" sz="2800" b="1" dirty="0">
                <a:ea typeface="ＭＳ Ｐゴシック" charset="0"/>
                <a:cs typeface="ＭＳ Ｐゴシック" charset="0"/>
              </a:rPr>
              <a:t>Propositional logic</a:t>
            </a:r>
          </a:p>
          <a:p>
            <a:pPr lvl="1"/>
            <a:r>
              <a:rPr lang="en-US" sz="2400" dirty="0">
                <a:ea typeface="ＭＳ Ｐゴシック" charset="0"/>
                <a:cs typeface="ＭＳ Ｐゴシック" charset="0"/>
              </a:rPr>
              <a:t>Problems with propositional logic</a:t>
            </a:r>
          </a:p>
          <a:p>
            <a:r>
              <a:rPr lang="en-US" sz="2800" b="1" dirty="0">
                <a:ea typeface="ＭＳ Ｐゴシック" charset="0"/>
                <a:cs typeface="ＭＳ Ｐゴシック" charset="0"/>
              </a:rPr>
              <a:t>First-order logic</a:t>
            </a:r>
          </a:p>
          <a:p>
            <a:pPr lvl="1"/>
            <a:r>
              <a:rPr lang="en-US" sz="2400" dirty="0">
                <a:ea typeface="ＭＳ Ｐゴシック" charset="0"/>
              </a:rPr>
              <a:t>Properties, relations, functions, quantifiers, …</a:t>
            </a:r>
          </a:p>
          <a:p>
            <a:pPr lvl="1"/>
            <a:r>
              <a:rPr lang="en-US" sz="2400" dirty="0">
                <a:ea typeface="ＭＳ Ｐゴシック" charset="0"/>
              </a:rPr>
              <a:t>Terms, sentences, </a:t>
            </a:r>
            <a:r>
              <a:rPr lang="en-US" sz="2400" dirty="0" err="1">
                <a:ea typeface="ＭＳ Ｐゴシック" charset="0"/>
              </a:rPr>
              <a:t>wffs</a:t>
            </a:r>
            <a:r>
              <a:rPr lang="en-US" sz="2400" dirty="0">
                <a:ea typeface="ＭＳ Ｐゴシック" charset="0"/>
              </a:rPr>
              <a:t>, axioms, theories, proofs, …</a:t>
            </a:r>
          </a:p>
          <a:p>
            <a:pPr lvl="1"/>
            <a:r>
              <a:rPr lang="en-US" sz="2400" dirty="0">
                <a:ea typeface="ＭＳ Ｐゴシック" charset="0"/>
                <a:cs typeface="ＭＳ Ｐゴシック" charset="0"/>
              </a:rPr>
              <a:t>Variations and extensions to first-order logic</a:t>
            </a:r>
          </a:p>
          <a:p>
            <a:r>
              <a:rPr lang="en-US" sz="2800" b="1" dirty="0">
                <a:ea typeface="ＭＳ Ｐゴシック" charset="0"/>
                <a:cs typeface="ＭＳ Ｐゴシック" charset="0"/>
              </a:rPr>
              <a:t>Logical agents</a:t>
            </a:r>
          </a:p>
          <a:p>
            <a:pPr lvl="1"/>
            <a:r>
              <a:rPr lang="en-US" sz="2400" dirty="0">
                <a:ea typeface="ＭＳ Ｐゴシック" charset="0"/>
              </a:rPr>
              <a:t>Reflex agents</a:t>
            </a:r>
          </a:p>
          <a:p>
            <a:pPr lvl="1"/>
            <a:r>
              <a:rPr lang="en-US" sz="2400" dirty="0">
                <a:ea typeface="ＭＳ Ｐゴシック" charset="0"/>
              </a:rPr>
              <a:t>Representing change: situation calculus, frame problem</a:t>
            </a:r>
          </a:p>
          <a:p>
            <a:pPr lvl="1"/>
            <a:r>
              <a:rPr lang="en-US" sz="2400" dirty="0">
                <a:ea typeface="ＭＳ Ｐゴシック" charset="0"/>
              </a:rPr>
              <a:t>Preferences on actions</a:t>
            </a:r>
          </a:p>
          <a:p>
            <a:pPr lvl="1"/>
            <a:r>
              <a:rPr lang="en-US" sz="2400" dirty="0">
                <a:ea typeface="ＭＳ Ｐゴシック" charset="0"/>
              </a:rPr>
              <a:t>Goal-based agents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690172-A2F0-AA4A-8D13-5AD1AC9B3D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 starters…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A1E049-DAA1-CC43-BDEE-1977ADED8F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143000"/>
            <a:ext cx="8229600" cy="5410200"/>
          </a:xfrm>
        </p:spPr>
        <p:txBody>
          <a:bodyPr/>
          <a:lstStyle/>
          <a:p>
            <a:r>
              <a:rPr lang="en-US" sz="3200" dirty="0"/>
              <a:t>What is knowledge?</a:t>
            </a:r>
          </a:p>
          <a:p>
            <a:r>
              <a:rPr lang="en-US" sz="3200" dirty="0"/>
              <a:t>How can we represent knowledge?</a:t>
            </a:r>
          </a:p>
          <a:p>
            <a:r>
              <a:rPr lang="en-US" sz="3200" dirty="0"/>
              <a:t>How can we use it to help understand the world, what people say, what we see?</a:t>
            </a:r>
          </a:p>
          <a:p>
            <a:r>
              <a:rPr lang="en-US" sz="3200" dirty="0"/>
              <a:t>Possible example:</a:t>
            </a:r>
          </a:p>
          <a:p>
            <a:pPr lvl="1"/>
            <a:r>
              <a:rPr lang="en-US" sz="2800" dirty="0"/>
              <a:t>All elephants are grey</a:t>
            </a:r>
          </a:p>
          <a:p>
            <a:pPr lvl="1"/>
            <a:r>
              <a:rPr lang="en-US" sz="2800" dirty="0"/>
              <a:t>Clyde is an elephant</a:t>
            </a:r>
          </a:p>
          <a:p>
            <a:pPr lvl="1"/>
            <a:r>
              <a:rPr lang="en-US" sz="2800" dirty="0"/>
              <a:t>What color is Dumbo?</a:t>
            </a:r>
          </a:p>
          <a:p>
            <a:r>
              <a:rPr lang="en-US" sz="3200" dirty="0"/>
              <a:t>Logic as knowledge motivated by this example</a:t>
            </a:r>
          </a:p>
          <a:p>
            <a:r>
              <a:rPr lang="en-US" sz="3200" dirty="0"/>
              <a:t>But there’s much more to knowledge</a:t>
            </a:r>
          </a:p>
        </p:txBody>
      </p:sp>
      <p:pic>
        <p:nvPicPr>
          <p:cNvPr id="1026" name="Picture 2" descr="Download Png Transparent Download Grey Elephant Clipart - Elephant Face  Clip Art - Full Size PNG Image - PNGkit">
            <a:extLst>
              <a:ext uri="{FF2B5EF4-FFF2-40B4-BE49-F238E27FC236}">
                <a16:creationId xmlns:a16="http://schemas.microsoft.com/office/drawing/2014/main" id="{9B948494-D950-C140-BFAB-D7E6BCBAB7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010400" y="260350"/>
            <a:ext cx="1371600" cy="11407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584965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>
                <a:ea typeface="ＭＳ Ｐゴシック" charset="0"/>
                <a:cs typeface="ＭＳ Ｐゴシック" charset="0"/>
              </a:rPr>
              <a:t>Disclaimer</a:t>
            </a:r>
          </a:p>
        </p:txBody>
      </p:sp>
      <p:sp>
        <p:nvSpPr>
          <p:cNvPr id="14338" name="Content Placeholder 2"/>
          <p:cNvSpPr>
            <a:spLocks noGrp="1"/>
          </p:cNvSpPr>
          <p:nvPr>
            <p:ph idx="1"/>
          </p:nvPr>
        </p:nvSpPr>
        <p:spPr>
          <a:xfrm>
            <a:off x="990600" y="2057400"/>
            <a:ext cx="7162800" cy="3505200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ja-JP" altLang="en-US" sz="4400" dirty="0">
                <a:ea typeface="ＭＳ Ｐゴシック" charset="0"/>
                <a:cs typeface="ＭＳ Ｐゴシック" charset="0"/>
              </a:rPr>
              <a:t>“</a:t>
            </a:r>
            <a:r>
              <a:rPr lang="en-US" altLang="ja-JP" sz="4400" dirty="0">
                <a:ea typeface="ＭＳ Ｐゴシック" charset="0"/>
                <a:cs typeface="ＭＳ Ｐゴシック" charset="0"/>
              </a:rPr>
              <a:t>Logic, like whiskey, loses its beneficial effect when taken in too large quantities.</a:t>
            </a:r>
            <a:r>
              <a:rPr lang="ja-JP" altLang="en-US" sz="4400" dirty="0">
                <a:ea typeface="ＭＳ Ｐゴシック" charset="0"/>
                <a:cs typeface="ＭＳ Ｐゴシック" charset="0"/>
              </a:rPr>
              <a:t>”</a:t>
            </a:r>
            <a:endParaRPr lang="en-US" altLang="ja-JP" sz="1100" dirty="0">
              <a:ea typeface="ＭＳ Ｐゴシック" charset="0"/>
              <a:cs typeface="ＭＳ Ｐゴシック" charset="0"/>
            </a:endParaRPr>
          </a:p>
          <a:p>
            <a:pPr marL="0" indent="0" algn="r">
              <a:buFontTx/>
              <a:buNone/>
            </a:pPr>
            <a:br>
              <a:rPr lang="en-US" sz="1100" dirty="0">
                <a:ea typeface="ＭＳ Ｐゴシック" charset="0"/>
                <a:cs typeface="ＭＳ Ｐゴシック" charset="0"/>
              </a:rPr>
            </a:br>
            <a:r>
              <a:rPr lang="en-US" sz="4400" i="1" dirty="0">
                <a:ea typeface="ＭＳ Ｐゴシック" charset="0"/>
                <a:cs typeface="ＭＳ Ｐゴシック" charset="0"/>
              </a:rPr>
              <a:t>- </a:t>
            </a:r>
            <a:r>
              <a:rPr lang="en-US" sz="4400" i="1" dirty="0">
                <a:ea typeface="ＭＳ Ｐゴシック" charset="0"/>
                <a:cs typeface="ＭＳ Ｐゴシック" charset="0"/>
                <a:hlinkClick r:id="rId2"/>
              </a:rPr>
              <a:t>Lord Dunsany</a:t>
            </a:r>
            <a:endParaRPr lang="en-US" sz="4400" dirty="0">
              <a:ea typeface="ＭＳ Ｐゴシック" charset="0"/>
              <a:cs typeface="ＭＳ Ｐゴシック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641514E-0959-E943-969F-9F58FF05D87E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934200" y="240030"/>
            <a:ext cx="1981200" cy="143637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838200"/>
          </a:xfrm>
        </p:spPr>
        <p:txBody>
          <a:bodyPr/>
          <a:lstStyle/>
          <a:p>
            <a:r>
              <a:rPr lang="en-US" sz="4400" dirty="0">
                <a:ea typeface="ＭＳ Ｐゴシック" charset="0"/>
                <a:cs typeface="ＭＳ Ｐゴシック" charset="0"/>
              </a:rPr>
              <a:t>Big Ideas</a:t>
            </a:r>
          </a:p>
        </p:txBody>
      </p:sp>
      <p:sp>
        <p:nvSpPr>
          <p:cNvPr id="17410" name="Content Placeholder 2"/>
          <p:cNvSpPr>
            <a:spLocks noGrp="1"/>
          </p:cNvSpPr>
          <p:nvPr>
            <p:ph idx="1"/>
          </p:nvPr>
        </p:nvSpPr>
        <p:spPr>
          <a:xfrm>
            <a:off x="685800" y="1295400"/>
            <a:ext cx="8229600" cy="5410200"/>
          </a:xfrm>
        </p:spPr>
        <p:txBody>
          <a:bodyPr/>
          <a:lstStyle/>
          <a:p>
            <a:r>
              <a:rPr lang="en-US" sz="3200" b="1" dirty="0">
                <a:ea typeface="ＭＳ Ｐゴシック" charset="0"/>
                <a:cs typeface="ＭＳ Ｐゴシック" charset="0"/>
                <a:hlinkClick r:id="rId2"/>
              </a:rPr>
              <a:t>Logic</a:t>
            </a:r>
            <a:r>
              <a:rPr lang="en-US" sz="3200" b="1" dirty="0">
                <a:ea typeface="ＭＳ Ｐゴシック" charset="0"/>
                <a:cs typeface="ＭＳ Ｐゴシック" charset="0"/>
              </a:rPr>
              <a:t>: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 great </a:t>
            </a:r>
            <a:r>
              <a:rPr lang="en-US" sz="3200" dirty="0">
                <a:ea typeface="ＭＳ Ｐゴシック" charset="0"/>
                <a:cs typeface="ＭＳ Ｐゴシック" charset="0"/>
                <a:hlinkClick r:id="rId3"/>
              </a:rPr>
              <a:t>knowledge representation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 (KR) language for many AI problems</a:t>
            </a:r>
          </a:p>
          <a:p>
            <a:r>
              <a:rPr lang="en-US" sz="3200" b="1" dirty="0">
                <a:ea typeface="ＭＳ Ｐゴシック" charset="0"/>
                <a:cs typeface="ＭＳ Ｐゴシック" charset="0"/>
                <a:hlinkClick r:id="rId4"/>
              </a:rPr>
              <a:t>Propositional logic</a:t>
            </a:r>
            <a:r>
              <a:rPr lang="en-US" sz="3200" b="1" dirty="0">
                <a:ea typeface="ＭＳ Ｐゴシック" charset="0"/>
                <a:cs typeface="ＭＳ Ｐゴシック" charset="0"/>
              </a:rPr>
              <a:t>: 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simple foundation and fine for many AI problems</a:t>
            </a:r>
          </a:p>
          <a:p>
            <a:r>
              <a:rPr lang="en-US" sz="3200" b="1" dirty="0">
                <a:ea typeface="ＭＳ Ｐゴシック" charset="0"/>
                <a:cs typeface="ＭＳ Ｐゴシック" charset="0"/>
                <a:hlinkClick r:id="rId5"/>
              </a:rPr>
              <a:t>First order logic</a:t>
            </a:r>
            <a:r>
              <a:rPr lang="en-US" sz="3200" b="1" dirty="0">
                <a:ea typeface="ＭＳ Ｐゴシック" charset="0"/>
                <a:cs typeface="ＭＳ Ｐゴシック" charset="0"/>
              </a:rPr>
              <a:t> (FOL):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 more expressive as a KR language; needed for many AI problems</a:t>
            </a:r>
          </a:p>
          <a:p>
            <a:r>
              <a:rPr lang="en-US" sz="3200" b="1" dirty="0">
                <a:ea typeface="ＭＳ Ｐゴシック" charset="0"/>
                <a:cs typeface="ＭＳ Ｐゴシック" charset="0"/>
              </a:rPr>
              <a:t>Variations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 on classical FOL are common: horn logic, higher-order logic, modal logic, three-valued logic, probabilistic logic, fuzzy logic, etc.</a:t>
            </a:r>
          </a:p>
        </p:txBody>
      </p:sp>
    </p:spTree>
    <p:extLst>
      <p:ext uri="{BB962C8B-B14F-4D97-AF65-F5344CB8AC3E}">
        <p14:creationId xmlns:p14="http://schemas.microsoft.com/office/powerpoint/2010/main" val="10600991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F4BFB6-64E0-AF43-A19B-F1C5A5854D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AI Use Cases for Logic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26314C-2DD2-574A-832D-BD336AC9BA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800" dirty="0"/>
              <a:t>Logic has many use cases even in a time dominated by deep learning, including these examples:</a:t>
            </a:r>
          </a:p>
          <a:p>
            <a:r>
              <a:rPr lang="en-US" sz="2800" dirty="0"/>
              <a:t>Modeling and using knowledge in the </a:t>
            </a:r>
            <a:r>
              <a:rPr lang="en-US" sz="2800" b="1" dirty="0">
                <a:hlinkClick r:id="rId2"/>
              </a:rPr>
              <a:t>Hunt the Wumpus</a:t>
            </a:r>
            <a:r>
              <a:rPr lang="en-US" sz="2800" dirty="0"/>
              <a:t> game</a:t>
            </a:r>
          </a:p>
          <a:p>
            <a:r>
              <a:rPr lang="en-US" sz="2800" dirty="0"/>
              <a:t>Supporting </a:t>
            </a:r>
            <a:r>
              <a:rPr lang="en-US" sz="2800" b="1" dirty="0">
                <a:hlinkClick r:id="rId3"/>
              </a:rPr>
              <a:t>AI planning systems</a:t>
            </a:r>
            <a:r>
              <a:rPr lang="en-US" sz="2800" dirty="0"/>
              <a:t> that allow agents to efficiently achieve their goals</a:t>
            </a:r>
          </a:p>
          <a:p>
            <a:r>
              <a:rPr lang="en-US" sz="2800" dirty="0"/>
              <a:t>Defining and using semantic </a:t>
            </a:r>
            <a:r>
              <a:rPr lang="en-US" sz="2800" b="1" dirty="0">
                <a:hlinkClick r:id="rId4"/>
              </a:rPr>
              <a:t>knowledge graphs</a:t>
            </a:r>
            <a:r>
              <a:rPr lang="en-US" sz="2800" b="1" dirty="0"/>
              <a:t> </a:t>
            </a:r>
            <a:r>
              <a:rPr lang="en-US" sz="2800" dirty="0"/>
              <a:t>such as </a:t>
            </a:r>
            <a:r>
              <a:rPr lang="en-US" sz="2800" dirty="0">
                <a:hlinkClick r:id="rId5"/>
              </a:rPr>
              <a:t>schema.org</a:t>
            </a:r>
            <a:r>
              <a:rPr lang="en-US" sz="2800" dirty="0"/>
              <a:t> and </a:t>
            </a:r>
            <a:r>
              <a:rPr lang="en-US" sz="2800" dirty="0">
                <a:hlinkClick r:id="rId6"/>
              </a:rPr>
              <a:t>Wikidata</a:t>
            </a:r>
            <a:r>
              <a:rPr lang="en-US" sz="2800" dirty="0"/>
              <a:t> </a:t>
            </a:r>
          </a:p>
          <a:p>
            <a:r>
              <a:rPr lang="en-US" sz="2800" dirty="0"/>
              <a:t>Supporting </a:t>
            </a:r>
            <a:r>
              <a:rPr lang="en-US" sz="2800" b="1" dirty="0">
                <a:hlinkClick r:id="rId7"/>
              </a:rPr>
              <a:t>common sense</a:t>
            </a:r>
            <a:r>
              <a:rPr lang="en-US" sz="2800" b="1" dirty="0"/>
              <a:t> </a:t>
            </a:r>
            <a:r>
              <a:rPr lang="en-US" sz="2800" dirty="0"/>
              <a:t>and </a:t>
            </a:r>
            <a:r>
              <a:rPr lang="en-US" sz="2800" b="1" dirty="0">
                <a:hlinkClick r:id="rId8"/>
              </a:rPr>
              <a:t>causal</a:t>
            </a:r>
            <a:r>
              <a:rPr lang="en-US" sz="2800" dirty="0"/>
              <a:t> reasoning</a:t>
            </a:r>
          </a:p>
          <a:p>
            <a:r>
              <a:rPr lang="en-US" sz="2800" dirty="0"/>
              <a:t>Adding features to neural network systems</a:t>
            </a:r>
          </a:p>
        </p:txBody>
      </p:sp>
    </p:spTree>
    <p:extLst>
      <p:ext uri="{BB962C8B-B14F-4D97-AF65-F5344CB8AC3E}">
        <p14:creationId xmlns:p14="http://schemas.microsoft.com/office/powerpoint/2010/main" val="25280726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E65666-1A78-3C44-9434-A62A85424F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1981200"/>
            <a:ext cx="7772400" cy="2895600"/>
          </a:xfrm>
        </p:spPr>
        <p:txBody>
          <a:bodyPr/>
          <a:lstStyle/>
          <a:p>
            <a:r>
              <a:rPr lang="en-US" sz="19900" dirty="0">
                <a:latin typeface="Lucida Calligraphy" panose="03010101010101010101" pitchFamily="66" charset="77"/>
                <a:cs typeface="Blackadder ITC" panose="020F0502020204030204" pitchFamily="34" charset="0"/>
              </a:rPr>
              <a:t>Fin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88DE8B1-6662-674B-BF4A-11EAD2C30B5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576CFE-27DD-804B-AD55-CF2F6305955D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339331"/>
      </p:ext>
    </p:extLst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Blank Presentation.pot 8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99"/>
      </a:hlink>
      <a:folHlink>
        <a:srgbClr val="B2B2B2"/>
      </a:folHlink>
    </a:clrScheme>
    <a:fontScheme name="Blank Presentation.pot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Blank Presentation.po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.pot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8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000099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22127</TotalTime>
  <Words>308</Words>
  <Application>Microsoft Macintosh PowerPoint</Application>
  <PresentationFormat>On-screen Show (4:3)</PresentationFormat>
  <Paragraphs>44</Paragraphs>
  <Slides>7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Calibri</vt:lpstr>
      <vt:lpstr>Lucida Calligraphy</vt:lpstr>
      <vt:lpstr>Times New Roman</vt:lpstr>
      <vt:lpstr>Blank Presentation</vt:lpstr>
      <vt:lpstr>Symbolic Reasoning Logic and AI</vt:lpstr>
      <vt:lpstr>Logic roadmap overview</vt:lpstr>
      <vt:lpstr>For starters…</vt:lpstr>
      <vt:lpstr>Disclaimer</vt:lpstr>
      <vt:lpstr>Big Ideas</vt:lpstr>
      <vt:lpstr>AI Use Cases for Logic</vt:lpstr>
      <vt:lpstr>Fin</vt:lpstr>
    </vt:vector>
  </TitlesOfParts>
  <Company>UMBC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Propositional/First-Order Logic</dc:title>
  <dc:creator>COGITO</dc:creator>
  <cp:lastModifiedBy>Tim Finin</cp:lastModifiedBy>
  <cp:revision>315</cp:revision>
  <cp:lastPrinted>2019-03-27T18:18:31Z</cp:lastPrinted>
  <dcterms:created xsi:type="dcterms:W3CDTF">2009-10-25T14:57:13Z</dcterms:created>
  <dcterms:modified xsi:type="dcterms:W3CDTF">2023-03-09T18:56:27Z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1</vt:i4>
  </property>
  <property fmtid="{D5CDD505-2E9C-101B-9397-08002B2CF9AE}" pid="3" name="GraphicType">
    <vt:i4>1</vt:i4>
  </property>
  <property fmtid="{D5CDD505-2E9C-101B-9397-08002B2CF9AE}" pid="4" name="Compression">
    <vt:i4>100</vt:i4>
  </property>
  <property fmtid="{D5CDD505-2E9C-101B-9397-08002B2CF9AE}" pid="5" name="ScreenSize">
    <vt:i4>1</vt:i4>
  </property>
  <property fmtid="{D5CDD505-2E9C-101B-9397-08002B2CF9AE}" pid="6" name="ScreenUsage">
    <vt:i4>2</vt:i4>
  </property>
  <property fmtid="{D5CDD505-2E9C-101B-9397-08002B2CF9AE}" pid="7" name="MailAddress">
    <vt:lpwstr>finin@umbc.edu</vt:lpwstr>
  </property>
  <property fmtid="{D5CDD505-2E9C-101B-9397-08002B2CF9AE}" pid="8" name="HomePage">
    <vt:lpwstr>http://umbc.edu/~finin</vt:lpwstr>
  </property>
  <property fmtid="{D5CDD505-2E9C-101B-9397-08002B2CF9AE}" pid="9" name="Other">
    <vt:lpwstr/>
  </property>
  <property fmtid="{D5CDD505-2E9C-101B-9397-08002B2CF9AE}" pid="10" name="DownloadOriginal">
    <vt:bool>false</vt:bool>
  </property>
  <property fmtid="{D5CDD505-2E9C-101B-9397-08002B2CF9AE}" pid="11" name="DownloadIEButton">
    <vt:bool>false</vt:bool>
  </property>
  <property fmtid="{D5CDD505-2E9C-101B-9397-08002B2CF9AE}" pid="12" name="UseBrowserColor">
    <vt:bool>true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3</vt:i4>
  </property>
  <property fmtid="{D5CDD505-2E9C-101B-9397-08002B2CF9AE}" pid="19" name="ShowNotes">
    <vt:bool>false</vt:bool>
  </property>
  <property fmtid="{D5CDD505-2E9C-101B-9397-08002B2CF9AE}" pid="20" name="NavBtnPos">
    <vt:i4>1</vt:i4>
  </property>
  <property fmtid="{D5CDD505-2E9C-101B-9397-08002B2CF9AE}" pid="21" name="OutputDir">
    <vt:lpwstr>C:\Users\finin\teaching\AI\RN\</vt:lpwstr>
  </property>
</Properties>
</file>