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400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53" r:id="rId15"/>
    <p:sldId id="398" r:id="rId16"/>
    <p:sldId id="414" r:id="rId17"/>
    <p:sldId id="415" r:id="rId18"/>
    <p:sldId id="417" r:id="rId19"/>
    <p:sldId id="416" r:id="rId20"/>
    <p:sldId id="394" r:id="rId21"/>
    <p:sldId id="421" r:id="rId22"/>
    <p:sldId id="402" r:id="rId23"/>
    <p:sldId id="413" r:id="rId24"/>
    <p:sldId id="420" r:id="rId25"/>
    <p:sldId id="419" r:id="rId26"/>
    <p:sldId id="422" r:id="rId27"/>
    <p:sldId id="418" r:id="rId28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12"/>
    <p:restoredTop sz="91429"/>
  </p:normalViewPr>
  <p:slideViewPr>
    <p:cSldViewPr showGuides="1">
      <p:cViewPr varScale="1">
        <p:scale>
          <a:sx n="119" d="100"/>
          <a:sy n="119" d="100"/>
        </p:scale>
        <p:origin x="199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EB19FA3-FA18-BF43-B243-44C51E6CB063}" type="slidenum">
              <a:rPr lang="en-US" sz="1200">
                <a:latin typeface="Calibri"/>
              </a:rPr>
              <a:pPr/>
              <a:t>2</a:t>
            </a:fld>
            <a:endParaRPr lang="en-US" sz="1200" dirty="0">
              <a:latin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044F7CB-B480-7149-8EE6-39ABE2E949D9}" type="slidenum">
              <a:rPr lang="en-US" sz="1200">
                <a:latin typeface="Calibri"/>
              </a:rPr>
              <a:pPr/>
              <a:t>11</a:t>
            </a:fld>
            <a:endParaRPr lang="en-US" sz="1200" dirty="0">
              <a:latin typeface="Calibri"/>
            </a:endParaRPr>
          </a:p>
        </p:txBody>
      </p:sp>
      <p:sp>
        <p:nvSpPr>
          <p:cNvPr id="3686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686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B102EE8-7068-1046-A28A-8FBDB471B3BF}" type="slidenum">
              <a:rPr lang="en-US" sz="1200">
                <a:latin typeface="Calibri"/>
              </a:rPr>
              <a:pPr/>
              <a:t>12</a:t>
            </a:fld>
            <a:endParaRPr lang="en-US" sz="1200" dirty="0">
              <a:latin typeface="Calibri"/>
            </a:endParaRPr>
          </a:p>
        </p:txBody>
      </p:sp>
      <p:sp>
        <p:nvSpPr>
          <p:cNvPr id="3891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891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71FD521-F32E-E04B-9E79-B6B9FAAD7E4C}" type="slidenum">
              <a:rPr lang="en-US" sz="1200">
                <a:latin typeface="Calibri"/>
              </a:rPr>
              <a:pPr/>
              <a:t>13</a:t>
            </a:fld>
            <a:endParaRPr lang="en-US" sz="1200" dirty="0">
              <a:latin typeface="Calibri"/>
            </a:endParaRPr>
          </a:p>
        </p:txBody>
      </p:sp>
      <p:sp>
        <p:nvSpPr>
          <p:cNvPr id="4096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096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4C1CBF-05AB-3346-9A6C-0A80D3A5C04A}" type="slidenum">
              <a:rPr lang="en-US" sz="1200">
                <a:latin typeface="Calibri"/>
              </a:rPr>
              <a:pPr/>
              <a:t>14</a:t>
            </a:fld>
            <a:endParaRPr lang="en-US" sz="1200" dirty="0">
              <a:latin typeface="Calibri"/>
            </a:endParaRPr>
          </a:p>
        </p:txBody>
      </p:sp>
      <p:sp>
        <p:nvSpPr>
          <p:cNvPr id="430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301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859863-ED4D-FB4C-8011-781CF3F55143}" type="slidenum">
              <a:rPr lang="en-US" sz="1200">
                <a:latin typeface="Calibri"/>
              </a:rPr>
              <a:pPr/>
              <a:t>20</a:t>
            </a:fld>
            <a:endParaRPr lang="en-US" sz="1200" dirty="0">
              <a:latin typeface="Calibri"/>
            </a:endParaRPr>
          </a:p>
        </p:txBody>
      </p:sp>
      <p:sp>
        <p:nvSpPr>
          <p:cNvPr id="460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460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0662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99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94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6217C16-7992-D54A-876B-52BCD4090932}" type="slidenum">
              <a:rPr lang="en-US" sz="1200">
                <a:latin typeface="Calibri"/>
              </a:rPr>
              <a:pPr/>
              <a:t>3</a:t>
            </a:fld>
            <a:endParaRPr lang="en-US" sz="1200" dirty="0">
              <a:latin typeface="Calibri"/>
            </a:endParaRPr>
          </a:p>
        </p:txBody>
      </p:sp>
      <p:sp>
        <p:nvSpPr>
          <p:cNvPr id="2048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048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3C20B6-E2CE-854C-A5B9-3AE3A3802FC7}" type="slidenum">
              <a:rPr lang="en-US" sz="1200">
                <a:latin typeface="Calibri"/>
              </a:rPr>
              <a:pPr/>
              <a:t>4</a:t>
            </a:fld>
            <a:endParaRPr lang="en-US" sz="1200" dirty="0">
              <a:latin typeface="Calibri"/>
            </a:endParaRPr>
          </a:p>
        </p:txBody>
      </p:sp>
      <p:sp>
        <p:nvSpPr>
          <p:cNvPr id="2253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253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84D44E7-062B-5146-B3C3-7872234CA9FE}" type="slidenum">
              <a:rPr lang="en-US" sz="1200">
                <a:latin typeface="Calibri"/>
              </a:rPr>
              <a:pPr/>
              <a:t>5</a:t>
            </a:fld>
            <a:endParaRPr lang="en-US" sz="1200" dirty="0">
              <a:latin typeface="Calibri"/>
            </a:endParaRPr>
          </a:p>
        </p:txBody>
      </p:sp>
      <p:sp>
        <p:nvSpPr>
          <p:cNvPr id="2457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458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9D6B76-F149-CA48-B05F-60CC50070268}" type="slidenum">
              <a:rPr lang="en-US" sz="1200">
                <a:latin typeface="Calibri"/>
              </a:rPr>
              <a:pPr/>
              <a:t>6</a:t>
            </a:fld>
            <a:endParaRPr lang="en-US" sz="1200" dirty="0">
              <a:latin typeface="Calibri"/>
            </a:endParaRPr>
          </a:p>
        </p:txBody>
      </p:sp>
      <p:sp>
        <p:nvSpPr>
          <p:cNvPr id="2662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662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3878BF3-EA35-D64F-ACA4-BCCC4ED45A62}" type="slidenum">
              <a:rPr lang="en-US" sz="1200">
                <a:latin typeface="Calibri"/>
              </a:rPr>
              <a:pPr/>
              <a:t>7</a:t>
            </a:fld>
            <a:endParaRPr lang="en-US" sz="1200" dirty="0">
              <a:latin typeface="Calibri"/>
            </a:endParaRPr>
          </a:p>
        </p:txBody>
      </p:sp>
      <p:sp>
        <p:nvSpPr>
          <p:cNvPr id="2867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2867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A53AA39-E1E3-4F40-928D-0C663561968F}" type="slidenum">
              <a:rPr lang="en-US" sz="1200">
                <a:latin typeface="Calibri"/>
              </a:rPr>
              <a:pPr/>
              <a:t>8</a:t>
            </a:fld>
            <a:endParaRPr lang="en-US" sz="1200" dirty="0">
              <a:latin typeface="Calibri"/>
            </a:endParaRPr>
          </a:p>
        </p:txBody>
      </p:sp>
      <p:sp>
        <p:nvSpPr>
          <p:cNvPr id="3072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072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F40C82-248D-7A4A-AE3B-997B6B5DFD4C}" type="slidenum">
              <a:rPr lang="en-US" sz="1200">
                <a:latin typeface="Calibri"/>
              </a:rPr>
              <a:pPr/>
              <a:t>9</a:t>
            </a:fld>
            <a:endParaRPr lang="en-US" sz="1200" dirty="0">
              <a:latin typeface="Calibri"/>
            </a:endParaRPr>
          </a:p>
        </p:txBody>
      </p:sp>
      <p:sp>
        <p:nvSpPr>
          <p:cNvPr id="3277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277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BF6541-604B-6D40-89DB-3D36F085BEB9}" type="slidenum">
              <a:rPr lang="en-US" sz="1200">
                <a:latin typeface="Calibri"/>
              </a:rPr>
              <a:pPr/>
              <a:t>10</a:t>
            </a:fld>
            <a:endParaRPr lang="en-US" sz="1200" dirty="0">
              <a:latin typeface="Calibri"/>
            </a:endParaRPr>
          </a:p>
        </p:txBody>
      </p:sp>
      <p:sp>
        <p:nvSpPr>
          <p:cNvPr id="3481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2894013" y="525463"/>
            <a:ext cx="3495675" cy="2620962"/>
          </a:xfrm>
          <a:solidFill>
            <a:srgbClr val="FFFFFF"/>
          </a:solidFill>
          <a:ln/>
        </p:spPr>
      </p:sp>
      <p:sp>
        <p:nvSpPr>
          <p:cNvPr id="348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31863" y="3321050"/>
            <a:ext cx="7421562" cy="321627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cs.cmu.edu/~awm/tutorials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towardsdatascience.com/understanding-support-vector-machine-part-2-kernel-trick-mercers-theorem-e1e6848c6c4d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vmlight.joachim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f%E2%80%93i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ulticlass_classification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Multiclass_classification#One-vs.-rest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Multiclass_classification#One-vs.-one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ikit-learn.org/stable/modules/generated/sklearn.svm.SVC.htm" TargetMode="External"/><Relationship Id="rId5" Type="http://schemas.openxmlformats.org/officeDocument/2006/relationships/hyperlink" Target="https://colab.research.google.com/drive/1kU4UgeVqQs2ZrgeBhIMkd0Ivjd19Zu3R#scrollTo=mdmaPwfY9F1h" TargetMode="External"/><Relationship Id="rId4" Type="http://schemas.openxmlformats.org/officeDocument/2006/relationships/hyperlink" Target="https://scikit-learn.org/stable/modules/svm.htm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861049"/>
            <a:ext cx="7772400" cy="3886200"/>
          </a:xfrm>
        </p:spPr>
        <p:txBody>
          <a:bodyPr/>
          <a:lstStyle/>
          <a:p>
            <a:r>
              <a:rPr lang="en-US" sz="8000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6384304"/>
            <a:ext cx="8534400" cy="402291"/>
          </a:xfrm>
          <a:prstGeom prst="rect">
            <a:avLst/>
          </a:prstGeom>
          <a:noFill/>
          <a:ln w="324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>
              <a:spcBef>
                <a:spcPts val="625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Some slides borrowed from Andrew Moore’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s 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  <a:hlinkClick r:id="rId2"/>
              </a:rPr>
              <a:t>slides on SVM</a:t>
            </a:r>
            <a:r>
              <a:rPr lang="en-US" altLang="ja-JP" sz="2000" dirty="0">
                <a:solidFill>
                  <a:srgbClr val="000000"/>
                </a:solidFill>
                <a:latin typeface="Calibri"/>
              </a:rPr>
              <a:t>s.</a:t>
            </a:r>
            <a:endParaRPr lang="en-US" sz="200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3010" name="Picture 2" descr="Qingkai&amp;#39;s Blog: Machine learning 7 - Support Vector Machine - Part 1 -  Intuitive SVMs">
            <a:extLst>
              <a:ext uri="{FF2B5EF4-FFF2-40B4-BE49-F238E27FC236}">
                <a16:creationId xmlns:a16="http://schemas.microsoft.com/office/drawing/2014/main" id="{900EC911-E7A8-F84C-A4C8-0282CD4DB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2688" y="272550"/>
            <a:ext cx="2190462" cy="216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3794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5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3798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799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3800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1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3802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3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804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3805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6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07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8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3809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0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1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2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3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4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5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6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7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8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19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0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1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2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3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4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5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6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7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8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29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0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1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2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3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4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5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6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7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8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39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0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1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2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3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3844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3846" name="Text Box 53"/>
          <p:cNvSpPr txBox="1">
            <a:spLocks noChangeArrowheads="1"/>
          </p:cNvSpPr>
          <p:nvPr/>
        </p:nvSpPr>
        <p:spPr bwMode="auto">
          <a:xfrm>
            <a:off x="0" y="3675063"/>
            <a:ext cx="2214403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b="1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the data points that margin pushes up against</a:t>
            </a:r>
          </a:p>
        </p:txBody>
      </p:sp>
      <p:sp>
        <p:nvSpPr>
          <p:cNvPr id="33847" name="Freeform 54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8" name="Freeform 55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49" name="Freeform 56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0" name="Oval 57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1" name="Oval 58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3852" name="Oval 59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63" name="Text Box 52">
            <a:extLst>
              <a:ext uri="{FF2B5EF4-FFF2-40B4-BE49-F238E27FC236}">
                <a16:creationId xmlns:a16="http://schemas.microsoft.com/office/drawing/2014/main" id="{76E60B37-34E9-7C48-B479-CD9F223A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3446" y="2286000"/>
            <a:ext cx="2860554" cy="25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 largest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64" name="AutoShape 53">
            <a:extLst>
              <a:ext uri="{FF2B5EF4-FFF2-40B4-BE49-F238E27FC236}">
                <a16:creationId xmlns:a16="http://schemas.microsoft.com/office/drawing/2014/main" id="{90D08C56-0843-2647-B733-FEEB0EFE7F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0525" y="541020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Linear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5842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3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-3175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Why Maximum Margin?</a:t>
            </a:r>
          </a:p>
        </p:txBody>
      </p:sp>
      <p:sp>
        <p:nvSpPr>
          <p:cNvPr id="35845" name="Text Box 4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5846" name="Oval 5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7" name="Oval 6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48" name="Line 7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49" name="Line 8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5850" name="Oval 9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1" name="Oval 10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2" name="Oval 11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3" name="Oval 12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4" name="Oval 13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5" name="Oval 14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6" name="Oval 15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7" name="Oval 16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8" name="Oval 17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59" name="Oval 18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0" name="Oval 19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1" name="Oval 20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2" name="Oval 21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3" name="Oval 22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4" name="Oval 23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5" name="Oval 24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6" name="Oval 25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7" name="Oval 26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8" name="Oval 27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69" name="Oval 28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0" name="Oval 29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1" name="Oval 30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2" name="Oval 31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3" name="Oval 32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4" name="Oval 33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5" name="Oval 34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6" name="Oval 35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7" name="Oval 36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8" name="Oval 37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79" name="Oval 38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0" name="Oval 39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1" name="Oval 40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2" name="Oval 41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3" name="Oval 42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4" name="Text Box 43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5885" name="Text Box 44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86" name="Text Box 45"/>
          <p:cNvSpPr txBox="1">
            <a:spLocks noChangeArrowheads="1"/>
          </p:cNvSpPr>
          <p:nvPr/>
        </p:nvSpPr>
        <p:spPr bwMode="auto">
          <a:xfrm>
            <a:off x="6400800" y="2286000"/>
            <a:ext cx="2743200" cy="36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the, um, maximum margin.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This is the simplest kind of SVM (Called an LSVM)</a:t>
            </a:r>
          </a:p>
        </p:txBody>
      </p:sp>
      <p:sp>
        <p:nvSpPr>
          <p:cNvPr id="35887" name="Text Box 46"/>
          <p:cNvSpPr txBox="1">
            <a:spLocks noChangeArrowheads="1"/>
          </p:cNvSpPr>
          <p:nvPr/>
        </p:nvSpPr>
        <p:spPr bwMode="auto">
          <a:xfrm>
            <a:off x="173038" y="3675063"/>
            <a:ext cx="2120900" cy="163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CC00"/>
                </a:solidFill>
                <a:latin typeface="Calibri"/>
              </a:rPr>
              <a:t>Support Vectors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are those </a:t>
            </a:r>
            <a:r>
              <a:rPr lang="en-US" sz="2000" dirty="0" err="1">
                <a:solidFill>
                  <a:srgbClr val="000000"/>
                </a:solidFill>
                <a:latin typeface="Calibri"/>
              </a:rPr>
              <a:t>datapoints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that the margin pushes up against</a:t>
            </a:r>
          </a:p>
        </p:txBody>
      </p:sp>
      <p:sp>
        <p:nvSpPr>
          <p:cNvPr id="35888" name="Freeform 47"/>
          <p:cNvSpPr>
            <a:spLocks/>
          </p:cNvSpPr>
          <p:nvPr/>
        </p:nvSpPr>
        <p:spPr bwMode="auto">
          <a:xfrm>
            <a:off x="2112963" y="3725863"/>
            <a:ext cx="1708150" cy="155575"/>
          </a:xfrm>
          <a:custGeom>
            <a:avLst/>
            <a:gdLst>
              <a:gd name="T0" fmla="*/ 0 w 1076"/>
              <a:gd name="T1" fmla="*/ 2147483647 h 98"/>
              <a:gd name="T2" fmla="*/ 2147483647 w 1076"/>
              <a:gd name="T3" fmla="*/ 2147483647 h 98"/>
              <a:gd name="T4" fmla="*/ 2147483647 w 1076"/>
              <a:gd name="T5" fmla="*/ 0 h 98"/>
              <a:gd name="T6" fmla="*/ 2147483647 w 1076"/>
              <a:gd name="T7" fmla="*/ 2147483647 h 98"/>
              <a:gd name="T8" fmla="*/ 2147483647 w 1076"/>
              <a:gd name="T9" fmla="*/ 2147483647 h 98"/>
              <a:gd name="T10" fmla="*/ 2147483647 w 1076"/>
              <a:gd name="T11" fmla="*/ 2147483647 h 98"/>
              <a:gd name="T12" fmla="*/ 2147483647 w 1076"/>
              <a:gd name="T13" fmla="*/ 2147483647 h 98"/>
              <a:gd name="T14" fmla="*/ 2147483647 w 1076"/>
              <a:gd name="T15" fmla="*/ 2147483647 h 98"/>
              <a:gd name="T16" fmla="*/ 2147483647 w 1076"/>
              <a:gd name="T17" fmla="*/ 2147483647 h 98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76"/>
              <a:gd name="T28" fmla="*/ 0 h 98"/>
              <a:gd name="T29" fmla="*/ 1076 w 1076"/>
              <a:gd name="T30" fmla="*/ 98 h 98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76" h="98">
                <a:moveTo>
                  <a:pt x="0" y="98"/>
                </a:moveTo>
                <a:cubicBezTo>
                  <a:pt x="38" y="87"/>
                  <a:pt x="66" y="53"/>
                  <a:pt x="104" y="39"/>
                </a:cubicBezTo>
                <a:cubicBezTo>
                  <a:pt x="132" y="9"/>
                  <a:pt x="172" y="6"/>
                  <a:pt x="212" y="0"/>
                </a:cubicBezTo>
                <a:cubicBezTo>
                  <a:pt x="262" y="3"/>
                  <a:pt x="286" y="0"/>
                  <a:pt x="326" y="11"/>
                </a:cubicBezTo>
                <a:lnTo>
                  <a:pt x="386" y="39"/>
                </a:lnTo>
                <a:cubicBezTo>
                  <a:pt x="386" y="39"/>
                  <a:pt x="386" y="39"/>
                  <a:pt x="386" y="39"/>
                </a:cubicBezTo>
                <a:cubicBezTo>
                  <a:pt x="428" y="52"/>
                  <a:pt x="469" y="69"/>
                  <a:pt x="511" y="82"/>
                </a:cubicBezTo>
                <a:cubicBezTo>
                  <a:pt x="670" y="74"/>
                  <a:pt x="829" y="60"/>
                  <a:pt x="989" y="55"/>
                </a:cubicBezTo>
                <a:cubicBezTo>
                  <a:pt x="1017" y="51"/>
                  <a:pt x="1048" y="44"/>
                  <a:pt x="1076" y="44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89" name="Freeform 48"/>
          <p:cNvSpPr>
            <a:spLocks/>
          </p:cNvSpPr>
          <p:nvPr/>
        </p:nvSpPr>
        <p:spPr bwMode="auto">
          <a:xfrm>
            <a:off x="2079625" y="3317875"/>
            <a:ext cx="2293938" cy="485775"/>
          </a:xfrm>
          <a:custGeom>
            <a:avLst/>
            <a:gdLst>
              <a:gd name="T0" fmla="*/ 0 w 1445"/>
              <a:gd name="T1" fmla="*/ 2147483647 h 306"/>
              <a:gd name="T2" fmla="*/ 2147483647 w 1445"/>
              <a:gd name="T3" fmla="*/ 2147483647 h 306"/>
              <a:gd name="T4" fmla="*/ 2147483647 w 1445"/>
              <a:gd name="T5" fmla="*/ 2147483647 h 306"/>
              <a:gd name="T6" fmla="*/ 2147483647 w 1445"/>
              <a:gd name="T7" fmla="*/ 2147483647 h 306"/>
              <a:gd name="T8" fmla="*/ 2147483647 w 1445"/>
              <a:gd name="T9" fmla="*/ 2147483647 h 306"/>
              <a:gd name="T10" fmla="*/ 2147483647 w 1445"/>
              <a:gd name="T11" fmla="*/ 2147483647 h 306"/>
              <a:gd name="T12" fmla="*/ 2147483647 w 1445"/>
              <a:gd name="T13" fmla="*/ 2147483647 h 306"/>
              <a:gd name="T14" fmla="*/ 2147483647 w 1445"/>
              <a:gd name="T15" fmla="*/ 2147483647 h 306"/>
              <a:gd name="T16" fmla="*/ 2147483647 w 1445"/>
              <a:gd name="T17" fmla="*/ 2147483647 h 306"/>
              <a:gd name="T18" fmla="*/ 2147483647 w 1445"/>
              <a:gd name="T19" fmla="*/ 2147483647 h 306"/>
              <a:gd name="T20" fmla="*/ 2147483647 w 1445"/>
              <a:gd name="T21" fmla="*/ 2147483647 h 306"/>
              <a:gd name="T22" fmla="*/ 2147483647 w 1445"/>
              <a:gd name="T23" fmla="*/ 2147483647 h 306"/>
              <a:gd name="T24" fmla="*/ 2147483647 w 1445"/>
              <a:gd name="T25" fmla="*/ 2147483647 h 30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445"/>
              <a:gd name="T40" fmla="*/ 0 h 306"/>
              <a:gd name="T41" fmla="*/ 1445 w 1445"/>
              <a:gd name="T42" fmla="*/ 306 h 30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445" h="306">
                <a:moveTo>
                  <a:pt x="0" y="306"/>
                </a:moveTo>
                <a:cubicBezTo>
                  <a:pt x="5" y="304"/>
                  <a:pt x="12" y="305"/>
                  <a:pt x="16" y="301"/>
                </a:cubicBezTo>
                <a:cubicBezTo>
                  <a:pt x="24" y="293"/>
                  <a:pt x="21" y="278"/>
                  <a:pt x="27" y="268"/>
                </a:cubicBezTo>
                <a:cubicBezTo>
                  <a:pt x="33" y="257"/>
                  <a:pt x="41" y="247"/>
                  <a:pt x="48" y="236"/>
                </a:cubicBezTo>
                <a:cubicBezTo>
                  <a:pt x="58" y="221"/>
                  <a:pt x="117" y="177"/>
                  <a:pt x="125" y="171"/>
                </a:cubicBezTo>
                <a:cubicBezTo>
                  <a:pt x="159" y="146"/>
                  <a:pt x="186" y="117"/>
                  <a:pt x="228" y="105"/>
                </a:cubicBezTo>
                <a:cubicBezTo>
                  <a:pt x="249" y="91"/>
                  <a:pt x="273" y="79"/>
                  <a:pt x="298" y="73"/>
                </a:cubicBezTo>
                <a:cubicBezTo>
                  <a:pt x="394" y="11"/>
                  <a:pt x="526" y="10"/>
                  <a:pt x="635" y="2"/>
                </a:cubicBezTo>
                <a:cubicBezTo>
                  <a:pt x="773" y="5"/>
                  <a:pt x="907" y="0"/>
                  <a:pt x="1043" y="18"/>
                </a:cubicBezTo>
                <a:cubicBezTo>
                  <a:pt x="1068" y="27"/>
                  <a:pt x="1093" y="34"/>
                  <a:pt x="1119" y="40"/>
                </a:cubicBezTo>
                <a:cubicBezTo>
                  <a:pt x="1150" y="63"/>
                  <a:pt x="1183" y="68"/>
                  <a:pt x="1217" y="84"/>
                </a:cubicBezTo>
                <a:cubicBezTo>
                  <a:pt x="1257" y="104"/>
                  <a:pt x="1293" y="119"/>
                  <a:pt x="1336" y="132"/>
                </a:cubicBezTo>
                <a:cubicBezTo>
                  <a:pt x="1370" y="142"/>
                  <a:pt x="1410" y="165"/>
                  <a:pt x="1445" y="165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0" name="Freeform 49"/>
          <p:cNvSpPr>
            <a:spLocks/>
          </p:cNvSpPr>
          <p:nvPr/>
        </p:nvSpPr>
        <p:spPr bwMode="auto">
          <a:xfrm>
            <a:off x="2105025" y="3994150"/>
            <a:ext cx="1733550" cy="449263"/>
          </a:xfrm>
          <a:custGeom>
            <a:avLst/>
            <a:gdLst>
              <a:gd name="T0" fmla="*/ 0 w 1092"/>
              <a:gd name="T1" fmla="*/ 0 h 283"/>
              <a:gd name="T2" fmla="*/ 2147483647 w 1092"/>
              <a:gd name="T3" fmla="*/ 2147483647 h 283"/>
              <a:gd name="T4" fmla="*/ 2147483647 w 1092"/>
              <a:gd name="T5" fmla="*/ 2147483647 h 283"/>
              <a:gd name="T6" fmla="*/ 2147483647 w 1092"/>
              <a:gd name="T7" fmla="*/ 2147483647 h 283"/>
              <a:gd name="T8" fmla="*/ 2147483647 w 1092"/>
              <a:gd name="T9" fmla="*/ 2147483647 h 283"/>
              <a:gd name="T10" fmla="*/ 2147483647 w 1092"/>
              <a:gd name="T11" fmla="*/ 2147483647 h 283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092"/>
              <a:gd name="T19" fmla="*/ 0 h 283"/>
              <a:gd name="T20" fmla="*/ 1092 w 1092"/>
              <a:gd name="T21" fmla="*/ 283 h 283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092" h="283">
                <a:moveTo>
                  <a:pt x="0" y="0"/>
                </a:moveTo>
                <a:cubicBezTo>
                  <a:pt x="47" y="9"/>
                  <a:pt x="84" y="40"/>
                  <a:pt x="130" y="54"/>
                </a:cubicBezTo>
                <a:cubicBezTo>
                  <a:pt x="184" y="96"/>
                  <a:pt x="261" y="129"/>
                  <a:pt x="326" y="147"/>
                </a:cubicBezTo>
                <a:cubicBezTo>
                  <a:pt x="348" y="162"/>
                  <a:pt x="373" y="163"/>
                  <a:pt x="397" y="174"/>
                </a:cubicBezTo>
                <a:cubicBezTo>
                  <a:pt x="439" y="193"/>
                  <a:pt x="481" y="209"/>
                  <a:pt x="527" y="217"/>
                </a:cubicBezTo>
                <a:cubicBezTo>
                  <a:pt x="704" y="283"/>
                  <a:pt x="907" y="272"/>
                  <a:pt x="1092" y="272"/>
                </a:cubicBezTo>
              </a:path>
            </a:pathLst>
          </a:custGeom>
          <a:noFill/>
          <a:ln w="38160">
            <a:solidFill>
              <a:srgbClr val="00CC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1" name="Oval 50"/>
          <p:cNvSpPr>
            <a:spLocks noChangeArrowheads="1"/>
          </p:cNvSpPr>
          <p:nvPr/>
        </p:nvSpPr>
        <p:spPr bwMode="auto">
          <a:xfrm>
            <a:off x="4341813" y="3579813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2" name="Oval 51"/>
          <p:cNvSpPr>
            <a:spLocks noChangeArrowheads="1"/>
          </p:cNvSpPr>
          <p:nvPr/>
        </p:nvSpPr>
        <p:spPr bwMode="auto">
          <a:xfrm>
            <a:off x="3844925" y="3689350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3" name="Oval 52"/>
          <p:cNvSpPr>
            <a:spLocks noChangeArrowheads="1"/>
          </p:cNvSpPr>
          <p:nvPr/>
        </p:nvSpPr>
        <p:spPr bwMode="auto">
          <a:xfrm>
            <a:off x="3833813" y="4384675"/>
            <a:ext cx="152400" cy="152400"/>
          </a:xfrm>
          <a:prstGeom prst="ellipse">
            <a:avLst/>
          </a:prstGeom>
          <a:noFill/>
          <a:ln w="38160">
            <a:solidFill>
              <a:srgbClr val="00CC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5894" name="Text Box 53"/>
          <p:cNvSpPr txBox="1">
            <a:spLocks noChangeArrowheads="1"/>
          </p:cNvSpPr>
          <p:nvPr/>
        </p:nvSpPr>
        <p:spPr bwMode="auto">
          <a:xfrm>
            <a:off x="5572125" y="1406525"/>
            <a:ext cx="3365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5895" name="Text Box 54"/>
          <p:cNvSpPr txBox="1">
            <a:spLocks noChangeArrowheads="1"/>
          </p:cNvSpPr>
          <p:nvPr/>
        </p:nvSpPr>
        <p:spPr bwMode="auto">
          <a:xfrm>
            <a:off x="4044950" y="1229540"/>
            <a:ext cx="4968875" cy="2964531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284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 marL="233363" indent="-233363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1371600" algn="l"/>
                <a:tab pos="2286000" algn="l"/>
                <a:tab pos="3200400" algn="l"/>
                <a:tab pos="4114800" algn="l"/>
                <a:tab pos="5029200" algn="l"/>
                <a:tab pos="5943600" algn="l"/>
                <a:tab pos="6858000" algn="l"/>
                <a:tab pos="7772400" algn="l"/>
                <a:tab pos="8686800" algn="l"/>
                <a:tab pos="9601200" algn="l"/>
                <a:tab pos="105156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Intuitively this feels safest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Small errors in boundary location unlikely to cause misclassification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LOOCV</a:t>
            </a:r>
            <a:r>
              <a:rPr lang="en-US" sz="2200" dirty="0">
                <a:solidFill>
                  <a:srgbClr val="FF0000"/>
                </a:solidFill>
                <a:latin typeface="Calibri"/>
              </a:rPr>
              <a:t>* </a:t>
            </a:r>
            <a:r>
              <a:rPr lang="en-US" sz="2200" dirty="0">
                <a:solidFill>
                  <a:srgbClr val="000000"/>
                </a:solidFill>
                <a:latin typeface="Calibri"/>
              </a:rPr>
              <a:t>is easy since model is immune to removal of non-support-vector datapoints</a:t>
            </a:r>
          </a:p>
          <a:p>
            <a:pPr>
              <a:spcBef>
                <a:spcPts val="1250"/>
              </a:spcBef>
              <a:buFont typeface="Times New Roman" charset="0"/>
              <a:buAutoNum type="arabicPeriod"/>
            </a:pPr>
            <a:r>
              <a:rPr lang="en-US" sz="2200" dirty="0">
                <a:solidFill>
                  <a:srgbClr val="000000"/>
                </a:solidFill>
                <a:latin typeface="Calibri"/>
              </a:rPr>
              <a:t>Empirically it works very very well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6371466"/>
            <a:ext cx="5224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libri"/>
              </a:rPr>
              <a:t>*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LOOCV = leave one out cross validation</a:t>
            </a:r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789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4537075"/>
            <a:ext cx="8574088" cy="1939925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How do we represent this mathematically?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…in </a:t>
            </a:r>
            <a:r>
              <a:rPr lang="en-US" sz="3200" i="1" dirty="0">
                <a:ea typeface="ＭＳ Ｐゴシック" charset="0"/>
                <a:cs typeface="ＭＳ Ｐゴシック" charset="0"/>
              </a:rPr>
              <a:t>m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input dimensions?</a:t>
            </a:r>
          </a:p>
        </p:txBody>
      </p:sp>
      <p:sp>
        <p:nvSpPr>
          <p:cNvPr id="37892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3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4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7895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7896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7897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8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899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7900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7901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7902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99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8738"/>
            <a:ext cx="8534400" cy="7032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Specifying a line and margin</a:t>
            </a: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3429000"/>
            <a:ext cx="8229600" cy="1343025"/>
          </a:xfrm>
        </p:spPr>
        <p:txBody>
          <a:bodyPr/>
          <a:lstStyle/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Plus-plane   = 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+1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Minus-plane =   </a:t>
            </a:r>
            <a:r>
              <a:rPr lang="en-US" i="1" dirty="0">
                <a:ea typeface="ＭＳ Ｐゴシック" charset="0"/>
                <a:cs typeface="ＭＳ Ｐゴシック" charset="0"/>
              </a:rPr>
              <a:t>{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: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i="1" dirty="0">
                <a:ea typeface="ＭＳ Ｐゴシック" charset="0"/>
                <a:cs typeface="ＭＳ Ｐゴシック" charset="0"/>
              </a:rPr>
              <a:t> . </a:t>
            </a:r>
            <a:r>
              <a:rPr lang="en-US" b="1" i="1" dirty="0">
                <a:ea typeface="ＭＳ Ｐゴシック" charset="0"/>
                <a:cs typeface="ＭＳ Ｐゴシック" charset="0"/>
              </a:rPr>
              <a:t>x</a:t>
            </a:r>
            <a:r>
              <a:rPr lang="en-US" i="1" dirty="0">
                <a:ea typeface="ＭＳ Ｐゴシック" charset="0"/>
                <a:cs typeface="ＭＳ Ｐゴシック" charset="0"/>
              </a:rPr>
              <a:t> + b = -1 }</a:t>
            </a:r>
          </a:p>
          <a:p>
            <a:pPr marL="341313" indent="-341313">
              <a:spcBef>
                <a:spcPts val="600"/>
              </a:spcBef>
              <a:buSzPct val="60000"/>
              <a:buFont typeface="Tahoma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i="1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9940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1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2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9943" name="Text Box 6"/>
          <p:cNvSpPr txBox="1">
            <a:spLocks noChangeArrowheads="1"/>
          </p:cNvSpPr>
          <p:nvPr/>
        </p:nvSpPr>
        <p:spPr bwMode="auto">
          <a:xfrm>
            <a:off x="5562600" y="838200"/>
            <a:ext cx="14478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FF0000"/>
                </a:solidFill>
                <a:latin typeface="Calibri"/>
              </a:rPr>
              <a:t>Plus-Plane</a:t>
            </a:r>
          </a:p>
        </p:txBody>
      </p:sp>
      <p:sp>
        <p:nvSpPr>
          <p:cNvPr id="39944" name="Text Box 7"/>
          <p:cNvSpPr txBox="1">
            <a:spLocks noChangeArrowheads="1"/>
          </p:cNvSpPr>
          <p:nvPr/>
        </p:nvSpPr>
        <p:spPr bwMode="auto">
          <a:xfrm>
            <a:off x="6248400" y="1600200"/>
            <a:ext cx="1981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3333CC"/>
                </a:solidFill>
                <a:latin typeface="Calibri"/>
              </a:rPr>
              <a:t>Minus-Plane</a:t>
            </a:r>
          </a:p>
        </p:txBody>
      </p:sp>
      <p:sp>
        <p:nvSpPr>
          <p:cNvPr id="39945" name="Freeform 8"/>
          <p:cNvSpPr>
            <a:spLocks/>
          </p:cNvSpPr>
          <p:nvPr/>
        </p:nvSpPr>
        <p:spPr bwMode="auto">
          <a:xfrm>
            <a:off x="5251450" y="1687513"/>
            <a:ext cx="1055688" cy="150812"/>
          </a:xfrm>
          <a:custGeom>
            <a:avLst/>
            <a:gdLst>
              <a:gd name="T0" fmla="*/ 2147483647 w 665"/>
              <a:gd name="T1" fmla="*/ 2147483647 h 95"/>
              <a:gd name="T2" fmla="*/ 2147483647 w 665"/>
              <a:gd name="T3" fmla="*/ 2147483647 h 95"/>
              <a:gd name="T4" fmla="*/ 2147483647 w 665"/>
              <a:gd name="T5" fmla="*/ 2147483647 h 95"/>
              <a:gd name="T6" fmla="*/ 2147483647 w 665"/>
              <a:gd name="T7" fmla="*/ 2147483647 h 95"/>
              <a:gd name="T8" fmla="*/ 0 w 665"/>
              <a:gd name="T9" fmla="*/ 0 h 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65"/>
              <a:gd name="T16" fmla="*/ 0 h 95"/>
              <a:gd name="T17" fmla="*/ 665 w 665"/>
              <a:gd name="T18" fmla="*/ 95 h 9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65" h="95">
                <a:moveTo>
                  <a:pt x="665" y="74"/>
                </a:moveTo>
                <a:cubicBezTo>
                  <a:pt x="347" y="95"/>
                  <a:pt x="517" y="91"/>
                  <a:pt x="155" y="82"/>
                </a:cubicBezTo>
                <a:cubicBezTo>
                  <a:pt x="119" y="74"/>
                  <a:pt x="87" y="63"/>
                  <a:pt x="52" y="52"/>
                </a:cubicBezTo>
                <a:cubicBezTo>
                  <a:pt x="37" y="42"/>
                  <a:pt x="14" y="40"/>
                  <a:pt x="8" y="23"/>
                </a:cubicBezTo>
                <a:cubicBezTo>
                  <a:pt x="5" y="15"/>
                  <a:pt x="0" y="0"/>
                  <a:pt x="0" y="0"/>
                </a:cubicBezTo>
              </a:path>
            </a:pathLst>
          </a:custGeom>
          <a:noFill/>
          <a:ln w="3816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6" name="Freeform 9"/>
          <p:cNvSpPr>
            <a:spLocks/>
          </p:cNvSpPr>
          <p:nvPr/>
        </p:nvSpPr>
        <p:spPr bwMode="auto">
          <a:xfrm>
            <a:off x="4935538" y="1090613"/>
            <a:ext cx="692150" cy="128587"/>
          </a:xfrm>
          <a:custGeom>
            <a:avLst/>
            <a:gdLst>
              <a:gd name="T0" fmla="*/ 2147483647 w 436"/>
              <a:gd name="T1" fmla="*/ 0 h 81"/>
              <a:gd name="T2" fmla="*/ 2147483647 w 436"/>
              <a:gd name="T3" fmla="*/ 2147483647 h 81"/>
              <a:gd name="T4" fmla="*/ 2147483647 w 436"/>
              <a:gd name="T5" fmla="*/ 2147483647 h 81"/>
              <a:gd name="T6" fmla="*/ 2147483647 w 436"/>
              <a:gd name="T7" fmla="*/ 2147483647 h 81"/>
              <a:gd name="T8" fmla="*/ 2147483647 w 436"/>
              <a:gd name="T9" fmla="*/ 2147483647 h 81"/>
              <a:gd name="T10" fmla="*/ 0 w 436"/>
              <a:gd name="T11" fmla="*/ 2147483647 h 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6"/>
              <a:gd name="T19" fmla="*/ 0 h 81"/>
              <a:gd name="T20" fmla="*/ 436 w 436"/>
              <a:gd name="T21" fmla="*/ 81 h 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6" h="81">
                <a:moveTo>
                  <a:pt x="436" y="0"/>
                </a:moveTo>
                <a:cubicBezTo>
                  <a:pt x="411" y="8"/>
                  <a:pt x="394" y="21"/>
                  <a:pt x="369" y="29"/>
                </a:cubicBezTo>
                <a:cubicBezTo>
                  <a:pt x="340" y="49"/>
                  <a:pt x="308" y="59"/>
                  <a:pt x="273" y="66"/>
                </a:cubicBezTo>
                <a:cubicBezTo>
                  <a:pt x="246" y="71"/>
                  <a:pt x="192" y="81"/>
                  <a:pt x="192" y="81"/>
                </a:cubicBezTo>
                <a:cubicBezTo>
                  <a:pt x="127" y="76"/>
                  <a:pt x="110" y="75"/>
                  <a:pt x="59" y="59"/>
                </a:cubicBezTo>
                <a:cubicBezTo>
                  <a:pt x="38" y="45"/>
                  <a:pt x="23" y="26"/>
                  <a:pt x="0" y="15"/>
                </a:cubicBezTo>
              </a:path>
            </a:pathLst>
          </a:cu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7" name="Text Box 10"/>
          <p:cNvSpPr txBox="1">
            <a:spLocks noChangeArrowheads="1"/>
          </p:cNvSpPr>
          <p:nvPr/>
        </p:nvSpPr>
        <p:spPr bwMode="auto">
          <a:xfrm>
            <a:off x="6477000" y="1219200"/>
            <a:ext cx="2438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Classifier Boundary</a:t>
            </a:r>
          </a:p>
        </p:txBody>
      </p:sp>
      <p:sp>
        <p:nvSpPr>
          <p:cNvPr id="39948" name="Freeform 11"/>
          <p:cNvSpPr>
            <a:spLocks/>
          </p:cNvSpPr>
          <p:nvPr/>
        </p:nvSpPr>
        <p:spPr bwMode="auto">
          <a:xfrm>
            <a:off x="5064125" y="1430338"/>
            <a:ext cx="1465263" cy="69850"/>
          </a:xfrm>
          <a:custGeom>
            <a:avLst/>
            <a:gdLst>
              <a:gd name="T0" fmla="*/ 2147483647 w 923"/>
              <a:gd name="T1" fmla="*/ 0 h 44"/>
              <a:gd name="T2" fmla="*/ 2147483647 w 923"/>
              <a:gd name="T3" fmla="*/ 2147483647 h 44"/>
              <a:gd name="T4" fmla="*/ 2147483647 w 923"/>
              <a:gd name="T5" fmla="*/ 2147483647 h 44"/>
              <a:gd name="T6" fmla="*/ 0 w 923"/>
              <a:gd name="T7" fmla="*/ 2147483647 h 44"/>
              <a:gd name="T8" fmla="*/ 0 60000 65536"/>
              <a:gd name="T9" fmla="*/ 0 60000 65536"/>
              <a:gd name="T10" fmla="*/ 0 60000 65536"/>
              <a:gd name="T11" fmla="*/ 0 60000 65536"/>
              <a:gd name="T12" fmla="*/ 0 w 923"/>
              <a:gd name="T13" fmla="*/ 0 h 44"/>
              <a:gd name="T14" fmla="*/ 923 w 923"/>
              <a:gd name="T15" fmla="*/ 44 h 4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23" h="44">
                <a:moveTo>
                  <a:pt x="923" y="0"/>
                </a:moveTo>
                <a:cubicBezTo>
                  <a:pt x="857" y="34"/>
                  <a:pt x="782" y="37"/>
                  <a:pt x="709" y="44"/>
                </a:cubicBezTo>
                <a:cubicBezTo>
                  <a:pt x="593" y="42"/>
                  <a:pt x="478" y="42"/>
                  <a:pt x="362" y="37"/>
                </a:cubicBezTo>
                <a:cubicBezTo>
                  <a:pt x="241" y="32"/>
                  <a:pt x="122" y="7"/>
                  <a:pt x="0" y="7"/>
                </a:cubicBezTo>
              </a:path>
            </a:pathLst>
          </a:custGeom>
          <a:noFill/>
          <a:ln w="3816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9949" name="Text Box 12"/>
          <p:cNvSpPr txBox="1">
            <a:spLocks noChangeArrowheads="1"/>
          </p:cNvSpPr>
          <p:nvPr/>
        </p:nvSpPr>
        <p:spPr bwMode="auto">
          <a:xfrm rot="-162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9950" name="Text Box 13"/>
          <p:cNvSpPr txBox="1">
            <a:spLocks noChangeArrowheads="1"/>
          </p:cNvSpPr>
          <p:nvPr/>
        </p:nvSpPr>
        <p:spPr bwMode="auto">
          <a:xfrm rot="-162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graphicFrame>
        <p:nvGraphicFramePr>
          <p:cNvPr id="15374" name="Group 14"/>
          <p:cNvGraphicFramePr>
            <a:graphicFrameLocks noGrp="1"/>
          </p:cNvGraphicFramePr>
          <p:nvPr/>
        </p:nvGraphicFramePr>
        <p:xfrm>
          <a:off x="762000" y="4495800"/>
          <a:ext cx="7280275" cy="1946274"/>
        </p:xfrm>
        <a:graphic>
          <a:graphicData uri="http://schemas.openxmlformats.org/drawingml/2006/table">
            <a:tbl>
              <a:tblPr/>
              <a:tblGrid>
                <a:gridCol w="1819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Classify as..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+1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&gt;=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94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3333CC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&lt;= -1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239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698" marB="45698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Universe explodes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if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1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-1 &lt;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w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. </a:t>
                      </a: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x</a:t>
                      </a:r>
                      <a:r>
                        <a:rPr kumimoji="0" lang="en-US" sz="2400" b="0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ahoma" charset="0"/>
                          <a:ea typeface="ＭＳ Ｐゴシック" charset="0"/>
                          <a:cs typeface="MS Gothic" charset="0"/>
                        </a:rPr>
                        <a:t> + b &lt; 1</a:t>
                      </a:r>
                    </a:p>
                  </a:txBody>
                  <a:tcPr marL="90000" marR="90000" marT="46778" marB="46778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964" name="Text Box 27"/>
          <p:cNvSpPr txBox="1">
            <a:spLocks noChangeArrowheads="1"/>
          </p:cNvSpPr>
          <p:nvPr/>
        </p:nvSpPr>
        <p:spPr bwMode="auto">
          <a:xfrm rot="-1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39965" name="Text Box 28"/>
          <p:cNvSpPr txBox="1">
            <a:spLocks noChangeArrowheads="1"/>
          </p:cNvSpPr>
          <p:nvPr/>
        </p:nvSpPr>
        <p:spPr bwMode="auto">
          <a:xfrm rot="-1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39966" name="Text Box 29"/>
          <p:cNvSpPr txBox="1">
            <a:spLocks noChangeArrowheads="1"/>
          </p:cNvSpPr>
          <p:nvPr/>
        </p:nvSpPr>
        <p:spPr bwMode="auto">
          <a:xfrm rot="-1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6324600" y="6553200"/>
            <a:ext cx="2819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4198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76200"/>
            <a:ext cx="8534400" cy="685800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dirty="0">
                <a:ea typeface="ＭＳ Ｐゴシック" charset="0"/>
                <a:cs typeface="ＭＳ Ｐゴシック" charset="0"/>
              </a:rPr>
              <a:t>Learning the Maximum Margin Classifier</a:t>
            </a: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3381375"/>
            <a:ext cx="8235950" cy="3324225"/>
          </a:xfrm>
        </p:spPr>
        <p:txBody>
          <a:bodyPr/>
          <a:lstStyle/>
          <a:p>
            <a:pPr marL="233363" indent="-233363"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Given a guess of </a:t>
            </a:r>
            <a:r>
              <a:rPr lang="en-US" sz="2800" b="1" i="1" dirty="0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we can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whether all data points in the correct half-planes</a:t>
            </a:r>
          </a:p>
          <a:p>
            <a:pPr marL="682626" lvl="1" indent="-341313">
              <a:spcBef>
                <a:spcPts val="600"/>
              </a:spcBef>
              <a:buSzPct val="60000"/>
              <a:buFont typeface="Tahoma" charset="0"/>
              <a:buChar char="•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>
                <a:ea typeface="ＭＳ Ｐゴシック" charset="0"/>
                <a:cs typeface="ＭＳ Ｐゴシック" charset="0"/>
              </a:rPr>
              <a:t>Compute the width of the margin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dirty="0">
                <a:ea typeface="ＭＳ Ｐゴシック" charset="0"/>
                <a:cs typeface="ＭＳ Ｐゴシック" charset="0"/>
              </a:rPr>
              <a:t>Write a program to search the space of </a:t>
            </a:r>
            <a:r>
              <a:rPr lang="en-US" sz="2800" b="1" dirty="0" err="1">
                <a:ea typeface="ＭＳ Ｐゴシック" charset="0"/>
                <a:cs typeface="ＭＳ Ｐゴシック" charset="0"/>
              </a:rPr>
              <a:t>w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 err="1">
                <a:ea typeface="ＭＳ Ｐゴシック" charset="0"/>
                <a:cs typeface="ＭＳ Ｐゴシック" charset="0"/>
              </a:rPr>
              <a:t>b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 to find widest margin matching all the </a:t>
            </a:r>
            <a:r>
              <a:rPr lang="en-US" sz="2800" dirty="0" err="1">
                <a:ea typeface="ＭＳ Ｐゴシック" charset="0"/>
                <a:cs typeface="ＭＳ Ｐゴシック" charset="0"/>
              </a:rPr>
              <a:t>datapoints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. </a:t>
            </a:r>
          </a:p>
          <a:p>
            <a:pPr>
              <a:spcBef>
                <a:spcPts val="600"/>
              </a:spcBef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i="1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How? --  </a:t>
            </a:r>
            <a:r>
              <a:rPr lang="en-US" sz="2800" dirty="0">
                <a:solidFill>
                  <a:srgbClr val="009900"/>
                </a:solidFill>
                <a:ea typeface="ＭＳ Ｐゴシック" charset="0"/>
                <a:cs typeface="ＭＳ Ｐゴシック" charset="0"/>
              </a:rPr>
              <a:t>Gradient descent? Simulated Annealing? Matrix Inversion? EM? Newton’s Method?</a:t>
            </a:r>
          </a:p>
        </p:txBody>
      </p:sp>
      <p:sp>
        <p:nvSpPr>
          <p:cNvPr id="41988" name="Line 3"/>
          <p:cNvSpPr>
            <a:spLocks noChangeShapeType="1"/>
          </p:cNvSpPr>
          <p:nvPr/>
        </p:nvSpPr>
        <p:spPr bwMode="auto">
          <a:xfrm flipV="1">
            <a:off x="2451100" y="1041400"/>
            <a:ext cx="2655888" cy="1336675"/>
          </a:xfrm>
          <a:prstGeom prst="line">
            <a:avLst/>
          </a:prstGeom>
          <a:noFill/>
          <a:ln w="126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89" name="Line 4"/>
          <p:cNvSpPr>
            <a:spLocks noChangeShapeType="1"/>
          </p:cNvSpPr>
          <p:nvPr/>
        </p:nvSpPr>
        <p:spPr bwMode="auto">
          <a:xfrm flipV="1">
            <a:off x="2595563" y="1331913"/>
            <a:ext cx="2655887" cy="1336675"/>
          </a:xfrm>
          <a:prstGeom prst="line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0" name="Line 5"/>
          <p:cNvSpPr>
            <a:spLocks noChangeShapeType="1"/>
          </p:cNvSpPr>
          <p:nvPr/>
        </p:nvSpPr>
        <p:spPr bwMode="auto">
          <a:xfrm flipV="1">
            <a:off x="2741613" y="1620838"/>
            <a:ext cx="2655887" cy="1336675"/>
          </a:xfrm>
          <a:prstGeom prst="line">
            <a:avLst/>
          </a:prstGeom>
          <a:noFill/>
          <a:ln w="12600">
            <a:solidFill>
              <a:srgbClr val="3333CC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1" name="Text Box 6"/>
          <p:cNvSpPr txBox="1">
            <a:spLocks noChangeArrowheads="1"/>
          </p:cNvSpPr>
          <p:nvPr/>
        </p:nvSpPr>
        <p:spPr bwMode="auto">
          <a:xfrm rot="19980000">
            <a:off x="1752600" y="1371273"/>
            <a:ext cx="3048000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Predict Class = +1</a:t>
            </a:r>
            <a:r>
              <a:rPr lang="ja-JP" altLang="en-US" sz="2000" dirty="0">
                <a:solidFill>
                  <a:srgbClr val="FF0000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 zone</a:t>
            </a:r>
            <a:endParaRPr lang="en-US" sz="20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41992" name="Text Box 7"/>
          <p:cNvSpPr txBox="1">
            <a:spLocks noChangeArrowheads="1"/>
          </p:cNvSpPr>
          <p:nvPr/>
        </p:nvSpPr>
        <p:spPr bwMode="auto">
          <a:xfrm rot="19980000">
            <a:off x="2827338" y="2393623"/>
            <a:ext cx="2887662" cy="402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“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Predict Class = -1</a:t>
            </a:r>
            <a:r>
              <a:rPr lang="ja-JP" altLang="en-US" sz="2000" dirty="0">
                <a:solidFill>
                  <a:srgbClr val="3333CC"/>
                </a:solidFill>
                <a:latin typeface="Calibri"/>
              </a:rPr>
              <a:t>”</a:t>
            </a:r>
            <a:r>
              <a:rPr lang="en-US" altLang="ja-JP" sz="2000" dirty="0">
                <a:solidFill>
                  <a:srgbClr val="3333CC"/>
                </a:solidFill>
                <a:latin typeface="Calibri"/>
              </a:rPr>
              <a:t> zone</a:t>
            </a:r>
            <a:endParaRPr lang="en-US" sz="2000" dirty="0">
              <a:solidFill>
                <a:srgbClr val="3333CC"/>
              </a:solidFill>
              <a:latin typeface="Calibri"/>
            </a:endParaRPr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 rot="19800000">
            <a:off x="1598613" y="243820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FF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FF0000"/>
                </a:solidFill>
                <a:latin typeface="Calibri"/>
              </a:rPr>
              <a:t>=1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 rot="19800000">
            <a:off x="1752600" y="2708078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000000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000000"/>
                </a:solidFill>
                <a:latin typeface="Calibri"/>
              </a:rPr>
              <a:t>=0</a:t>
            </a:r>
          </a:p>
        </p:txBody>
      </p:sp>
      <p:sp>
        <p:nvSpPr>
          <p:cNvPr id="41995" name="Text Box 10"/>
          <p:cNvSpPr txBox="1">
            <a:spLocks noChangeArrowheads="1"/>
          </p:cNvSpPr>
          <p:nvPr/>
        </p:nvSpPr>
        <p:spPr bwMode="auto">
          <a:xfrm rot="19800000">
            <a:off x="1903413" y="2952553"/>
            <a:ext cx="990600" cy="30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875"/>
              </a:spcBef>
            </a:pPr>
            <a:r>
              <a:rPr lang="en-US" sz="1400" dirty="0" err="1">
                <a:solidFill>
                  <a:srgbClr val="3333CC"/>
                </a:solidFill>
                <a:latin typeface="Calibri"/>
              </a:rPr>
              <a:t>wx+b</a:t>
            </a:r>
            <a:r>
              <a:rPr lang="en-US" sz="1400" dirty="0">
                <a:solidFill>
                  <a:srgbClr val="3333CC"/>
                </a:solidFill>
                <a:latin typeface="Calibri"/>
              </a:rPr>
              <a:t>=-1</a:t>
            </a:r>
          </a:p>
        </p:txBody>
      </p:sp>
      <p:sp>
        <p:nvSpPr>
          <p:cNvPr id="41996" name="Line 11"/>
          <p:cNvSpPr>
            <a:spLocks noChangeShapeType="1"/>
          </p:cNvSpPr>
          <p:nvPr/>
        </p:nvSpPr>
        <p:spPr bwMode="auto">
          <a:xfrm>
            <a:off x="5170488" y="1019175"/>
            <a:ext cx="327025" cy="598488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41997" name="Text Box 12"/>
          <p:cNvSpPr txBox="1">
            <a:spLocks noChangeArrowheads="1"/>
          </p:cNvSpPr>
          <p:nvPr/>
        </p:nvSpPr>
        <p:spPr bwMode="auto">
          <a:xfrm>
            <a:off x="5286375" y="973138"/>
            <a:ext cx="2592388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000" i="1" dirty="0">
                <a:solidFill>
                  <a:srgbClr val="000000"/>
                </a:solidFill>
                <a:latin typeface="Calibri"/>
              </a:rPr>
              <a:t>M =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Margin Width =</a:t>
            </a:r>
          </a:p>
        </p:txBody>
      </p:sp>
      <p:sp>
        <p:nvSpPr>
          <p:cNvPr id="41998" name="Oval 13"/>
          <p:cNvSpPr>
            <a:spLocks noChangeArrowheads="1"/>
          </p:cNvSpPr>
          <p:nvPr/>
        </p:nvSpPr>
        <p:spPr bwMode="auto">
          <a:xfrm>
            <a:off x="4483100" y="2022475"/>
            <a:ext cx="76200" cy="76200"/>
          </a:xfrm>
          <a:prstGeom prst="ellipse">
            <a:avLst/>
          </a:prstGeom>
          <a:solidFill>
            <a:srgbClr val="9900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1999" name="Text Box 14"/>
          <p:cNvSpPr txBox="1">
            <a:spLocks noChangeArrowheads="1"/>
          </p:cNvSpPr>
          <p:nvPr/>
        </p:nvSpPr>
        <p:spPr bwMode="auto">
          <a:xfrm>
            <a:off x="4583113" y="200660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990099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990099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990099"/>
                </a:solidFill>
                <a:latin typeface="Calibri"/>
              </a:rPr>
              <a:t>-</a:t>
            </a:r>
          </a:p>
        </p:txBody>
      </p:sp>
      <p:sp>
        <p:nvSpPr>
          <p:cNvPr id="42000" name="Oval 15"/>
          <p:cNvSpPr>
            <a:spLocks noChangeArrowheads="1"/>
          </p:cNvSpPr>
          <p:nvPr/>
        </p:nvSpPr>
        <p:spPr bwMode="auto">
          <a:xfrm>
            <a:off x="4189413" y="1460500"/>
            <a:ext cx="76200" cy="76200"/>
          </a:xfrm>
          <a:prstGeom prst="ellipse">
            <a:avLst/>
          </a:prstGeom>
          <a:solidFill>
            <a:srgbClr val="CC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42001" name="Text Box 16"/>
          <p:cNvSpPr txBox="1">
            <a:spLocks noChangeArrowheads="1"/>
          </p:cNvSpPr>
          <p:nvPr/>
        </p:nvSpPr>
        <p:spPr bwMode="auto">
          <a:xfrm>
            <a:off x="4300538" y="1022350"/>
            <a:ext cx="515937" cy="402291"/>
          </a:xfrm>
          <a:prstGeom prst="rect">
            <a:avLst/>
          </a:prstGeom>
          <a:solidFill>
            <a:srgbClr val="FFFFFF"/>
          </a:solidFill>
          <a:ln w="19080">
            <a:solidFill>
              <a:srgbClr val="CC3300"/>
            </a:solidFill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>
            <a:lvl1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000" b="1" i="1" dirty="0">
                <a:solidFill>
                  <a:srgbClr val="CC3300"/>
                </a:solidFill>
                <a:latin typeface="Calibri"/>
              </a:rPr>
              <a:t>x</a:t>
            </a:r>
            <a:r>
              <a:rPr lang="en-US" i="1" baseline="30000" dirty="0">
                <a:solidFill>
                  <a:srgbClr val="CC3300"/>
                </a:solidFill>
                <a:latin typeface="Calibri"/>
              </a:rPr>
              <a:t>+</a:t>
            </a:r>
          </a:p>
        </p:txBody>
      </p:sp>
      <p:graphicFrame>
        <p:nvGraphicFramePr>
          <p:cNvPr id="42002" name="Object 2"/>
          <p:cNvGraphicFramePr>
            <a:graphicFrameLocks noChangeAspect="1"/>
          </p:cNvGraphicFramePr>
          <p:nvPr/>
        </p:nvGraphicFramePr>
        <p:xfrm>
          <a:off x="7840663" y="842963"/>
          <a:ext cx="720725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55" name="Equation" r:id="rId4" imgW="444500" imgH="431800" progId="Equation.3">
                  <p:embed/>
                </p:oleObj>
              </mc:Choice>
              <mc:Fallback>
                <p:oleObj name="Equation" r:id="rId4" imgW="444500" imgH="4318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0663" y="842963"/>
                        <a:ext cx="720725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7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Learning SVMs</a:t>
            </a:r>
          </a:p>
        </p:txBody>
      </p:sp>
      <p:sp>
        <p:nvSpPr>
          <p:cNvPr id="44034" name="Content Placeholder 8"/>
          <p:cNvSpPr>
            <a:spLocks noGrp="1"/>
          </p:cNvSpPr>
          <p:nvPr>
            <p:ph idx="1"/>
          </p:nvPr>
        </p:nvSpPr>
        <p:spPr>
          <a:xfrm>
            <a:off x="685800" y="1143000"/>
            <a:ext cx="8229600" cy="5257800"/>
          </a:xfrm>
        </p:spPr>
        <p:txBody>
          <a:bodyPr/>
          <a:lstStyle/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#1: Find points that would be closest to optimal separating plane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support vectors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 and work directly from those instances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#2: Represent as a </a:t>
            </a:r>
            <a:r>
              <a:rPr lang="en-US" sz="2800" b="1" dirty="0">
                <a:ea typeface="ＭＳ Ｐゴシック" charset="0"/>
                <a:cs typeface="ＭＳ Ｐゴシック" charset="0"/>
              </a:rPr>
              <a:t>quadratic optimization problem</a:t>
            </a:r>
            <a:r>
              <a:rPr lang="en-US" sz="2800" dirty="0">
                <a:ea typeface="ＭＳ Ｐゴシック" charset="0"/>
                <a:cs typeface="ＭＳ Ｐゴシック" charset="0"/>
              </a:rPr>
              <a:t>, and use quadratic programming techniques</a:t>
            </a:r>
          </a:p>
          <a:p>
            <a:r>
              <a:rPr lang="en-US" sz="2800" dirty="0">
                <a:ea typeface="ＭＳ Ｐゴシック" charset="0"/>
                <a:cs typeface="ＭＳ Ｐゴシック" charset="0"/>
              </a:rPr>
              <a:t>Trick #3 (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kernel trick</a:t>
            </a:r>
            <a:r>
              <a:rPr lang="ja-JP" altLang="en-US" sz="2800" dirty="0"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sz="2800" dirty="0">
                <a:ea typeface="ＭＳ Ｐゴシック" charset="0"/>
                <a:cs typeface="ＭＳ Ｐゴシック" charset="0"/>
              </a:rPr>
              <a:t>):  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Instead of using raw features, represent data in a high-dimensional feature space constructed from a set of </a:t>
            </a:r>
            <a:r>
              <a:rPr lang="en-US" sz="2600" i="1" dirty="0">
                <a:ea typeface="ＭＳ Ｐゴシック" charset="0"/>
              </a:rPr>
              <a:t>basis functions </a:t>
            </a:r>
            <a:r>
              <a:rPr lang="en-US" sz="2600" dirty="0">
                <a:ea typeface="ＭＳ Ｐゴシック" charset="0"/>
              </a:rPr>
              <a:t>(e.g., polynomial and Gaussian combinations of the base features)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Find separating plane/SVM in that space</a:t>
            </a:r>
          </a:p>
          <a:p>
            <a:pPr marL="454025" lvl="1" indent="-220663"/>
            <a:r>
              <a:rPr lang="en-US" sz="2600" dirty="0">
                <a:ea typeface="ＭＳ Ｐゴシック" charset="0"/>
              </a:rPr>
              <a:t>Voila:  A nonlinear classifier!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6141" y="4559300"/>
            <a:ext cx="4070350" cy="18415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D165-5BF4-0B45-9C78-69D30B2BB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Soft margin classification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6BE41-042F-854C-A7A9-71848F9D4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32856"/>
            <a:ext cx="7772400" cy="4767943"/>
          </a:xfrm>
        </p:spPr>
        <p:txBody>
          <a:bodyPr/>
          <a:lstStyle/>
          <a:p>
            <a:r>
              <a:rPr lang="en-US" sz="3200" dirty="0"/>
              <a:t>What if data from two classes not</a:t>
            </a:r>
            <a:br>
              <a:rPr lang="en-US" sz="3200" dirty="0"/>
            </a:br>
            <a:r>
              <a:rPr lang="en-US" sz="3200" dirty="0"/>
              <a:t>linearly separable?</a:t>
            </a:r>
          </a:p>
          <a:p>
            <a:r>
              <a:rPr lang="en-US" sz="3200" dirty="0"/>
              <a:t> Allow a fat decision margin to make a few mistakes</a:t>
            </a:r>
          </a:p>
          <a:p>
            <a:r>
              <a:rPr lang="en-US" sz="3200" dirty="0"/>
              <a:t>Some points, outliers or noisy examples, are inside or on wrong side of the margin</a:t>
            </a:r>
          </a:p>
          <a:p>
            <a:r>
              <a:rPr lang="en-US" sz="3200" dirty="0"/>
              <a:t>Each outlier incurs a cost based on distance to hyperplane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F883DE-7D02-2243-B6E4-DF93F8F12E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6417" y="346075"/>
            <a:ext cx="1510165" cy="136525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4555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80924-226F-9C46-8D0A-1BDBA3480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5416"/>
            <a:ext cx="7772400" cy="1143000"/>
          </a:xfrm>
        </p:spPr>
        <p:txBody>
          <a:bodyPr/>
          <a:lstStyle/>
          <a:p>
            <a:pPr algn="l"/>
            <a:r>
              <a:rPr lang="en-US" sz="4400" dirty="0"/>
              <a:t>Kernel trick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7F2097-A8ED-8648-8092-76FF8563B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45109"/>
            <a:ext cx="7772400" cy="4717475"/>
          </a:xfrm>
        </p:spPr>
        <p:txBody>
          <a:bodyPr/>
          <a:lstStyle/>
          <a:p>
            <a:r>
              <a:rPr lang="en-US" sz="3200" dirty="0"/>
              <a:t>What if data from two classes not linearly separable?</a:t>
            </a:r>
          </a:p>
          <a:p>
            <a:r>
              <a:rPr lang="en-US" sz="3200" dirty="0"/>
              <a:t>Project data onto a higher dimensional space where it becomes linearly separable</a:t>
            </a:r>
          </a:p>
          <a:p>
            <a:r>
              <a:rPr lang="en-US" sz="3200" dirty="0"/>
              <a:t>Many SVMs can take an argument, a </a:t>
            </a:r>
            <a:r>
              <a:rPr lang="en-US" sz="3200" b="1" dirty="0"/>
              <a:t>kernel</a:t>
            </a:r>
            <a:r>
              <a:rPr lang="en-US" sz="3200" dirty="0"/>
              <a:t>, that does the transformation of the data</a:t>
            </a:r>
          </a:p>
          <a:p>
            <a:r>
              <a:rPr lang="en-US" sz="3200" dirty="0"/>
              <a:t>Deciding what </a:t>
            </a:r>
            <a:r>
              <a:rPr lang="en-US" sz="3200" b="1" dirty="0"/>
              <a:t>kernel function </a:t>
            </a:r>
            <a:r>
              <a:rPr lang="en-US" sz="3200" dirty="0"/>
              <a:t>to use is done through experimentation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130028-53C4-7943-8390-91F0F0DAD3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100" y="188723"/>
            <a:ext cx="2971800" cy="13496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4215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D82B24E9-567E-2E41-BD89-2C4F0A342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79" y="1574541"/>
            <a:ext cx="7262423" cy="52834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9D8602-C8E1-E442-9D88-60C939E71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0500"/>
            <a:ext cx="7772400" cy="1143000"/>
          </a:xfrm>
        </p:spPr>
        <p:txBody>
          <a:bodyPr/>
          <a:lstStyle/>
          <a:p>
            <a:r>
              <a:rPr lang="en-US" dirty="0"/>
              <a:t>Kernel Trick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DDB55-FAD5-F244-8F87-5D8C504BF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04731"/>
            <a:ext cx="7803502" cy="828869"/>
          </a:xfrm>
        </p:spPr>
        <p:txBody>
          <a:bodyPr/>
          <a:lstStyle/>
          <a:p>
            <a:pPr marL="0" indent="0">
              <a:buNone/>
            </a:pPr>
            <a:r>
              <a:rPr lang="en-US" sz="3000" dirty="0"/>
              <a:t>Can’t separate the blue &amp; red points with a 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9556F-29EA-594A-9A78-DA1789B87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D4CBD-26D9-E84D-B791-6C18CE16F051}"/>
              </a:ext>
            </a:extLst>
          </p:cNvPr>
          <p:cNvSpPr txBox="1"/>
          <p:nvPr/>
        </p:nvSpPr>
        <p:spPr>
          <a:xfrm>
            <a:off x="152400" y="6443543"/>
            <a:ext cx="2318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Figure from </a:t>
            </a:r>
            <a:r>
              <a:rPr lang="en-US" sz="1400" dirty="0">
                <a:hlinkClick r:id="rId3"/>
              </a:rPr>
              <a:t>S. Bhattacharyya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4752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B0A5F-D521-474B-B69A-DAFA3BEA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Use a different kernel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EDAB-BE1A-6644-A09A-47B8A4F2C6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CFFF65-0CEE-BD47-A876-0CC4C09E34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157" y="2648728"/>
            <a:ext cx="5649685" cy="423726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1FC3D-4CE6-C54D-9A0D-8E8ABD94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990600"/>
            <a:ext cx="7772400" cy="1219200"/>
          </a:xfrm>
        </p:spPr>
        <p:txBody>
          <a:bodyPr/>
          <a:lstStyle/>
          <a:p>
            <a:r>
              <a:rPr lang="en-US" sz="2800" dirty="0"/>
              <a:t>Applying a kernel can transform data to make it more nearly  linearly separable</a:t>
            </a:r>
          </a:p>
          <a:p>
            <a:r>
              <a:rPr lang="en-US" sz="2800" dirty="0"/>
              <a:t>E.g., use polar coordinates or map to three dimensions</a:t>
            </a:r>
          </a:p>
        </p:txBody>
      </p:sp>
    </p:spTree>
    <p:extLst>
      <p:ext uri="{BB962C8B-B14F-4D97-AF65-F5344CB8AC3E}">
        <p14:creationId xmlns:p14="http://schemas.microsoft.com/office/powerpoint/2010/main" val="17213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Support Vector Machines</a:t>
            </a:r>
          </a:p>
        </p:txBody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5344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Popular ML technique for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classification tasks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800" dirty="0">
                <a:ea typeface="ＭＳ Ｐゴシック" charset="0"/>
              </a:rPr>
              <a:t>Became popular in late 90s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 1995; 1998) but Invented in the late 70s (</a:t>
            </a:r>
            <a:r>
              <a:rPr lang="en-US" sz="2800" dirty="0" err="1">
                <a:ea typeface="ＭＳ Ｐゴシック" charset="0"/>
              </a:rPr>
              <a:t>Vapnik</a:t>
            </a:r>
            <a:r>
              <a:rPr lang="en-US" sz="2800" dirty="0">
                <a:ea typeface="ＭＳ Ｐゴシック" charset="0"/>
              </a:rPr>
              <a:t>, 1979)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Controls complexity and overfitting, so works well on a wide range of practical problems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Can handle high dimensional vector spaces, which makes feature selection less critical</a:t>
            </a:r>
          </a:p>
          <a:p>
            <a:pPr eaLnBrk="1" hangingPunct="1">
              <a:lnSpc>
                <a:spcPct val="90000"/>
              </a:lnSpc>
            </a:pPr>
            <a:r>
              <a:rPr lang="en-US" sz="3200" dirty="0">
                <a:ea typeface="ＭＳ Ｐゴシック" charset="0"/>
                <a:cs typeface="ＭＳ Ｐゴシック" charset="0"/>
              </a:rPr>
              <a:t>Fast and memory efficient implementations, e.g., </a:t>
            </a:r>
            <a:r>
              <a:rPr lang="en-US" sz="3200" dirty="0">
                <a:ea typeface="ＭＳ Ｐゴシック" charset="0"/>
                <a:cs typeface="ＭＳ Ｐゴシック" charset="0"/>
                <a:hlinkClick r:id="rId3"/>
              </a:rPr>
              <a:t>svm_light</a:t>
            </a:r>
            <a:endParaRPr lang="en-US" sz="3200" dirty="0"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ja-JP" sz="3200" dirty="0">
                <a:ea typeface="ＭＳ Ｐゴシック" charset="0"/>
                <a:cs typeface="ＭＳ Ｐゴシック" charset="0"/>
              </a:rPr>
              <a:t>Not always best solution, especially for problems with small vector spaces</a:t>
            </a:r>
            <a:endParaRPr lang="en-US" sz="3200" dirty="0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531018"/>
            <a:ext cx="85344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SVM Performance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813099" y="1982788"/>
            <a:ext cx="8001000" cy="3962400"/>
          </a:xfrm>
        </p:spPr>
        <p:txBody>
          <a:bodyPr/>
          <a:lstStyle/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SVMs can handle very large features spaces (e.g., 100K features!)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Relatively fast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Anecdotally they work very well indeed</a:t>
            </a:r>
          </a:p>
          <a:p>
            <a:pPr marL="341313" indent="-341313">
              <a:buSzPct val="60000"/>
              <a:buFont typeface="Tahoma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3200" dirty="0">
                <a:ea typeface="ＭＳ Ｐゴシック" charset="0"/>
                <a:cs typeface="ＭＳ Ｐゴシック" charset="0"/>
              </a:rPr>
              <a:t>Example: They are among the best-known classifier on a well-studied hand-written-character recognition benchmark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EF21-AF30-AB40-9DF0-EBE1525F9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100k features?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D4C762-6072-D44C-97D0-43C5A29BB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92086"/>
            <a:ext cx="8458200" cy="5413513"/>
          </a:xfrm>
        </p:spPr>
        <p:txBody>
          <a:bodyPr/>
          <a:lstStyle/>
          <a:p>
            <a:r>
              <a:rPr lang="en-US" sz="3200" dirty="0"/>
              <a:t>SVM used for simple binary text classification, e.g., classify a text document as </a:t>
            </a:r>
          </a:p>
          <a:p>
            <a:pPr lvl="1"/>
            <a:r>
              <a:rPr lang="en-US" sz="2400" dirty="0"/>
              <a:t>expressing sentiment (positive, negative) or political learning (republican, democrat)</a:t>
            </a:r>
          </a:p>
          <a:p>
            <a:r>
              <a:rPr lang="en-US" sz="3200" dirty="0"/>
              <a:t>Typically use each word in fixed vocabulary of 25-100k words as a feature/dimension</a:t>
            </a:r>
          </a:p>
          <a:p>
            <a:pPr lvl="1"/>
            <a:r>
              <a:rPr lang="en-US" sz="2400" dirty="0"/>
              <a:t>value is </a:t>
            </a:r>
            <a:r>
              <a:rPr lang="en-US" sz="2400" dirty="0">
                <a:hlinkClick r:id="rId3"/>
              </a:rPr>
              <a:t>TF-IDF</a:t>
            </a:r>
            <a:r>
              <a:rPr lang="en-US" sz="2400" dirty="0"/>
              <a:t> number -- frequency of the word in the document relative to all documents</a:t>
            </a:r>
          </a:p>
          <a:p>
            <a:r>
              <a:rPr lang="en-US" sz="3200" dirty="0"/>
              <a:t>Product reviews might have ~200 unique words, social media posts only &lt; 20 unique words</a:t>
            </a:r>
          </a:p>
          <a:p>
            <a:r>
              <a:rPr lang="en-US" sz="3200" dirty="0"/>
              <a:t>SVMs typically use sparce matrices for efficiency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22CCB-11BB-1744-AC91-A176EDBAF1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773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Binary vs. multi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19100" y="1394791"/>
            <a:ext cx="8496300" cy="51816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SVMs only do </a:t>
            </a:r>
            <a:r>
              <a:rPr lang="en-US" sz="3200" b="1" dirty="0">
                <a:ea typeface="ＭＳ Ｐゴシック" charset="0"/>
                <a:cs typeface="ＭＳ Ｐゴシック" charset="0"/>
              </a:rPr>
              <a:t>binary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 classification </a:t>
            </a:r>
            <a:r>
              <a:rPr lang="en-US" sz="3200" b="1" dirty="0">
                <a:solidFill>
                  <a:srgbClr val="FF0000"/>
                </a:solidFill>
                <a:ea typeface="ＭＳ Ｐゴシック" charset="0"/>
                <a:cs typeface="ＭＳ Ｐゴシック" charset="0"/>
                <a:sym typeface="Wingdings" pitchFamily="2" charset="2"/>
              </a:rPr>
              <a:t></a:t>
            </a:r>
          </a:p>
          <a:p>
            <a:pPr lvl="1"/>
            <a:r>
              <a:rPr lang="en-US" sz="2800" dirty="0">
                <a:ea typeface="ＭＳ Ｐゴシック" charset="0"/>
                <a:cs typeface="ＭＳ Ｐゴシック" charset="0"/>
                <a:sym typeface="Wingdings" pitchFamily="2" charset="2"/>
              </a:rPr>
              <a:t>E.g.: can’t classify an iris into one of three species</a:t>
            </a:r>
            <a:endParaRPr lang="en-US" sz="2800" dirty="0">
              <a:ea typeface="ＭＳ Ｐゴシック" charset="0"/>
              <a:cs typeface="ＭＳ Ｐゴシック" charset="0"/>
            </a:endParaRP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Note: common for many ML classifiers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Two approaches to </a:t>
            </a:r>
            <a:r>
              <a:rPr lang="en-US" sz="3200" dirty="0">
                <a:ea typeface="ＭＳ Ｐゴシック" charset="0"/>
                <a:cs typeface="ＭＳ Ｐゴシック" charset="0"/>
                <a:hlinkClick r:id="rId3"/>
              </a:rPr>
              <a:t>multiclass classification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: OVA</a:t>
            </a:r>
            <a:br>
              <a:rPr lang="en-US" sz="3200" dirty="0">
                <a:ea typeface="ＭＳ Ｐゴシック" charset="0"/>
                <a:cs typeface="ＭＳ Ｐゴシック" charset="0"/>
              </a:rPr>
            </a:br>
            <a:r>
              <a:rPr lang="en-US" sz="3200" dirty="0">
                <a:ea typeface="ＭＳ Ｐゴシック" charset="0"/>
                <a:cs typeface="ＭＳ Ｐゴシック" charset="0"/>
              </a:rPr>
              <a:t>and OVO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Consider Zoo dataset, which classifies animals into one of 7 classes based on 17 attributes</a:t>
            </a:r>
          </a:p>
          <a:p>
            <a:pPr lvl="1"/>
            <a:r>
              <a:rPr lang="en-US" sz="2400" b="1" dirty="0">
                <a:ea typeface="ＭＳ Ｐゴシック" charset="0"/>
                <a:cs typeface="ＭＳ Ｐゴシック" charset="0"/>
              </a:rPr>
              <a:t>Classes: </a:t>
            </a:r>
            <a:r>
              <a:rPr lang="en-US" sz="2400" dirty="0"/>
              <a:t>mammal, bird, reptile, fish, amphibian, insect, invertebrate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2400" b="1" dirty="0">
                <a:ea typeface="ＭＳ Ｐゴシック" charset="0"/>
                <a:cs typeface="ＭＳ Ｐゴシック" charset="0"/>
              </a:rPr>
              <a:t>Attributes: </a:t>
            </a:r>
            <a:r>
              <a:rPr lang="en-US" sz="2400" dirty="0">
                <a:ea typeface="ＭＳ Ｐゴシック" charset="0"/>
                <a:cs typeface="ＭＳ Ｐゴシック" charset="0"/>
              </a:rPr>
              <a:t>hair, feathers, eggs, milk, aquatic, toothed, fins, …</a:t>
            </a:r>
          </a:p>
          <a:p>
            <a:endParaRPr lang="en-US" sz="2800" dirty="0">
              <a:ea typeface="ＭＳ Ｐゴシック" charset="0"/>
              <a:cs typeface="ＭＳ Ｐゴシック" charset="0"/>
            </a:endParaRPr>
          </a:p>
          <a:p>
            <a:pPr lvl="1"/>
            <a:endParaRPr lang="en-US" sz="28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22</a:t>
            </a:fld>
            <a:endParaRPr lang="en-US" sz="1000" dirty="0">
              <a:latin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OVA or </a:t>
            </a:r>
            <a:r>
              <a:rPr lang="en-US" u="sng" dirty="0">
                <a:ea typeface="ＭＳ Ｐゴシック" charset="0"/>
                <a:cs typeface="ＭＳ Ｐゴシック" charset="0"/>
              </a:rPr>
              <a:t>one-vs-all</a:t>
            </a:r>
            <a:r>
              <a:rPr lang="en-US" dirty="0">
                <a:ea typeface="ＭＳ Ｐゴシック" charset="0"/>
                <a:cs typeface="ＭＳ Ｐゴシック" charset="0"/>
              </a:rPr>
              <a:t>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OVA or </a:t>
            </a:r>
            <a:r>
              <a:rPr lang="en-US" sz="3200" b="1" dirty="0">
                <a:ea typeface="ＭＳ Ｐゴシック" charset="0"/>
                <a:cs typeface="ＭＳ Ｐゴシック" charset="0"/>
                <a:hlinkClick r:id="rId2"/>
              </a:rPr>
              <a:t>one-vs-all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: turn n-way classification into n binary classification tasks</a:t>
            </a:r>
          </a:p>
          <a:p>
            <a:pPr lvl="1"/>
            <a:r>
              <a:rPr lang="en-US" sz="2800" dirty="0">
                <a:ea typeface="ＭＳ Ｐゴシック" charset="0"/>
                <a:cs typeface="ＭＳ Ｐゴシック" charset="0"/>
              </a:rPr>
              <a:t>Also know as one-vs-rest</a:t>
            </a:r>
          </a:p>
          <a:p>
            <a:r>
              <a:rPr lang="en-US" sz="3200" dirty="0">
                <a:ea typeface="ＭＳ Ｐゴシック" charset="0"/>
              </a:rPr>
              <a:t>For zoo problem, train and run 7 binary classifiers:</a:t>
            </a:r>
          </a:p>
          <a:p>
            <a:pPr lvl="1"/>
            <a:r>
              <a:rPr lang="en-US" sz="2600" dirty="0">
                <a:ea typeface="ＭＳ Ｐゴシック" charset="0"/>
              </a:rPr>
              <a:t>mammal vs. not-mammal</a:t>
            </a:r>
          </a:p>
          <a:p>
            <a:pPr lvl="1"/>
            <a:r>
              <a:rPr lang="en-US" sz="2600" dirty="0">
                <a:ea typeface="ＭＳ Ｐゴシック" charset="0"/>
              </a:rPr>
              <a:t>fish vs. not-fish</a:t>
            </a:r>
          </a:p>
          <a:p>
            <a:pPr lvl="1"/>
            <a:r>
              <a:rPr lang="en-US" sz="2600" dirty="0">
                <a:ea typeface="ＭＳ Ｐゴシック" charset="0"/>
              </a:rPr>
              <a:t>bird vs. not-bird, …</a:t>
            </a:r>
          </a:p>
          <a:p>
            <a:r>
              <a:rPr lang="en-US" sz="3200" dirty="0">
                <a:ea typeface="ＭＳ Ｐゴシック" charset="0"/>
              </a:rPr>
              <a:t>Pick the one that gives the highest score</a:t>
            </a:r>
          </a:p>
          <a:p>
            <a:pPr lvl="1"/>
            <a:r>
              <a:rPr lang="en-US" sz="2600" dirty="0">
                <a:ea typeface="ＭＳ Ｐゴシック" charset="0"/>
              </a:rPr>
              <a:t>For an SVM this could be measured the one with the widest margin</a:t>
            </a:r>
            <a:endParaRPr lang="en-US" sz="2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23</a:t>
            </a:fld>
            <a:endParaRPr lang="en-US" sz="1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082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OVO or </a:t>
            </a:r>
            <a:r>
              <a:rPr lang="en-US" u="sng" dirty="0">
                <a:ea typeface="ＭＳ Ｐゴシック" charset="0"/>
                <a:cs typeface="ＭＳ Ｐゴシック" charset="0"/>
              </a:rPr>
              <a:t>one vs one</a:t>
            </a:r>
            <a:r>
              <a:rPr lang="en-US" dirty="0">
                <a:ea typeface="ＭＳ Ｐゴシック" charset="0"/>
                <a:cs typeface="ＭＳ Ｐゴシック" charset="0"/>
              </a:rPr>
              <a:t> classification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/>
          <a:lstStyle/>
          <a:p>
            <a:r>
              <a:rPr lang="en-US" sz="3200" dirty="0">
                <a:ea typeface="ＭＳ Ｐゴシック" charset="0"/>
                <a:cs typeface="ＭＳ Ｐゴシック" charset="0"/>
              </a:rPr>
              <a:t>OVO or </a:t>
            </a:r>
            <a:r>
              <a:rPr lang="en-US" sz="3200" dirty="0">
                <a:ea typeface="ＭＳ Ｐゴシック" charset="0"/>
                <a:cs typeface="ＭＳ Ｐゴシック" charset="0"/>
                <a:hlinkClick r:id="rId2"/>
              </a:rPr>
              <a:t>one vs one</a:t>
            </a:r>
            <a:r>
              <a:rPr lang="en-US" sz="3200" dirty="0">
                <a:ea typeface="ＭＳ Ｐゴシック" charset="0"/>
                <a:cs typeface="ＭＳ Ｐゴシック" charset="0"/>
              </a:rPr>
              <a:t>: turn  n-way classes into N*(N-1)/2 one-vs-one classifiers</a:t>
            </a:r>
          </a:p>
          <a:p>
            <a:pPr lvl="1"/>
            <a:r>
              <a:rPr lang="en-US" sz="2800" dirty="0">
                <a:ea typeface="ＭＳ Ｐゴシック" charset="0"/>
              </a:rPr>
              <a:t>mammal vs. bird, mammal vs. reptile … </a:t>
            </a:r>
          </a:p>
          <a:p>
            <a:pPr lvl="1"/>
            <a:r>
              <a:rPr lang="en-US" sz="2800" dirty="0">
                <a:ea typeface="ＭＳ Ｐゴシック" charset="0"/>
              </a:rPr>
              <a:t>bird vs. reptile, bird vs. fish, …</a:t>
            </a:r>
          </a:p>
          <a:p>
            <a:pPr lvl="1"/>
            <a:r>
              <a:rPr lang="en-US" sz="2800" dirty="0">
                <a:ea typeface="ＭＳ Ｐゴシック" charset="0"/>
              </a:rPr>
              <a:t>fish vs. amphibian, fish vs. insect, …</a:t>
            </a:r>
          </a:p>
          <a:p>
            <a:r>
              <a:rPr lang="en-US" sz="3200" dirty="0">
                <a:ea typeface="ＭＳ Ｐゴシック" charset="0"/>
                <a:cs typeface="ＭＳ Ｐゴシック" charset="0"/>
              </a:rPr>
              <a:t>Use resulting scores  to choose the classification that wins the most 1x1 pairings</a:t>
            </a:r>
          </a:p>
          <a:p>
            <a:pPr lvl="1"/>
            <a:endParaRPr lang="en-US" sz="3200" dirty="0">
              <a:ea typeface="ＭＳ Ｐゴシック" charset="0"/>
            </a:endParaRP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CE950B-9DA9-4645-B3DC-811306916075}" type="slidenum">
              <a:rPr lang="en-US" sz="1000">
                <a:latin typeface="Calibri"/>
              </a:rPr>
              <a:pPr/>
              <a:t>24</a:t>
            </a:fld>
            <a:endParaRPr lang="en-US" sz="100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240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8D184874-1B95-2945-B34A-8D4807D4D6C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096" y="1477617"/>
            <a:ext cx="5105400" cy="3784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F84E88-DA6E-004D-AC5D-48D294B5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SVMs in </a:t>
            </a:r>
            <a:r>
              <a:rPr lang="en-US" dirty="0" err="1"/>
              <a:t>scikit</a:t>
            </a:r>
            <a:r>
              <a:rPr lang="en-US" dirty="0"/>
              <a:t>-learn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6C2BE-24FC-DB49-9B57-A53926CCE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371600"/>
            <a:ext cx="4114800" cy="5029200"/>
          </a:xfrm>
        </p:spPr>
        <p:txBody>
          <a:bodyPr/>
          <a:lstStyle/>
          <a:p>
            <a:pPr marL="233363" indent="-233363">
              <a:tabLst>
                <a:tab pos="3022600" algn="l"/>
              </a:tabLst>
            </a:pPr>
            <a:r>
              <a:rPr lang="en-US" sz="3000" dirty="0" err="1"/>
              <a:t>Scikit</a:t>
            </a:r>
            <a:r>
              <a:rPr lang="en-US" sz="3000" dirty="0"/>
              <a:t>-learn has three </a:t>
            </a:r>
            <a:r>
              <a:rPr lang="en-US" sz="3000" dirty="0">
                <a:hlinkClick r:id="rId4"/>
              </a:rPr>
              <a:t>SVM classifiers</a:t>
            </a:r>
            <a:r>
              <a:rPr lang="en-US" sz="3000" dirty="0"/>
              <a:t>: SVC, </a:t>
            </a:r>
            <a:r>
              <a:rPr lang="en-US" sz="3000" dirty="0" err="1"/>
              <a:t>NuSVC</a:t>
            </a:r>
            <a:r>
              <a:rPr lang="en-US" sz="3000" dirty="0"/>
              <a:t>, and </a:t>
            </a:r>
            <a:r>
              <a:rPr lang="en-US" sz="3000" dirty="0" err="1"/>
              <a:t>LinearSVC</a:t>
            </a:r>
            <a:endParaRPr lang="en-US" sz="3000" dirty="0"/>
          </a:p>
          <a:p>
            <a:pPr marL="233363" indent="-233363">
              <a:tabLst>
                <a:tab pos="3022600" algn="l"/>
              </a:tabLst>
            </a:pPr>
            <a:r>
              <a:rPr lang="en-US" sz="3000" dirty="0"/>
              <a:t>Data can be either in </a:t>
            </a:r>
            <a:r>
              <a:rPr lang="en-US" sz="3000" b="1" dirty="0"/>
              <a:t>dense </a:t>
            </a:r>
            <a:r>
              <a:rPr lang="en-US" sz="3000" b="1" dirty="0" err="1"/>
              <a:t>numpy</a:t>
            </a:r>
            <a:r>
              <a:rPr lang="en-US" sz="3000" b="1" dirty="0"/>
              <a:t> </a:t>
            </a:r>
            <a:r>
              <a:rPr lang="en-US" sz="3000" dirty="0"/>
              <a:t>arrays or </a:t>
            </a:r>
            <a:r>
              <a:rPr lang="en-US" sz="3000" b="1" dirty="0"/>
              <a:t>sparse </a:t>
            </a:r>
            <a:r>
              <a:rPr lang="en-US" sz="3000" b="1" dirty="0" err="1"/>
              <a:t>scipy</a:t>
            </a:r>
            <a:r>
              <a:rPr lang="en-US" sz="3000" b="1" dirty="0"/>
              <a:t> </a:t>
            </a:r>
            <a:r>
              <a:rPr lang="en-US" sz="3000" dirty="0"/>
              <a:t>arrays</a:t>
            </a:r>
          </a:p>
          <a:p>
            <a:pPr marL="233363" indent="-233363">
              <a:tabLst>
                <a:tab pos="3022600" algn="l"/>
              </a:tabLst>
            </a:pPr>
            <a:r>
              <a:rPr lang="en-US" sz="3000" dirty="0"/>
              <a:t>All directly support multi-way </a:t>
            </a:r>
            <a:r>
              <a:rPr lang="en-US" sz="3000" dirty="0" err="1"/>
              <a:t>classifica-tion</a:t>
            </a:r>
            <a:r>
              <a:rPr lang="en-US" sz="3000" dirty="0"/>
              <a:t>, SVC and </a:t>
            </a:r>
            <a:r>
              <a:rPr lang="en-US" sz="3000" dirty="0" err="1"/>
              <a:t>NuSCV</a:t>
            </a:r>
            <a:r>
              <a:rPr lang="en-US" sz="3000" dirty="0"/>
              <a:t> using </a:t>
            </a:r>
            <a:r>
              <a:rPr lang="en-US" sz="3000" dirty="0" err="1"/>
              <a:t>OvO</a:t>
            </a:r>
            <a:r>
              <a:rPr lang="en-US" sz="3000" dirty="0"/>
              <a:t> and </a:t>
            </a:r>
            <a:r>
              <a:rPr lang="en-US" sz="3000" dirty="0" err="1"/>
              <a:t>LinearSVC</a:t>
            </a:r>
            <a:r>
              <a:rPr lang="en-US" sz="3000" dirty="0"/>
              <a:t> using </a:t>
            </a:r>
            <a:r>
              <a:rPr lang="en-US" sz="3000" dirty="0" err="1"/>
              <a:t>OvA</a:t>
            </a:r>
            <a:endParaRPr lang="en-US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E9CED-2DB8-484C-A608-43DBD8118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B3A34-1736-254C-9736-D06BC5129A26}"/>
              </a:ext>
            </a:extLst>
          </p:cNvPr>
          <p:cNvSpPr txBox="1"/>
          <p:nvPr/>
        </p:nvSpPr>
        <p:spPr>
          <a:xfrm>
            <a:off x="4419600" y="5569803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This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colab jupyter notebook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gets an accuracy of 97% using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OvO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with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scikit.svm.SVC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927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74A84-E8CA-FF44-8A61-4679B78563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2B5FE9D2-7AF4-BB45-8DD3-5B30624EA1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948" y="304800"/>
            <a:ext cx="8686800" cy="57912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8276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8F5B-3A78-694A-BEE6-BB365005E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96240"/>
            <a:ext cx="7772400" cy="1143000"/>
          </a:xfrm>
        </p:spPr>
        <p:txBody>
          <a:bodyPr/>
          <a:lstStyle/>
          <a:p>
            <a:r>
              <a:rPr lang="en-US" dirty="0"/>
              <a:t>SVM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056CC-00E1-5B47-BBF3-0DDF67C88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72000"/>
          </a:xfrm>
        </p:spPr>
        <p:txBody>
          <a:bodyPr/>
          <a:lstStyle/>
          <a:p>
            <a:r>
              <a:rPr lang="en-US" sz="3200" dirty="0"/>
              <a:t>SVM is a good classification technique for problems with a large feature space</a:t>
            </a:r>
            <a:endParaRPr lang="en-US" sz="2800" dirty="0"/>
          </a:p>
          <a:p>
            <a:r>
              <a:rPr lang="en-US" sz="3200" dirty="0"/>
              <a:t>Relatively fast to train and apply the model</a:t>
            </a:r>
          </a:p>
          <a:p>
            <a:r>
              <a:rPr lang="en-US" sz="3200" dirty="0"/>
              <a:t>The kernel trick can help make some problems more-nearly linearly separable</a:t>
            </a:r>
          </a:p>
          <a:p>
            <a:r>
              <a:rPr lang="en-US" sz="3200" dirty="0"/>
              <a:t>Their binary nature makes then a poorer fit for multi-way classification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FBFD03-3B16-9B44-AA1B-6D5973327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83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19460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1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19462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19464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66" name="Text Box 9"/>
          <p:cNvSpPr txBox="1">
            <a:spLocks noChangeArrowheads="1"/>
          </p:cNvSpPr>
          <p:nvPr/>
        </p:nvSpPr>
        <p:spPr bwMode="auto">
          <a:xfrm>
            <a:off x="228600" y="1828800"/>
            <a:ext cx="1905000" cy="99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19467" name="Oval 10"/>
          <p:cNvSpPr>
            <a:spLocks noChangeArrowheads="1"/>
          </p:cNvSpPr>
          <p:nvPr/>
        </p:nvSpPr>
        <p:spPr bwMode="auto">
          <a:xfrm rot="4800000">
            <a:off x="3055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8" name="Oval 11"/>
          <p:cNvSpPr>
            <a:spLocks noChangeArrowheads="1"/>
          </p:cNvSpPr>
          <p:nvPr/>
        </p:nvSpPr>
        <p:spPr bwMode="auto">
          <a:xfrm rot="5880000">
            <a:off x="3063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 dirty="0">
              <a:latin typeface="Calibri"/>
            </a:endParaRPr>
          </a:p>
        </p:txBody>
      </p:sp>
      <p:sp>
        <p:nvSpPr>
          <p:cNvPr id="19469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0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19471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2" name="Oval 15"/>
          <p:cNvSpPr>
            <a:spLocks noChangeArrowheads="1"/>
          </p:cNvSpPr>
          <p:nvPr/>
        </p:nvSpPr>
        <p:spPr bwMode="auto">
          <a:xfrm>
            <a:off x="2438400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3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4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5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6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7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8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79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0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1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2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3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4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5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6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7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8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89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0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1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2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3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4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5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6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7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8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499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0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1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2" name="Oval 45"/>
          <p:cNvSpPr>
            <a:spLocks noChangeArrowheads="1"/>
          </p:cNvSpPr>
          <p:nvPr/>
        </p:nvSpPr>
        <p:spPr bwMode="auto">
          <a:xfrm rot="4800000">
            <a:off x="2456657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3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4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19505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19506" name="Text Box 49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19507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629400" y="6553200"/>
            <a:ext cx="2514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150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1508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1510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1512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3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14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1515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6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17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8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19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0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1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2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3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4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5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6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7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8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29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0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1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2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3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4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5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6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7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8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39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0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1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2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3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4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5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6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7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8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49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0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1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2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1553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1554" name="Line 49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1555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78223-00E8-6BD9-F682-706B50009204}"/>
              </a:ext>
            </a:extLst>
          </p:cNvPr>
          <p:cNvSpPr txBox="1"/>
          <p:nvPr/>
        </p:nvSpPr>
        <p:spPr>
          <a:xfrm>
            <a:off x="523991" y="5871692"/>
            <a:ext cx="76835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Draw a line separating the positive and negative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Use that to classify new points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355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3556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7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3558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59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3560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1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3563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4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6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567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8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69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0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1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2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3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4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5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6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8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79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0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1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2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3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4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5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6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7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8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89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0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1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2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3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4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5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6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7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8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599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0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3601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3602" name="Line 49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3603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36B0ADA-5582-BFD0-F3AE-D5636DD71361}"/>
              </a:ext>
            </a:extLst>
          </p:cNvPr>
          <p:cNvSpPr txBox="1"/>
          <p:nvPr/>
        </p:nvSpPr>
        <p:spPr>
          <a:xfrm>
            <a:off x="523991" y="5871692"/>
            <a:ext cx="8221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Here’s another line separating positive and negative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Maybe we should use this one?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705600" y="6553200"/>
            <a:ext cx="24384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560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5604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7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09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10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5611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2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3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4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15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6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7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8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19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0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1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2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3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4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5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6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7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8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29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0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1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2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3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4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5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6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7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8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39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0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1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2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3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4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5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6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7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8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5649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5650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5651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54" name="Text Box 50"/>
          <p:cNvSpPr txBox="1">
            <a:spLocks noChangeArrowheads="1"/>
          </p:cNvSpPr>
          <p:nvPr/>
        </p:nvSpPr>
        <p:spPr bwMode="auto">
          <a:xfrm>
            <a:off x="6629400" y="3429000"/>
            <a:ext cx="2209800" cy="1387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How would you classify this data?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2DB818D-6DBF-326C-D2C4-04482245AAE2}"/>
              </a:ext>
            </a:extLst>
          </p:cNvPr>
          <p:cNvSpPr txBox="1"/>
          <p:nvPr/>
        </p:nvSpPr>
        <p:spPr>
          <a:xfrm>
            <a:off x="523991" y="5871692"/>
            <a:ext cx="77457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Yet another line separating positive and negative examples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Maybe we should use this one?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5256336" y="6553199"/>
            <a:ext cx="3887664" cy="3290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276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 Linear Classifiers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7652" name="Line 3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7654" name="Line 5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5" name="Text Box 6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7656" name="Line 7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57" name="Text Box 8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58" name="Text Box 9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7659" name="Oval 10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0" name="Oval 11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1" name="Line 12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2" name="Line 13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63" name="Oval 14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4" name="Oval 15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5" name="Oval 16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6" name="Oval 17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7" name="Oval 18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8" name="Oval 19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69" name="Oval 20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0" name="Oval 21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1" name="Oval 22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2" name="Oval 23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3" name="Oval 24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4" name="Oval 25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5" name="Oval 26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6" name="Oval 27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7" name="Oval 28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8" name="Oval 29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79" name="Oval 30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0" name="Oval 31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1" name="Oval 32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2" name="Oval 33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3" name="Oval 34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4" name="Oval 35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5" name="Oval 36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6" name="Oval 37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7" name="Oval 38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8" name="Oval 39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89" name="Oval 40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0" name="Oval 41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1" name="Oval 42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2" name="Oval 43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3" name="Oval 44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4" name="Oval 45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5" name="Oval 46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6" name="Oval 47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7697" name="Text Box 48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7698" name="Line 49"/>
          <p:cNvSpPr>
            <a:spLocks noChangeShapeType="1"/>
          </p:cNvSpPr>
          <p:nvPr/>
        </p:nvSpPr>
        <p:spPr bwMode="auto">
          <a:xfrm flipV="1">
            <a:off x="3429000" y="1674813"/>
            <a:ext cx="1447800" cy="40417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699" name="Text Box 50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7700" name="Text Box 51"/>
          <p:cNvSpPr txBox="1">
            <a:spLocks noChangeArrowheads="1"/>
          </p:cNvSpPr>
          <p:nvPr/>
        </p:nvSpPr>
        <p:spPr bwMode="auto">
          <a:xfrm>
            <a:off x="6400800" y="3352800"/>
            <a:ext cx="2590800" cy="19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Any of these would be fine..</a:t>
            </a:r>
          </a:p>
          <a:p>
            <a:pPr>
              <a:spcBef>
                <a:spcPts val="125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..but which is best?</a:t>
            </a:r>
          </a:p>
        </p:txBody>
      </p:sp>
      <p:sp>
        <p:nvSpPr>
          <p:cNvPr id="27701" name="Line 52"/>
          <p:cNvSpPr>
            <a:spLocks noChangeShapeType="1"/>
          </p:cNvSpPr>
          <p:nvPr/>
        </p:nvSpPr>
        <p:spPr bwMode="auto">
          <a:xfrm flipV="1">
            <a:off x="2286000" y="2360613"/>
            <a:ext cx="4038600" cy="2593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2" name="Line 53"/>
          <p:cNvSpPr>
            <a:spLocks noChangeShapeType="1"/>
          </p:cNvSpPr>
          <p:nvPr/>
        </p:nvSpPr>
        <p:spPr bwMode="auto">
          <a:xfrm flipV="1">
            <a:off x="2590800" y="2208213"/>
            <a:ext cx="3124200" cy="30511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3" name="Line 54"/>
          <p:cNvSpPr>
            <a:spLocks noChangeShapeType="1"/>
          </p:cNvSpPr>
          <p:nvPr/>
        </p:nvSpPr>
        <p:spPr bwMode="auto">
          <a:xfrm flipV="1">
            <a:off x="2057400" y="2436813"/>
            <a:ext cx="4800600" cy="2212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4" name="Line 55"/>
          <p:cNvSpPr>
            <a:spLocks noChangeShapeType="1"/>
          </p:cNvSpPr>
          <p:nvPr/>
        </p:nvSpPr>
        <p:spPr bwMode="auto">
          <a:xfrm flipV="1">
            <a:off x="2438400" y="2208213"/>
            <a:ext cx="38100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5" name="Line 56"/>
          <p:cNvSpPr>
            <a:spLocks noChangeShapeType="1"/>
          </p:cNvSpPr>
          <p:nvPr/>
        </p:nvSpPr>
        <p:spPr bwMode="auto">
          <a:xfrm flipV="1">
            <a:off x="2362200" y="1903413"/>
            <a:ext cx="38862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6" name="Line 57"/>
          <p:cNvSpPr>
            <a:spLocks noChangeShapeType="1"/>
          </p:cNvSpPr>
          <p:nvPr/>
        </p:nvSpPr>
        <p:spPr bwMode="auto">
          <a:xfrm flipV="1">
            <a:off x="2590800" y="1751013"/>
            <a:ext cx="3429000" cy="33559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7" name="Line 58"/>
          <p:cNvSpPr>
            <a:spLocks noChangeShapeType="1"/>
          </p:cNvSpPr>
          <p:nvPr/>
        </p:nvSpPr>
        <p:spPr bwMode="auto">
          <a:xfrm flipV="1">
            <a:off x="2819400" y="2132013"/>
            <a:ext cx="2743200" cy="35083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7708" name="Line 59"/>
          <p:cNvSpPr>
            <a:spLocks noChangeShapeType="1"/>
          </p:cNvSpPr>
          <p:nvPr/>
        </p:nvSpPr>
        <p:spPr bwMode="auto">
          <a:xfrm flipV="1">
            <a:off x="2362200" y="2208213"/>
            <a:ext cx="4114800" cy="28225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248400" y="6553200"/>
            <a:ext cx="28956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grpSp>
        <p:nvGrpSpPr>
          <p:cNvPr id="29698" name="Group 1"/>
          <p:cNvGrpSpPr>
            <a:grpSpLocks/>
          </p:cNvGrpSpPr>
          <p:nvPr/>
        </p:nvGrpSpPr>
        <p:grpSpPr bwMode="auto">
          <a:xfrm>
            <a:off x="3200400" y="1219200"/>
            <a:ext cx="2006600" cy="4727575"/>
            <a:chOff x="-442" y="-5680"/>
            <a:chExt cx="5906" cy="16497"/>
          </a:xfrm>
        </p:grpSpPr>
        <p:sp>
          <p:nvSpPr>
            <p:cNvPr id="29749" name="Line 2"/>
            <p:cNvSpPr>
              <a:spLocks noChangeShapeType="1"/>
            </p:cNvSpPr>
            <p:nvPr/>
          </p:nvSpPr>
          <p:spPr bwMode="auto">
            <a:xfrm flipV="1">
              <a:off x="-361" y="-5453"/>
              <a:ext cx="5744" cy="16044"/>
            </a:xfrm>
            <a:prstGeom prst="line">
              <a:avLst/>
            </a:prstGeom>
            <a:noFill/>
            <a:ln w="104760">
              <a:solidFill>
                <a:srgbClr val="FFCF01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  <p:sp>
          <p:nvSpPr>
            <p:cNvPr id="29750" name="Line 3"/>
            <p:cNvSpPr>
              <a:spLocks noChangeShapeType="1"/>
            </p:cNvSpPr>
            <p:nvPr/>
          </p:nvSpPr>
          <p:spPr bwMode="auto">
            <a:xfrm flipV="1">
              <a:off x="-442" y="-5680"/>
              <a:ext cx="5906" cy="16497"/>
            </a:xfrm>
            <a:prstGeom prst="line">
              <a:avLst/>
            </a:prstGeom>
            <a:noFill/>
            <a:ln w="126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>
                <a:latin typeface="Calibri"/>
              </a:endParaRPr>
            </a:p>
          </p:txBody>
        </p:sp>
      </p:grpSp>
      <p:sp>
        <p:nvSpPr>
          <p:cNvPr id="29699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Classifier Margin</a:t>
            </a: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29701" name="Line 6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2" name="Text Box 7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29703" name="Line 8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4" name="Text Box 9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29705" name="Line 10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06" name="Text Box 11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07" name="Text Box 12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29708" name="Oval 13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09" name="Oval 14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0" name="Line 15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1" name="Line 16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29712" name="Oval 17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3" name="Oval 18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4" name="Oval 19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5" name="Oval 20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6" name="Oval 21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7" name="Oval 22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8" name="Oval 23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19" name="Oval 24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0" name="Oval 25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1" name="Oval 26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2" name="Oval 27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3" name="Oval 28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4" name="Oval 29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5" name="Oval 30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6" name="Oval 31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7" name="Oval 32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8" name="Oval 33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29" name="Oval 34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0" name="Oval 35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1" name="Oval 36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2" name="Oval 37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3" name="Oval 38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4" name="Oval 39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5" name="Oval 40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6" name="Oval 41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7" name="Oval 42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8" name="Oval 43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39" name="Oval 44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0" name="Oval 45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1" name="Oval 46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2" name="Oval 47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3" name="Oval 48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4" name="Oval 49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5" name="Oval 50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29746" name="Text Box 51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9747" name="Text Box 52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29748" name="Text Box 53"/>
          <p:cNvSpPr txBox="1">
            <a:spLocks noChangeArrowheads="1"/>
          </p:cNvSpPr>
          <p:nvPr/>
        </p:nvSpPr>
        <p:spPr bwMode="auto">
          <a:xfrm>
            <a:off x="6172200" y="2718695"/>
            <a:ext cx="2971800" cy="267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sz="2800" dirty="0">
                <a:solidFill>
                  <a:srgbClr val="000000"/>
                </a:solidFill>
                <a:latin typeface="Calibri"/>
              </a:rPr>
              <a:t>A linear classifier’s </a:t>
            </a:r>
            <a:r>
              <a:rPr lang="en-US" sz="2800" b="1" dirty="0">
                <a:solidFill>
                  <a:srgbClr val="FF0000"/>
                </a:solidFill>
                <a:latin typeface="Calibri"/>
              </a:rPr>
              <a:t>margin</a:t>
            </a:r>
            <a:r>
              <a:rPr lang="en-US" sz="28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/>
              </a:rPr>
              <a:t>is width that boundary could be increased by before hitting a </a:t>
            </a:r>
            <a:r>
              <a:rPr lang="en-US" sz="2800" dirty="0" err="1">
                <a:solidFill>
                  <a:srgbClr val="000000"/>
                </a:solidFill>
                <a:latin typeface="Calibri"/>
              </a:rPr>
              <a:t>datapoint</a:t>
            </a:r>
            <a:endParaRPr lang="en-US" sz="2800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Footer Placeholder 3"/>
          <p:cNvSpPr>
            <a:spLocks noGrp="1"/>
          </p:cNvSpPr>
          <p:nvPr>
            <p:ph type="ftr" sz="quarter" idx="4294967295"/>
          </p:nvPr>
        </p:nvSpPr>
        <p:spPr bwMode="auto">
          <a:xfrm>
            <a:off x="6477000" y="6553200"/>
            <a:ext cx="2667000" cy="30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000" dirty="0">
                <a:latin typeface="Calibri"/>
              </a:rPr>
              <a:t>Copyright © 2001, 2003, Andrew W. Moore</a:t>
            </a:r>
          </a:p>
        </p:txBody>
      </p:sp>
      <p:sp>
        <p:nvSpPr>
          <p:cNvPr id="31746" name="Line 1"/>
          <p:cNvSpPr>
            <a:spLocks noChangeShapeType="1"/>
          </p:cNvSpPr>
          <p:nvPr/>
        </p:nvSpPr>
        <p:spPr bwMode="auto">
          <a:xfrm flipV="1">
            <a:off x="2506663" y="1784350"/>
            <a:ext cx="2876550" cy="4584700"/>
          </a:xfrm>
          <a:prstGeom prst="line">
            <a:avLst/>
          </a:prstGeom>
          <a:noFill/>
          <a:ln w="361800">
            <a:solidFill>
              <a:srgbClr val="FFCF0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7" name="Line 2"/>
          <p:cNvSpPr>
            <a:spLocks noChangeShapeType="1"/>
          </p:cNvSpPr>
          <p:nvPr/>
        </p:nvSpPr>
        <p:spPr bwMode="auto">
          <a:xfrm flipV="1">
            <a:off x="2465388" y="1719263"/>
            <a:ext cx="2957512" cy="4714875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52400" y="225425"/>
            <a:ext cx="4648200" cy="763588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dirty="0">
                <a:ea typeface="ＭＳ Ｐゴシック" charset="0"/>
                <a:cs typeface="ＭＳ Ｐゴシック" charset="0"/>
              </a:rPr>
              <a:t>Maximum Margin</a:t>
            </a:r>
          </a:p>
        </p:txBody>
      </p:sp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5334000" y="782638"/>
            <a:ext cx="1600200" cy="642937"/>
          </a:xfrm>
          <a:prstGeom prst="rect">
            <a:avLst/>
          </a:prstGeom>
          <a:solidFill>
            <a:srgbClr val="FFCCFF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i="1" dirty="0">
                <a:solidFill>
                  <a:srgbClr val="000000"/>
                </a:solidFill>
                <a:latin typeface="Calibri"/>
              </a:rPr>
              <a:t>f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        </a:t>
            </a:r>
          </a:p>
        </p:txBody>
      </p:sp>
      <p:sp>
        <p:nvSpPr>
          <p:cNvPr id="31750" name="Line 5"/>
          <p:cNvSpPr>
            <a:spLocks noChangeShapeType="1"/>
          </p:cNvSpPr>
          <p:nvPr/>
        </p:nvSpPr>
        <p:spPr bwMode="auto">
          <a:xfrm>
            <a:off x="39624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1" name="Text Box 6"/>
          <p:cNvSpPr txBox="1">
            <a:spLocks noChangeArrowheads="1"/>
          </p:cNvSpPr>
          <p:nvPr/>
        </p:nvSpPr>
        <p:spPr bwMode="auto">
          <a:xfrm>
            <a:off x="3505200" y="762000"/>
            <a:ext cx="6096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i="1" dirty="0">
                <a:solidFill>
                  <a:srgbClr val="000000"/>
                </a:solidFill>
                <a:latin typeface="Calibri"/>
              </a:rPr>
              <a:t>x</a:t>
            </a:r>
          </a:p>
        </p:txBody>
      </p:sp>
      <p:sp>
        <p:nvSpPr>
          <p:cNvPr id="31752" name="Line 7"/>
          <p:cNvSpPr>
            <a:spLocks noChangeShapeType="1"/>
          </p:cNvSpPr>
          <p:nvPr/>
        </p:nvSpPr>
        <p:spPr bwMode="auto">
          <a:xfrm>
            <a:off x="6019800" y="381000"/>
            <a:ext cx="1588" cy="381000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5791200" y="0"/>
            <a:ext cx="381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2000"/>
              </a:spcBef>
            </a:pPr>
            <a:r>
              <a:rPr lang="en-US" sz="3200">
                <a:solidFill>
                  <a:srgbClr val="00CC00"/>
                </a:solidFill>
                <a:latin typeface="Symbol" charset="0"/>
              </a:rPr>
              <a:t></a:t>
            </a:r>
          </a:p>
        </p:txBody>
      </p:sp>
      <p:sp>
        <p:nvSpPr>
          <p:cNvPr id="31754" name="Line 9"/>
          <p:cNvSpPr>
            <a:spLocks noChangeShapeType="1"/>
          </p:cNvSpPr>
          <p:nvPr/>
        </p:nvSpPr>
        <p:spPr bwMode="auto">
          <a:xfrm>
            <a:off x="6934200" y="1066800"/>
            <a:ext cx="1371600" cy="1588"/>
          </a:xfrm>
          <a:prstGeom prst="line">
            <a:avLst/>
          </a:prstGeom>
          <a:noFill/>
          <a:ln w="12600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55" name="Text Box 10"/>
          <p:cNvSpPr txBox="1">
            <a:spLocks noChangeArrowheads="1"/>
          </p:cNvSpPr>
          <p:nvPr/>
        </p:nvSpPr>
        <p:spPr bwMode="auto">
          <a:xfrm>
            <a:off x="8305800" y="838200"/>
            <a:ext cx="838200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800"/>
              </a:spcBef>
            </a:pPr>
            <a:r>
              <a:rPr lang="en-US" sz="3200" dirty="0" err="1">
                <a:solidFill>
                  <a:srgbClr val="000000"/>
                </a:solidFill>
                <a:latin typeface="Calibri"/>
              </a:rPr>
              <a:t>y</a:t>
            </a:r>
            <a:r>
              <a:rPr lang="en-US" sz="3200" baseline="30000" dirty="0" err="1">
                <a:solidFill>
                  <a:srgbClr val="000000"/>
                </a:solidFill>
                <a:latin typeface="Calibri"/>
              </a:rPr>
              <a:t>est</a:t>
            </a:r>
            <a:endParaRPr lang="en-US" sz="3200" baseline="300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56" name="Text Box 11"/>
          <p:cNvSpPr txBox="1">
            <a:spLocks noChangeArrowheads="1"/>
          </p:cNvSpPr>
          <p:nvPr/>
        </p:nvSpPr>
        <p:spPr bwMode="auto">
          <a:xfrm>
            <a:off x="838200" y="1905000"/>
            <a:ext cx="19050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+1</a:t>
            </a:r>
          </a:p>
          <a:p>
            <a:pPr algn="ctr">
              <a:spcBef>
                <a:spcPts val="1250"/>
              </a:spcBef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denotes -1</a:t>
            </a:r>
          </a:p>
        </p:txBody>
      </p:sp>
      <p:sp>
        <p:nvSpPr>
          <p:cNvPr id="31757" name="Oval 12"/>
          <p:cNvSpPr>
            <a:spLocks noChangeArrowheads="1"/>
          </p:cNvSpPr>
          <p:nvPr/>
        </p:nvSpPr>
        <p:spPr bwMode="auto">
          <a:xfrm rot="4800000">
            <a:off x="915194" y="2056606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8" name="Oval 13"/>
          <p:cNvSpPr>
            <a:spLocks noChangeArrowheads="1"/>
          </p:cNvSpPr>
          <p:nvPr/>
        </p:nvSpPr>
        <p:spPr bwMode="auto">
          <a:xfrm rot="5880000">
            <a:off x="915988" y="2513012"/>
            <a:ext cx="50800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59" name="Line 14"/>
          <p:cNvSpPr>
            <a:spLocks noChangeShapeType="1"/>
          </p:cNvSpPr>
          <p:nvPr/>
        </p:nvSpPr>
        <p:spPr bwMode="auto">
          <a:xfrm>
            <a:off x="2590800" y="2209800"/>
            <a:ext cx="1588" cy="3505200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0" name="Line 15"/>
          <p:cNvSpPr>
            <a:spLocks noChangeShapeType="1"/>
          </p:cNvSpPr>
          <p:nvPr/>
        </p:nvSpPr>
        <p:spPr bwMode="auto">
          <a:xfrm>
            <a:off x="2438400" y="5562600"/>
            <a:ext cx="3657600" cy="1588"/>
          </a:xfrm>
          <a:prstGeom prst="line">
            <a:avLst/>
          </a:prstGeom>
          <a:noFill/>
          <a:ln w="3816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>
              <a:latin typeface="Calibri"/>
            </a:endParaRPr>
          </a:p>
        </p:txBody>
      </p:sp>
      <p:sp>
        <p:nvSpPr>
          <p:cNvPr id="31761" name="Oval 16"/>
          <p:cNvSpPr>
            <a:spLocks noChangeArrowheads="1"/>
          </p:cNvSpPr>
          <p:nvPr/>
        </p:nvSpPr>
        <p:spPr bwMode="auto">
          <a:xfrm>
            <a:off x="3717925" y="5032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2" name="Oval 17"/>
          <p:cNvSpPr>
            <a:spLocks noChangeArrowheads="1"/>
          </p:cNvSpPr>
          <p:nvPr/>
        </p:nvSpPr>
        <p:spPr bwMode="auto">
          <a:xfrm>
            <a:off x="2486025" y="3903663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3" name="Oval 18"/>
          <p:cNvSpPr>
            <a:spLocks noChangeArrowheads="1"/>
          </p:cNvSpPr>
          <p:nvPr/>
        </p:nvSpPr>
        <p:spPr bwMode="auto">
          <a:xfrm>
            <a:off x="4340225" y="2814638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4" name="Oval 19"/>
          <p:cNvSpPr>
            <a:spLocks noChangeArrowheads="1"/>
          </p:cNvSpPr>
          <p:nvPr/>
        </p:nvSpPr>
        <p:spPr bwMode="auto">
          <a:xfrm>
            <a:off x="4403725" y="3635375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5" name="Oval 20"/>
          <p:cNvSpPr>
            <a:spLocks noChangeArrowheads="1"/>
          </p:cNvSpPr>
          <p:nvPr/>
        </p:nvSpPr>
        <p:spPr bwMode="auto">
          <a:xfrm>
            <a:off x="3409950" y="2663825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6" name="Oval 21"/>
          <p:cNvSpPr>
            <a:spLocks noChangeArrowheads="1"/>
          </p:cNvSpPr>
          <p:nvPr/>
        </p:nvSpPr>
        <p:spPr bwMode="auto">
          <a:xfrm>
            <a:off x="3886200" y="3733800"/>
            <a:ext cx="5397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7" name="Oval 22"/>
          <p:cNvSpPr>
            <a:spLocks noChangeArrowheads="1"/>
          </p:cNvSpPr>
          <p:nvPr/>
        </p:nvSpPr>
        <p:spPr bwMode="auto">
          <a:xfrm>
            <a:off x="3048000" y="3124200"/>
            <a:ext cx="60325" cy="58738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8" name="Oval 23"/>
          <p:cNvSpPr>
            <a:spLocks noChangeArrowheads="1"/>
          </p:cNvSpPr>
          <p:nvPr/>
        </p:nvSpPr>
        <p:spPr bwMode="auto">
          <a:xfrm>
            <a:off x="5105400" y="41148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69" name="Oval 24"/>
          <p:cNvSpPr>
            <a:spLocks noChangeArrowheads="1"/>
          </p:cNvSpPr>
          <p:nvPr/>
        </p:nvSpPr>
        <p:spPr bwMode="auto">
          <a:xfrm rot="-1140000">
            <a:off x="3886200" y="4443413"/>
            <a:ext cx="5397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0" name="Oval 25"/>
          <p:cNvSpPr>
            <a:spLocks noChangeArrowheads="1"/>
          </p:cNvSpPr>
          <p:nvPr/>
        </p:nvSpPr>
        <p:spPr bwMode="auto">
          <a:xfrm rot="-1140000">
            <a:off x="6003925" y="32305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1" name="Oval 26"/>
          <p:cNvSpPr>
            <a:spLocks noChangeArrowheads="1"/>
          </p:cNvSpPr>
          <p:nvPr/>
        </p:nvSpPr>
        <p:spPr bwMode="auto">
          <a:xfrm rot="-1140000">
            <a:off x="5295900" y="4546600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2" name="Oval 27"/>
          <p:cNvSpPr>
            <a:spLocks noChangeArrowheads="1"/>
          </p:cNvSpPr>
          <p:nvPr/>
        </p:nvSpPr>
        <p:spPr bwMode="auto">
          <a:xfrm rot="-1140000">
            <a:off x="3124200" y="2668588"/>
            <a:ext cx="60325" cy="50800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3" name="Oval 28"/>
          <p:cNvSpPr>
            <a:spLocks noChangeArrowheads="1"/>
          </p:cNvSpPr>
          <p:nvPr/>
        </p:nvSpPr>
        <p:spPr bwMode="auto">
          <a:xfrm rot="-1140000">
            <a:off x="4711700" y="3586163"/>
            <a:ext cx="60325" cy="50800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4" name="Oval 29"/>
          <p:cNvSpPr>
            <a:spLocks noChangeArrowheads="1"/>
          </p:cNvSpPr>
          <p:nvPr/>
        </p:nvSpPr>
        <p:spPr bwMode="auto">
          <a:xfrm rot="-1140000">
            <a:off x="5865813" y="4497388"/>
            <a:ext cx="60325" cy="476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5" name="Oval 30"/>
          <p:cNvSpPr>
            <a:spLocks noChangeArrowheads="1"/>
          </p:cNvSpPr>
          <p:nvPr/>
        </p:nvSpPr>
        <p:spPr bwMode="auto">
          <a:xfrm rot="-1140000">
            <a:off x="3113088" y="3641725"/>
            <a:ext cx="60325" cy="476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6" name="Oval 31"/>
          <p:cNvSpPr>
            <a:spLocks noChangeArrowheads="1"/>
          </p:cNvSpPr>
          <p:nvPr/>
        </p:nvSpPr>
        <p:spPr bwMode="auto">
          <a:xfrm rot="5880000">
            <a:off x="3868738" y="3059113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7" name="Oval 32"/>
          <p:cNvSpPr>
            <a:spLocks noChangeArrowheads="1"/>
          </p:cNvSpPr>
          <p:nvPr/>
        </p:nvSpPr>
        <p:spPr bwMode="auto">
          <a:xfrm rot="5880000">
            <a:off x="4136232" y="5244306"/>
            <a:ext cx="55562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8" name="Oval 33"/>
          <p:cNvSpPr>
            <a:spLocks noChangeArrowheads="1"/>
          </p:cNvSpPr>
          <p:nvPr/>
        </p:nvSpPr>
        <p:spPr bwMode="auto">
          <a:xfrm rot="5880000">
            <a:off x="3116263" y="41005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79" name="Oval 34"/>
          <p:cNvSpPr>
            <a:spLocks noChangeArrowheads="1"/>
          </p:cNvSpPr>
          <p:nvPr/>
        </p:nvSpPr>
        <p:spPr bwMode="auto">
          <a:xfrm rot="5880000">
            <a:off x="4344988" y="2395538"/>
            <a:ext cx="47625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0" name="Oval 35"/>
          <p:cNvSpPr>
            <a:spLocks noChangeArrowheads="1"/>
          </p:cNvSpPr>
          <p:nvPr/>
        </p:nvSpPr>
        <p:spPr bwMode="auto">
          <a:xfrm rot="5880000">
            <a:off x="5304632" y="4145756"/>
            <a:ext cx="58738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1" name="Oval 36"/>
          <p:cNvSpPr>
            <a:spLocks noChangeArrowheads="1"/>
          </p:cNvSpPr>
          <p:nvPr/>
        </p:nvSpPr>
        <p:spPr bwMode="auto">
          <a:xfrm rot="5880000">
            <a:off x="4371975" y="408146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2" name="Oval 37"/>
          <p:cNvSpPr>
            <a:spLocks noChangeArrowheads="1"/>
          </p:cNvSpPr>
          <p:nvPr/>
        </p:nvSpPr>
        <p:spPr bwMode="auto">
          <a:xfrm rot="5880000">
            <a:off x="5621338" y="3365500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3" name="Oval 38"/>
          <p:cNvSpPr>
            <a:spLocks noChangeArrowheads="1"/>
          </p:cNvSpPr>
          <p:nvPr/>
        </p:nvSpPr>
        <p:spPr bwMode="auto">
          <a:xfrm rot="5880000">
            <a:off x="3089275" y="2347913"/>
            <a:ext cx="47625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4" name="Oval 39"/>
          <p:cNvSpPr>
            <a:spLocks noChangeArrowheads="1"/>
          </p:cNvSpPr>
          <p:nvPr/>
        </p:nvSpPr>
        <p:spPr bwMode="auto">
          <a:xfrm rot="5880000">
            <a:off x="5262563" y="3275013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5" name="Oval 40"/>
          <p:cNvSpPr>
            <a:spLocks noChangeArrowheads="1"/>
          </p:cNvSpPr>
          <p:nvPr/>
        </p:nvSpPr>
        <p:spPr bwMode="auto">
          <a:xfrm rot="5880000">
            <a:off x="5117307" y="4720431"/>
            <a:ext cx="58738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6" name="Oval 41"/>
          <p:cNvSpPr>
            <a:spLocks noChangeArrowheads="1"/>
          </p:cNvSpPr>
          <p:nvPr/>
        </p:nvSpPr>
        <p:spPr bwMode="auto">
          <a:xfrm rot="4800000">
            <a:off x="3498057" y="3534569"/>
            <a:ext cx="58737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7" name="Oval 42"/>
          <p:cNvSpPr>
            <a:spLocks noChangeArrowheads="1"/>
          </p:cNvSpPr>
          <p:nvPr/>
        </p:nvSpPr>
        <p:spPr bwMode="auto">
          <a:xfrm rot="4800000">
            <a:off x="4651375" y="5253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8" name="Oval 43"/>
          <p:cNvSpPr>
            <a:spLocks noChangeArrowheads="1"/>
          </p:cNvSpPr>
          <p:nvPr/>
        </p:nvSpPr>
        <p:spPr bwMode="auto">
          <a:xfrm rot="4800000">
            <a:off x="4346575" y="4872038"/>
            <a:ext cx="47625" cy="5397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89" name="Oval 44"/>
          <p:cNvSpPr>
            <a:spLocks noChangeArrowheads="1"/>
          </p:cNvSpPr>
          <p:nvPr/>
        </p:nvSpPr>
        <p:spPr bwMode="auto">
          <a:xfrm rot="4800000">
            <a:off x="2817019" y="3734594"/>
            <a:ext cx="58737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0" name="Oval 45"/>
          <p:cNvSpPr>
            <a:spLocks noChangeArrowheads="1"/>
          </p:cNvSpPr>
          <p:nvPr/>
        </p:nvSpPr>
        <p:spPr bwMode="auto">
          <a:xfrm rot="4800000">
            <a:off x="3714751" y="2774950"/>
            <a:ext cx="50800" cy="5397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1" name="Oval 46"/>
          <p:cNvSpPr>
            <a:spLocks noChangeArrowheads="1"/>
          </p:cNvSpPr>
          <p:nvPr/>
        </p:nvSpPr>
        <p:spPr bwMode="auto">
          <a:xfrm rot="4800000">
            <a:off x="4357688" y="4364037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2" name="Oval 47"/>
          <p:cNvSpPr>
            <a:spLocks noChangeArrowheads="1"/>
          </p:cNvSpPr>
          <p:nvPr/>
        </p:nvSpPr>
        <p:spPr bwMode="auto">
          <a:xfrm rot="4800000">
            <a:off x="2504282" y="3082131"/>
            <a:ext cx="58738" cy="60325"/>
          </a:xfrm>
          <a:prstGeom prst="ellipse">
            <a:avLst/>
          </a:prstGeom>
          <a:solidFill>
            <a:srgbClr val="333399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3" name="Oval 48"/>
          <p:cNvSpPr>
            <a:spLocks noChangeArrowheads="1"/>
          </p:cNvSpPr>
          <p:nvPr/>
        </p:nvSpPr>
        <p:spPr bwMode="auto">
          <a:xfrm rot="4800000">
            <a:off x="3937794" y="5049044"/>
            <a:ext cx="55563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4" name="Oval 49"/>
          <p:cNvSpPr>
            <a:spLocks noChangeArrowheads="1"/>
          </p:cNvSpPr>
          <p:nvPr/>
        </p:nvSpPr>
        <p:spPr bwMode="auto">
          <a:xfrm rot="4800000">
            <a:off x="5305426" y="4756150"/>
            <a:ext cx="50800" cy="60325"/>
          </a:xfrm>
          <a:prstGeom prst="ellipse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latin typeface="Calibri"/>
            </a:endParaRPr>
          </a:p>
        </p:txBody>
      </p:sp>
      <p:sp>
        <p:nvSpPr>
          <p:cNvPr id="31795" name="Text Box 50"/>
          <p:cNvSpPr txBox="1">
            <a:spLocks noChangeArrowheads="1"/>
          </p:cNvSpPr>
          <p:nvPr/>
        </p:nvSpPr>
        <p:spPr bwMode="auto">
          <a:xfrm>
            <a:off x="5486400" y="1676400"/>
            <a:ext cx="32004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spcBef>
                <a:spcPts val="1250"/>
              </a:spcBef>
            </a:pP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f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(</a:t>
            </a:r>
            <a:r>
              <a:rPr lang="en-US" sz="2000" b="1" i="1" dirty="0" err="1">
                <a:solidFill>
                  <a:srgbClr val="000000"/>
                </a:solidFill>
                <a:latin typeface="Calibri"/>
              </a:rPr>
              <a:t>x</a:t>
            </a:r>
            <a:r>
              <a:rPr lang="en-US" sz="2000" i="1" dirty="0" err="1">
                <a:solidFill>
                  <a:srgbClr val="000000"/>
                </a:solidFill>
                <a:latin typeface="Calibri"/>
              </a:rPr>
              <a:t>,</a:t>
            </a:r>
            <a:r>
              <a:rPr lang="en-US" sz="2000" b="1" i="1" dirty="0" err="1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i="1" dirty="0" err="1">
                <a:solidFill>
                  <a:srgbClr val="00CC00"/>
                </a:solidFill>
                <a:latin typeface="Calibri"/>
              </a:rPr>
              <a:t>,b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 = sign(</a:t>
            </a:r>
            <a:r>
              <a:rPr lang="en-US" sz="2000" b="1" i="1" dirty="0">
                <a:solidFill>
                  <a:srgbClr val="00CC00"/>
                </a:solidFill>
                <a:latin typeface="Calibri"/>
              </a:rPr>
              <a:t>w</a:t>
            </a:r>
            <a:r>
              <a:rPr lang="en-US" sz="2000" b="1" i="1" dirty="0">
                <a:solidFill>
                  <a:srgbClr val="000000"/>
                </a:solidFill>
                <a:latin typeface="Calibri"/>
              </a:rPr>
              <a:t>. x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 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- </a:t>
            </a:r>
            <a:r>
              <a:rPr lang="en-US" sz="2000" i="1" dirty="0">
                <a:solidFill>
                  <a:srgbClr val="00CC00"/>
                </a:solidFill>
                <a:latin typeface="Calibri"/>
              </a:rPr>
              <a:t>b</a:t>
            </a:r>
            <a:r>
              <a:rPr lang="en-US" sz="2000" i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31796" name="Text Box 51"/>
          <p:cNvSpPr txBox="1">
            <a:spLocks noChangeArrowheads="1"/>
          </p:cNvSpPr>
          <p:nvPr/>
        </p:nvSpPr>
        <p:spPr bwMode="auto">
          <a:xfrm>
            <a:off x="6248400" y="32004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 dirty="0">
              <a:latin typeface="Calibri"/>
            </a:endParaRPr>
          </a:p>
        </p:txBody>
      </p:sp>
      <p:sp>
        <p:nvSpPr>
          <p:cNvPr id="31797" name="Text Box 52"/>
          <p:cNvSpPr txBox="1">
            <a:spLocks noChangeArrowheads="1"/>
          </p:cNvSpPr>
          <p:nvPr/>
        </p:nvSpPr>
        <p:spPr bwMode="auto">
          <a:xfrm>
            <a:off x="6283446" y="2286000"/>
            <a:ext cx="2860554" cy="2502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ts val="1500"/>
              </a:spcBef>
            </a:pPr>
            <a:r>
              <a:rPr lang="en-US" dirty="0">
                <a:solidFill>
                  <a:srgbClr val="FF0000"/>
                </a:solidFill>
                <a:latin typeface="Calibri"/>
              </a:rPr>
              <a:t>Maximum margin linear classifier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 is the linear classifier with the largest margin</a:t>
            </a:r>
          </a:p>
          <a:p>
            <a:pPr>
              <a:spcBef>
                <a:spcPts val="1500"/>
              </a:spcBef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The simplest kind of SVM, called an LSVM</a:t>
            </a:r>
          </a:p>
        </p:txBody>
      </p:sp>
      <p:sp>
        <p:nvSpPr>
          <p:cNvPr id="31798" name="AutoShape 53"/>
          <p:cNvSpPr>
            <a:spLocks noChangeArrowheads="1"/>
          </p:cNvSpPr>
          <p:nvPr/>
        </p:nvSpPr>
        <p:spPr bwMode="auto">
          <a:xfrm>
            <a:off x="6834248" y="5379720"/>
            <a:ext cx="1758950" cy="381000"/>
          </a:xfrm>
          <a:prstGeom prst="wedgeRectCallout">
            <a:avLst>
              <a:gd name="adj1" fmla="val 51345"/>
              <a:gd name="adj2" fmla="val -230250"/>
            </a:avLst>
          </a:prstGeom>
          <a:solidFill>
            <a:srgbClr val="CCFFCC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/>
          <a:lstStyle/>
          <a:p>
            <a:pPr algn="ctr">
              <a:spcBef>
                <a:spcPts val="12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/>
              </a:rPr>
              <a:t>Linear SVM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10739</TotalTime>
  <Words>1703</Words>
  <Application>Microsoft Macintosh PowerPoint</Application>
  <PresentationFormat>On-screen Show (4:3)</PresentationFormat>
  <Paragraphs>255</Paragraphs>
  <Slides>27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Symbol</vt:lpstr>
      <vt:lpstr>Tahoma</vt:lpstr>
      <vt:lpstr>Times New Roman</vt:lpstr>
      <vt:lpstr>Blank Presentation</vt:lpstr>
      <vt:lpstr>Equation</vt:lpstr>
      <vt:lpstr>Support Vector Machines</vt:lpstr>
      <vt:lpstr>Support Vector Machines</vt:lpstr>
      <vt:lpstr> Linear Classifiers</vt:lpstr>
      <vt:lpstr> Linear Classifiers</vt:lpstr>
      <vt:lpstr> Linear Classifiers</vt:lpstr>
      <vt:lpstr> Linear Classifiers</vt:lpstr>
      <vt:lpstr> Linear Classifiers</vt:lpstr>
      <vt:lpstr>Classifier Margin</vt:lpstr>
      <vt:lpstr>Maximum Margin</vt:lpstr>
      <vt:lpstr>Maximum Margin</vt:lpstr>
      <vt:lpstr>Why Maximum Margin?</vt:lpstr>
      <vt:lpstr>Specifying a line and margin</vt:lpstr>
      <vt:lpstr>Specifying a line and margin</vt:lpstr>
      <vt:lpstr>Learning the Maximum Margin Classifier</vt:lpstr>
      <vt:lpstr>Learning SVMs</vt:lpstr>
      <vt:lpstr>Soft margin classification</vt:lpstr>
      <vt:lpstr>Kernel trick</vt:lpstr>
      <vt:lpstr>Kernel Trick example</vt:lpstr>
      <vt:lpstr>Use a different kernel</vt:lpstr>
      <vt:lpstr>SVM Performance</vt:lpstr>
      <vt:lpstr>100k features?</vt:lpstr>
      <vt:lpstr>Binary vs. multi classification</vt:lpstr>
      <vt:lpstr>OVA or one-vs-all classification</vt:lpstr>
      <vt:lpstr>OVO or one vs one classification</vt:lpstr>
      <vt:lpstr>SVMs in scikit-learn</vt:lpstr>
      <vt:lpstr>PowerPoint Presentation</vt:lpstr>
      <vt:lpstr>SVM Summary</vt:lpstr>
    </vt:vector>
  </TitlesOfParts>
  <Manager/>
  <Company>UMBC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521</cp:revision>
  <cp:lastPrinted>2012-12-05T20:53:30Z</cp:lastPrinted>
  <dcterms:created xsi:type="dcterms:W3CDTF">2009-12-09T21:37:40Z</dcterms:created>
  <dcterms:modified xsi:type="dcterms:W3CDTF">2022-04-28T19:21:41Z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