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59" r:id="rId16"/>
    <p:sldId id="342" r:id="rId17"/>
    <p:sldId id="353" r:id="rId18"/>
    <p:sldId id="352" r:id="rId19"/>
    <p:sldId id="345" r:id="rId20"/>
    <p:sldId id="354" r:id="rId21"/>
    <p:sldId id="346" r:id="rId22"/>
    <p:sldId id="348" r:id="rId23"/>
    <p:sldId id="358" r:id="rId24"/>
    <p:sldId id="347" r:id="rId25"/>
    <p:sldId id="349" r:id="rId26"/>
    <p:sldId id="355" r:id="rId27"/>
    <p:sldId id="357" r:id="rId28"/>
    <p:sldId id="356" r:id="rId29"/>
    <p:sldId id="339" r:id="rId3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1"/>
    <p:restoredTop sz="96724" autoAdjust="0"/>
  </p:normalViewPr>
  <p:slideViewPr>
    <p:cSldViewPr showGuides="1">
      <p:cViewPr varScale="1">
        <p:scale>
          <a:sx n="142" d="100"/>
          <a:sy n="142" d="100"/>
        </p:scale>
        <p:origin x="1408" y="168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aikato.ac.nz/ml/wek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aikato.ac.nz/ml/we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BC-CMSC-671-F21/code/tree/master/ML" TargetMode="External"/><Relationship Id="rId7" Type="http://schemas.openxmlformats.org/officeDocument/2006/relationships/hyperlink" Target="https://raw.githubusercontent.com/UMBC-CMSC-671-F21/code/master/ML/restaurant_predict.arff" TargetMode="External"/><Relationship Id="rId2" Type="http://schemas.openxmlformats.org/officeDocument/2006/relationships/hyperlink" Target="https://github.com/UMBC-CMSC-671-F21/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.githubusercontent.com/UMBC-CMSC-671-F21/code/master/ML/restaurant_test.arff" TargetMode="External"/><Relationship Id="rId5" Type="http://schemas.openxmlformats.org/officeDocument/2006/relationships/hyperlink" Target="https://raw.githubusercontent.com/UMBC-CMSC-671-F21/code/master/ML/restaurant.arff" TargetMode="External"/><Relationship Id="rId4" Type="http://schemas.openxmlformats.org/officeDocument/2006/relationships/hyperlink" Target="https://raw.githubusercontent.com/UMBC-CMSC-671-F21/code/master/ML/restaurant.cs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21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6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WEKA, 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4247515"/>
            <a:ext cx="3208973" cy="2139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318000"/>
            <a:ext cx="1619250" cy="2094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936E2-0380-9F4D-8DD8-A797342779A3}"/>
              </a:ext>
            </a:extLst>
          </p:cNvPr>
          <p:cNvSpPr txBox="1"/>
          <p:nvPr/>
        </p:nvSpPr>
        <p:spPr>
          <a:xfrm>
            <a:off x="6548418" y="7396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14_2_dt_examples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Simplified data for predicting heart disease with just six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Comments begin with a % allowed at the top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...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7064" y="16535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age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259077"/>
            <a:ext cx="386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sex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nominal attribute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894876" y="1915180"/>
            <a:ext cx="1862188" cy="396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  <a:stCxn id="9" idx="1"/>
          </p:cNvCxnSpPr>
          <p:nvPr/>
        </p:nvCxnSpPr>
        <p:spPr bwMode="auto">
          <a:xfrm flipH="1">
            <a:off x="3606230" y="2520687"/>
            <a:ext cx="1346770" cy="15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5540" y="4890143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829BC-A131-964C-ACBF-027DFBAD82C1}"/>
              </a:ext>
            </a:extLst>
          </p:cNvPr>
          <p:cNvSpPr txBox="1"/>
          <p:nvPr/>
        </p:nvSpPr>
        <p:spPr>
          <a:xfrm>
            <a:off x="5553623" y="3427765"/>
            <a:ext cx="342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class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target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0B8F6-56D8-FC49-9DA3-4877B6F9660E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>
            <a:off x="4419601" y="3689375"/>
            <a:ext cx="1134022" cy="21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E00F3-F4E4-0443-98B5-7A343B29CE3D}"/>
              </a:ext>
            </a:extLst>
          </p:cNvPr>
          <p:cNvCxnSpPr/>
          <p:nvPr/>
        </p:nvCxnSpPr>
        <p:spPr bwMode="auto">
          <a:xfrm>
            <a:off x="4953000" y="44958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83BCCE-4948-D643-A620-E5A3A27F7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765143"/>
            <a:ext cx="8077200" cy="578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ED3A6-7F1B-7643-BA99-8A0FE5DDB26E}"/>
              </a:ext>
            </a:extLst>
          </p:cNvPr>
          <p:cNvSpPr txBox="1"/>
          <p:nvPr/>
        </p:nvSpPr>
        <p:spPr>
          <a:xfrm>
            <a:off x="1395489" y="61354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https://cs.waikato.ac.nz/ml/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</a:t>
            </a:r>
            <a:r>
              <a:rPr lang="en-US" sz="3200" dirty="0">
                <a:hlinkClick r:id="rId2"/>
              </a:rPr>
              <a:t>Weka</a:t>
            </a:r>
            <a:endParaRPr lang="en-US" sz="3200" dirty="0"/>
          </a:p>
          <a:p>
            <a:pPr lvl="1"/>
            <a:r>
              <a:rPr lang="en-US" sz="2800" dirty="0"/>
              <a:t>Requires Java</a:t>
            </a:r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may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D877-62B6-EA43-9A33-E1C5C4A1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23900"/>
          </a:xfrm>
        </p:spPr>
        <p:txBody>
          <a:bodyPr/>
          <a:lstStyle/>
          <a:p>
            <a:r>
              <a:rPr lang="en-US" dirty="0"/>
              <a:t>Getting your data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B2AB-B0BF-FA41-9D47-2A4B9516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7531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Our class </a:t>
            </a:r>
            <a:r>
              <a:rPr lang="en-US" sz="2800" dirty="0">
                <a:hlinkClick r:id="rId2"/>
              </a:rPr>
              <a:t>code repo</a:t>
            </a:r>
            <a:r>
              <a:rPr lang="en-US" sz="2800" dirty="0"/>
              <a:t>’s </a:t>
            </a:r>
            <a:r>
              <a:rPr lang="en-US" sz="2800" dirty="0">
                <a:hlinkClick r:id="rId3"/>
              </a:rPr>
              <a:t>ML</a:t>
            </a:r>
            <a:r>
              <a:rPr lang="en-US" sz="2800" dirty="0"/>
              <a:t> directory has several data files for the restaurant example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4"/>
              </a:rPr>
              <a:t>restaurant.csv</a:t>
            </a:r>
            <a:r>
              <a:rPr lang="en-US" sz="2400" b="1" dirty="0"/>
              <a:t>: </a:t>
            </a:r>
            <a:r>
              <a:rPr lang="en-US" sz="2400" dirty="0"/>
              <a:t>original data in simple text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5"/>
              </a:rPr>
              <a:t>restaurant.arff</a:t>
            </a:r>
            <a:r>
              <a:rPr lang="en-US" sz="2400" b="1" dirty="0"/>
              <a:t>: </a:t>
            </a:r>
            <a:r>
              <a:rPr lang="en-US" sz="2400" dirty="0"/>
              <a:t>data put in Weka’s </a:t>
            </a:r>
            <a:r>
              <a:rPr lang="en-US" sz="2400" b="1" dirty="0" err="1"/>
              <a:t>arff</a:t>
            </a:r>
            <a:r>
              <a:rPr lang="en-US" sz="2400" dirty="0"/>
              <a:t>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6"/>
              </a:rPr>
              <a:t>restaurant_test.arff</a:t>
            </a:r>
            <a:r>
              <a:rPr lang="en-US" sz="2400" b="1" dirty="0"/>
              <a:t>: </a:t>
            </a:r>
            <a:r>
              <a:rPr lang="en-US" sz="2400" dirty="0"/>
              <a:t>more data for test/evaluation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7"/>
              </a:rPr>
              <a:t>restaurant_predict.arff</a:t>
            </a:r>
            <a:r>
              <a:rPr lang="en-US" sz="2400" b="1" dirty="0"/>
              <a:t>:</a:t>
            </a:r>
            <a:r>
              <a:rPr lang="en-US" sz="2400" dirty="0"/>
              <a:t> new data we want predictions for using a saved model</a:t>
            </a:r>
            <a:endParaRPr lang="en-US" sz="2400" b="1" dirty="0"/>
          </a:p>
          <a:p>
            <a:r>
              <a:rPr lang="en-US" sz="2800" dirty="0"/>
              <a:t>#1 is the raw training data we’re given</a:t>
            </a:r>
          </a:p>
          <a:p>
            <a:r>
              <a:rPr lang="en-US" sz="2800" dirty="0"/>
              <a:t>#2 is an </a:t>
            </a:r>
            <a:r>
              <a:rPr lang="en-US" sz="2800" dirty="0" err="1"/>
              <a:t>arff</a:t>
            </a:r>
            <a:r>
              <a:rPr lang="en-US" sz="2800" dirty="0"/>
              <a:t> version of #1</a:t>
            </a:r>
          </a:p>
          <a:p>
            <a:r>
              <a:rPr lang="en-US" sz="2800" dirty="0"/>
              <a:t>We’ll train and save a model with #2</a:t>
            </a:r>
          </a:p>
          <a:p>
            <a:r>
              <a:rPr lang="en-US" sz="2800" dirty="0"/>
              <a:t>Test it with #3</a:t>
            </a:r>
          </a:p>
          <a:p>
            <a:r>
              <a:rPr lang="en-US" sz="2800" dirty="0"/>
              <a:t>Predict target on new data with #4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30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21336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4927600" y="243840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Apps optimized for different tasks</a:t>
            </a:r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52400"/>
            <a:ext cx="9076266" cy="1143000"/>
          </a:xfrm>
        </p:spPr>
        <p:txBody>
          <a:bodyPr/>
          <a:lstStyle/>
          <a:p>
            <a:r>
              <a:rPr lang="en-US" sz="4400" dirty="0"/>
              <a:t>Select: classify &gt; choose &gt; trees &gt;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7137"/>
            <a:ext cx="9144000" cy="6063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66800" y="1851537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8D160F-5A0E-AF4C-B498-1062E59967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079500"/>
            <a:ext cx="3368613" cy="556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79A84-F318-FF4E-8943-7A589AB38293}"/>
              </a:ext>
            </a:extLst>
          </p:cNvPr>
          <p:cNvSpPr/>
          <p:nvPr/>
        </p:nvSpPr>
        <p:spPr bwMode="auto">
          <a:xfrm>
            <a:off x="5943599" y="38481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B491-47C5-C947-96C8-2451787F93BF}"/>
              </a:ext>
            </a:extLst>
          </p:cNvPr>
          <p:cNvSpPr/>
          <p:nvPr/>
        </p:nvSpPr>
        <p:spPr bwMode="auto">
          <a:xfrm>
            <a:off x="5943599" y="28956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E05E4-76A6-4941-8860-5311E5639C4B}"/>
              </a:ext>
            </a:extLst>
          </p:cNvPr>
          <p:cNvSpPr txBox="1"/>
          <p:nvPr/>
        </p:nvSpPr>
        <p:spPr>
          <a:xfrm>
            <a:off x="68293" y="410711"/>
            <a:ext cx="1387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command line like syntax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E0B1A-0B71-6A4F-9ACC-B963CE63D069}"/>
              </a:ext>
            </a:extLst>
          </p:cNvPr>
          <p:cNvCxnSpPr/>
          <p:nvPr/>
        </p:nvCxnSpPr>
        <p:spPr bwMode="auto">
          <a:xfrm>
            <a:off x="761999" y="933931"/>
            <a:ext cx="533401" cy="917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A20B2B-A958-5148-A7F2-7F63D7818906}"/>
              </a:ext>
            </a:extLst>
          </p:cNvPr>
          <p:cNvSpPr txBox="1"/>
          <p:nvPr/>
        </p:nvSpPr>
        <p:spPr>
          <a:xfrm>
            <a:off x="7451789" y="154031"/>
            <a:ext cx="13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parameters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34047C-BF8B-0448-B021-1436BF41FE2A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7239001" y="415641"/>
            <a:ext cx="212788" cy="6638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73E4-CCB1-0E49-9CDA-7769AD40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Select the testing procedure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E45682-CE71-4C46-A3D9-B916CCB1C5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" y="1143000"/>
            <a:ext cx="7626927" cy="5908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24DDC-CB7B-224C-B6A6-0EF60BE340FA}"/>
              </a:ext>
            </a:extLst>
          </p:cNvPr>
          <p:cNvSpPr/>
          <p:nvPr/>
        </p:nvSpPr>
        <p:spPr bwMode="auto">
          <a:xfrm>
            <a:off x="381000" y="2362200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1C0FEC-C849-034D-A7EC-4B5669377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254" y="941008"/>
            <a:ext cx="4902055" cy="4975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9101E-AC35-5249-AD71-F4C8853C9AF5}"/>
              </a:ext>
            </a:extLst>
          </p:cNvPr>
          <p:cNvSpPr/>
          <p:nvPr/>
        </p:nvSpPr>
        <p:spPr bwMode="auto">
          <a:xfrm>
            <a:off x="5029200" y="1729616"/>
            <a:ext cx="723828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1D989-C618-944D-B69B-DC907D6A5DCF}"/>
              </a:ext>
            </a:extLst>
          </p:cNvPr>
          <p:cNvSpPr/>
          <p:nvPr/>
        </p:nvSpPr>
        <p:spPr bwMode="auto">
          <a:xfrm>
            <a:off x="4597400" y="3646108"/>
            <a:ext cx="12954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4400" dirty="0"/>
              <a:t>See training results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0F315D-CEAD-F140-A37E-0AFAECFA24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72" y="394304"/>
            <a:ext cx="885305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7F65A-34BD-6540-AEDE-0AD814BFC8A4}"/>
              </a:ext>
            </a:extLst>
          </p:cNvPr>
          <p:cNvSpPr/>
          <p:nvPr/>
        </p:nvSpPr>
        <p:spPr bwMode="auto">
          <a:xfrm>
            <a:off x="2819400" y="4572000"/>
            <a:ext cx="38862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68CFF-DF92-B040-BE6C-109A07695752}"/>
              </a:ext>
            </a:extLst>
          </p:cNvPr>
          <p:cNvSpPr/>
          <p:nvPr/>
        </p:nvSpPr>
        <p:spPr bwMode="auto">
          <a:xfrm>
            <a:off x="2794000" y="1828800"/>
            <a:ext cx="2616200" cy="1421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872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8066" y="1509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029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A8A1-407B-6C40-8E32-9F15579B90BF}"/>
              </a:ext>
            </a:extLst>
          </p:cNvPr>
          <p:cNvSpPr txBox="1"/>
          <p:nvPr/>
        </p:nvSpPr>
        <p:spPr>
          <a:xfrm>
            <a:off x="1952532" y="6223356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two decision trees are equally good 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However,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features: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http://bit.ly/iris671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 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B758CE5-4BAE-BB4D-B7C5-7B981BEAD2B8}"/>
              </a:ext>
            </a:extLst>
          </p:cNvPr>
          <p:cNvSpPr/>
          <p:nvPr/>
        </p:nvSpPr>
        <p:spPr bwMode="auto">
          <a:xfrm>
            <a:off x="152400" y="5715000"/>
            <a:ext cx="2514600" cy="9012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aipython</a:t>
            </a:r>
            <a:endParaRPr lang="en-US" sz="2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learning4e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‘mammal</a:t>
            </a:r>
            <a:r>
              <a:rPr lang="ja-JP" altLang="en-US" sz="250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268941" y="11176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zdt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A0A3C-2EF4-2E4F-8720-98DDD5FA9A54}"/>
              </a:ext>
            </a:extLst>
          </p:cNvPr>
          <p:cNvSpPr txBox="1"/>
          <p:nvPr/>
        </p:nvSpPr>
        <p:spPr>
          <a:xfrm>
            <a:off x="609600" y="5608191"/>
            <a:ext cx="756268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AIMA’s decision tree representation difficult for people to interpret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zt.display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7EBF6-1FE9-C64F-BA3C-9E68A78AE0A0}"/>
              </a:ext>
            </a:extLst>
          </p:cNvPr>
          <p:cNvSpPr txBox="1"/>
          <p:nvPr/>
        </p:nvSpPr>
        <p:spPr>
          <a:xfrm>
            <a:off x="5410200" y="2057400"/>
            <a:ext cx="311658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Better, but still difficult for people to understand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eggs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1752600"/>
            <a:ext cx="3429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EFCEE-F529-7B45-91C4-C12C20F31B38}"/>
              </a:ext>
            </a:extLst>
          </p:cNvPr>
          <p:cNvSpPr txBox="1"/>
          <p:nvPr/>
        </p:nvSpPr>
        <p:spPr>
          <a:xfrm>
            <a:off x="4171679" y="4191000"/>
            <a:ext cx="47227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['shark',0,0,0,0,0,1,1,1,1,0,0,1,0,1,0,0, 'fish']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28277</TotalTime>
  <Words>1717</Words>
  <Application>Microsoft Macintosh PowerPoint</Application>
  <PresentationFormat>On-screen Show (4:3)</PresentationFormat>
  <Paragraphs>263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Blank Presentation</vt:lpstr>
      <vt:lpstr> Decision Trees in AIMA, WEKA, 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Getting your data ready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Select: classify &gt; choose &gt; trees &gt; J48</vt:lpstr>
      <vt:lpstr>Adjust parameters</vt:lpstr>
      <vt:lpstr>Select the testing procedure</vt:lpstr>
      <vt:lpstr>See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505</cp:revision>
  <cp:lastPrinted>2018-04-30T19:41:01Z</cp:lastPrinted>
  <dcterms:created xsi:type="dcterms:W3CDTF">2009-11-25T19:59:32Z</dcterms:created>
  <dcterms:modified xsi:type="dcterms:W3CDTF">2022-04-14T14:58:38Z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