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20"/>
  </p:notesMasterIdLst>
  <p:handoutMasterIdLst>
    <p:handoutMasterId r:id="rId21"/>
  </p:handoutMasterIdLst>
  <p:sldIdLst>
    <p:sldId id="476" r:id="rId2"/>
    <p:sldId id="510" r:id="rId3"/>
    <p:sldId id="491" r:id="rId4"/>
    <p:sldId id="509" r:id="rId5"/>
    <p:sldId id="495" r:id="rId6"/>
    <p:sldId id="492" r:id="rId7"/>
    <p:sldId id="503" r:id="rId8"/>
    <p:sldId id="511" r:id="rId9"/>
    <p:sldId id="508" r:id="rId10"/>
    <p:sldId id="512" r:id="rId11"/>
    <p:sldId id="513" r:id="rId12"/>
    <p:sldId id="514" r:id="rId13"/>
    <p:sldId id="515" r:id="rId14"/>
    <p:sldId id="516" r:id="rId15"/>
    <p:sldId id="517" r:id="rId16"/>
    <p:sldId id="507" r:id="rId17"/>
    <p:sldId id="518" r:id="rId18"/>
    <p:sldId id="370" r:id="rId1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7"/>
    <p:restoredTop sz="91429"/>
  </p:normalViewPr>
  <p:slideViewPr>
    <p:cSldViewPr showGuides="1">
      <p:cViewPr>
        <p:scale>
          <a:sx n="105" d="100"/>
          <a:sy n="105" d="100"/>
        </p:scale>
        <p:origin x="1808" y="1176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9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3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175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6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7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9</a:t>
            </a:fld>
            <a:endParaRPr lang="en-US" sz="120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2918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429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B0EDF-2405-044B-8BEA-96578295F52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38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ai.cs.uni-saarland.de/hoffmann/ff.html" TargetMode="External"/><Relationship Id="rId2" Type="http://schemas.openxmlformats.org/officeDocument/2006/relationships/hyperlink" Target="https://github.com/ai-planni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https-github-com-UMBC-CMSC-471-S22/code-and-data/tree/main/planning" TargetMode="External"/><Relationship Id="rId2" Type="http://schemas.openxmlformats.org/officeDocument/2006/relationships/hyperlink" Target="http://planning.domai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https-github-com-UMBC-CMSC-471-S22/code-and-dat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lanning_Domain_Definition_Langu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anning.domains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en.wikipedia.org/wiki/Planning_Domain_Definition_Language" TargetMode="External"/><Relationship Id="rId7" Type="http://schemas.openxmlformats.org/officeDocument/2006/relationships/hyperlink" Target="mailto:https://www.icaps-conference.org/competition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http://www.icaps-conference.org/index.php/Main/Competitions" TargetMode="External"/><Relationship Id="rId5" Type="http://schemas.openxmlformats.org/officeDocument/2006/relationships/hyperlink" Target="https://planning.wiki/ref/pddl" TargetMode="External"/><Relationship Id="rId4" Type="http://schemas.openxmlformats.org/officeDocument/2006/relationships/hyperlink" Target="https://www.csee.umbc.edu/courses/671/fall12/hw/hw6/pddl1.2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Fluent_(artificial_intelligence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50937"/>
            <a:ext cx="7772400" cy="23622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PDDL and the</a:t>
            </a:r>
            <a:b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Blocks World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43000" y="42672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33400"/>
            <a:ext cx="8613140" cy="6019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(define (domain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:requirements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:strips)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(:predicates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 ?x ?y)         ; object ?x is on ?object ?y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(on-table ?x)   ; ?x is directly on the table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(clear ?x)         ; ?x has nothing on it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(arm-empty)   ; robot isn't holding anything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    (holding ?x))   ; robot is holding ?x</a:t>
            </a: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 ;; 4 actions to manipulate objects: pickup, putdown, stack, unstack</a:t>
            </a:r>
          </a:p>
          <a:p>
            <a:pPr marL="0" indent="0">
              <a:buNone/>
            </a:pP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 … actions in next four slides …</a:t>
            </a: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857500" cy="716280"/>
          </a:xfrm>
          <a:prstGeom prst="wedgeRectCallout">
            <a:avLst>
              <a:gd name="adj1" fmla="val -143314"/>
              <a:gd name="adj2" fmla="val 4622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Allows basic add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delete effects in actions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629400" y="2138680"/>
            <a:ext cx="2463800" cy="716280"/>
          </a:xfrm>
          <a:prstGeom prst="wedgeRectCallout">
            <a:avLst>
              <a:gd name="adj1" fmla="val -227011"/>
              <a:gd name="adj2" fmla="val 956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List all the predicates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with their arguments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C18DD2D0-B49B-5D4E-ACFA-881E457CA289}"/>
              </a:ext>
            </a:extLst>
          </p:cNvPr>
          <p:cNvSpPr/>
          <p:nvPr/>
        </p:nvSpPr>
        <p:spPr bwMode="auto">
          <a:xfrm>
            <a:off x="6654421" y="4162254"/>
            <a:ext cx="1794510" cy="716280"/>
          </a:xfrm>
          <a:prstGeom prst="wedgeRectCallout">
            <a:avLst>
              <a:gd name="adj1" fmla="val -307937"/>
              <a:gd name="adj2" fmla="val -98329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Variables begin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with a ?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B6FF455F-1919-E045-9B65-AC40C0328173}"/>
              </a:ext>
            </a:extLst>
          </p:cNvPr>
          <p:cNvSpPr/>
          <p:nvPr/>
        </p:nvSpPr>
        <p:spPr bwMode="auto">
          <a:xfrm>
            <a:off x="6629400" y="3185160"/>
            <a:ext cx="1794510" cy="716280"/>
          </a:xfrm>
          <a:prstGeom prst="wedgeRectCallout">
            <a:avLst>
              <a:gd name="adj1" fmla="val -257742"/>
              <a:gd name="adj2" fmla="val -81181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% starts a one-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line comment</a:t>
            </a:r>
          </a:p>
        </p:txBody>
      </p:sp>
    </p:spTree>
    <p:extLst>
      <p:ext uri="{BB962C8B-B14F-4D97-AF65-F5344CB8AC3E}">
        <p14:creationId xmlns:p14="http://schemas.microsoft.com/office/powerpoint/2010/main" val="3614990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772400" cy="5638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b="1" dirty="0"/>
              <a:t>:action pick-up</a:t>
            </a:r>
          </a:p>
          <a:p>
            <a:pPr marL="0" indent="0">
              <a:buNone/>
            </a:pPr>
            <a:r>
              <a:rPr lang="en-US" b="1" dirty="0"/>
              <a:t>     :parameters </a:t>
            </a:r>
            <a:r>
              <a:rPr lang="en-US" dirty="0"/>
              <a:t>(?</a:t>
            </a:r>
            <a:r>
              <a:rPr lang="en-US" dirty="0" err="1"/>
              <a:t>ob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:precondition </a:t>
            </a:r>
          </a:p>
          <a:p>
            <a:pPr marL="0" indent="0">
              <a:buNone/>
            </a:pPr>
            <a:r>
              <a:rPr lang="en-US" dirty="0"/>
              <a:t>          (and (clear ?</a:t>
            </a:r>
            <a:r>
              <a:rPr lang="en-US" dirty="0" err="1"/>
              <a:t>ob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                 (on-table ?</a:t>
            </a:r>
            <a:r>
              <a:rPr lang="en-US" dirty="0" err="1"/>
              <a:t>ob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                   (arm-empty))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     :effect</a:t>
            </a:r>
          </a:p>
          <a:p>
            <a:pPr marL="0" indent="0">
              <a:buNone/>
            </a:pPr>
            <a:r>
              <a:rPr lang="en-US" dirty="0"/>
              <a:t>          (and (not (on-table ?</a:t>
            </a:r>
            <a:r>
              <a:rPr lang="en-US" dirty="0" err="1"/>
              <a:t>ob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  	      (not (clear ?</a:t>
            </a:r>
            <a:r>
              <a:rPr lang="en-US" dirty="0" err="1"/>
              <a:t>ob</a:t>
            </a:r>
            <a:r>
              <a:rPr lang="en-US" dirty="0"/>
              <a:t>))</a:t>
            </a:r>
          </a:p>
          <a:p>
            <a:pPr marL="0" indent="0">
              <a:buNone/>
            </a:pPr>
            <a:r>
              <a:rPr lang="en-US" dirty="0"/>
              <a:t>	      (not (arm-empty))</a:t>
            </a:r>
          </a:p>
          <a:p>
            <a:pPr marL="0" indent="0">
              <a:buNone/>
            </a:pPr>
            <a:r>
              <a:rPr lang="en-US" dirty="0"/>
              <a:t>	      (holding ?</a:t>
            </a:r>
            <a:r>
              <a:rPr lang="en-US" dirty="0" err="1"/>
              <a:t>ob</a:t>
            </a:r>
            <a:r>
              <a:rPr lang="en-US" dirty="0"/>
              <a:t>)))</a:t>
            </a:r>
          </a:p>
          <a:p>
            <a:pPr marL="0" indent="0">
              <a:buNone/>
            </a:pPr>
            <a:endParaRPr lang="en-US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716280"/>
          </a:xfrm>
          <a:prstGeom prst="wedgeRectCallout">
            <a:avLst>
              <a:gd name="adj1" fmla="val -150069"/>
              <a:gd name="adj2" fmla="val 37712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Variable for the argument</a:t>
            </a:r>
          </a:p>
          <a:p>
            <a:r>
              <a:rPr lang="en-US" dirty="0">
                <a:latin typeface="Arial" pitchFamily="-109" charset="0"/>
              </a:rPr>
              <a:t>of a pick-up action</a:t>
            </a: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34AE51EA-7DE1-4441-98DC-81A14ECB638F}"/>
              </a:ext>
            </a:extLst>
          </p:cNvPr>
          <p:cNvSpPr/>
          <p:nvPr/>
        </p:nvSpPr>
        <p:spPr bwMode="auto">
          <a:xfrm>
            <a:off x="6096000" y="2011680"/>
            <a:ext cx="2667000" cy="1066800"/>
          </a:xfrm>
          <a:prstGeom prst="wedgeRectCallout">
            <a:avLst>
              <a:gd name="adj1" fmla="val -145035"/>
              <a:gd name="adj2" fmla="val 2065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These three statements</a:t>
            </a:r>
          </a:p>
          <a:p>
            <a:r>
              <a:rPr lang="en-US" dirty="0">
                <a:latin typeface="Arial" pitchFamily="-109" charset="0"/>
              </a:rPr>
              <a:t>must be True before we</a:t>
            </a:r>
          </a:p>
          <a:p>
            <a:r>
              <a:rPr lang="en-US" dirty="0">
                <a:latin typeface="Arial" pitchFamily="-109" charset="0"/>
              </a:rPr>
              <a:t>can do a pick-up action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096000" y="3733800"/>
            <a:ext cx="2667000" cy="914400"/>
          </a:xfrm>
          <a:prstGeom prst="wedgeRectCallout">
            <a:avLst>
              <a:gd name="adj1" fmla="val -198566"/>
              <a:gd name="adj2" fmla="val 13108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After doing a pick-up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action, these become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True</a:t>
            </a: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764DB900-5D7C-E546-9BDA-6B6DDC3FAAB8}"/>
              </a:ext>
            </a:extLst>
          </p:cNvPr>
          <p:cNvSpPr/>
          <p:nvPr/>
        </p:nvSpPr>
        <p:spPr bwMode="auto">
          <a:xfrm>
            <a:off x="6096000" y="5164014"/>
            <a:ext cx="2806700" cy="716281"/>
          </a:xfrm>
          <a:prstGeom prst="wedgeRectCallout">
            <a:avLst>
              <a:gd name="adj1" fmla="val -120764"/>
              <a:gd name="adj2" fmla="val -868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Adding (not ?X) removes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?X if it’s in the KB.</a:t>
            </a:r>
          </a:p>
        </p:txBody>
      </p:sp>
    </p:spTree>
    <p:extLst>
      <p:ext uri="{BB962C8B-B14F-4D97-AF65-F5344CB8AC3E}">
        <p14:creationId xmlns:p14="http://schemas.microsoft.com/office/powerpoint/2010/main" val="216142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6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043"/>
            <a:ext cx="7772400" cy="6705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 (:action put-down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:parameters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:precondition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(on-table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)))</a:t>
            </a:r>
          </a:p>
          <a:p>
            <a:pPr marL="0" indent="0">
              <a:buNone/>
            </a:pP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:parameters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(?ob1 ?ob2)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:precondition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(and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(clear ?ob2))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(not (holding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?ob2))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(arm-empty)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(on ?</a:t>
            </a:r>
            <a:r>
              <a:rPr 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ob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?ob2)))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ular Callout 3">
            <a:extLst>
              <a:ext uri="{FF2B5EF4-FFF2-40B4-BE49-F238E27FC236}">
                <a16:creationId xmlns:a16="http://schemas.microsoft.com/office/drawing/2014/main" id="{666C71C1-C771-DF49-8E94-1BACD86B5031}"/>
              </a:ext>
            </a:extLst>
          </p:cNvPr>
          <p:cNvSpPr/>
          <p:nvPr/>
        </p:nvSpPr>
        <p:spPr bwMode="auto">
          <a:xfrm>
            <a:off x="6235700" y="914400"/>
            <a:ext cx="2667000" cy="914400"/>
          </a:xfrm>
          <a:prstGeom prst="wedgeRectCallout">
            <a:avLst>
              <a:gd name="adj1" fmla="val -184819"/>
              <a:gd name="adj2" fmla="val -117549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put-down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thing you’re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table</a:t>
            </a: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237759" y="3200400"/>
            <a:ext cx="2667000" cy="914400"/>
          </a:xfrm>
          <a:prstGeom prst="wedgeRectCallout">
            <a:avLst>
              <a:gd name="adj1" fmla="val -203413"/>
              <a:gd name="adj2" fmla="val -12221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stack means put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thing you are holding on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another object</a:t>
            </a:r>
          </a:p>
        </p:txBody>
      </p:sp>
    </p:spTree>
    <p:extLst>
      <p:ext uri="{BB962C8B-B14F-4D97-AF65-F5344CB8AC3E}">
        <p14:creationId xmlns:p14="http://schemas.microsoft.com/office/powerpoint/2010/main" val="188778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9400" y="0"/>
            <a:ext cx="2514600" cy="914400"/>
          </a:xfrm>
        </p:spPr>
        <p:txBody>
          <a:bodyPr/>
          <a:lstStyle/>
          <a:p>
            <a:r>
              <a:rPr lang="en-US" dirty="0" err="1"/>
              <a:t>bw.pddl</a:t>
            </a:r>
            <a:r>
              <a:rPr lang="en-US" dirty="0"/>
              <a:t>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399"/>
            <a:ext cx="7772400" cy="593124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(:action unstack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:parameters (?ob1 ?ob2)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:precondition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(and (on ?ob1 ?ob2) 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(clear ?ob1)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:effect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(and (holding ?ob1)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(clear ?ob2)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(clear ?ob1))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(arm-empty))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	   (not (on ?ob1 ?ob2)))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) ; this closes the domain definition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C7E8BD9-B887-3B42-861C-C70F184E3C2A}"/>
              </a:ext>
            </a:extLst>
          </p:cNvPr>
          <p:cNvSpPr/>
          <p:nvPr/>
        </p:nvSpPr>
        <p:spPr bwMode="auto">
          <a:xfrm>
            <a:off x="6322541" y="2242038"/>
            <a:ext cx="2667000" cy="1295400"/>
          </a:xfrm>
          <a:prstGeom prst="wedgeRectCallout">
            <a:avLst>
              <a:gd name="adj1" fmla="val -161251"/>
              <a:gd name="adj2" fmla="val -5037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can’t have 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 on it &amp;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robot can’t be holding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anything</a:t>
            </a:r>
          </a:p>
        </p:txBody>
      </p:sp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2A7C635-614A-1D4F-8993-7DE5DF34CA70}"/>
              </a:ext>
            </a:extLst>
          </p:cNvPr>
          <p:cNvSpPr/>
          <p:nvPr/>
        </p:nvSpPr>
        <p:spPr bwMode="auto">
          <a:xfrm>
            <a:off x="6322541" y="902675"/>
            <a:ext cx="2667000" cy="914400"/>
          </a:xfrm>
          <a:prstGeom prst="wedgeRectCallout">
            <a:avLst>
              <a:gd name="adj1" fmla="val -197604"/>
              <a:gd name="adj2" fmla="val -27536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unstack means take the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first </a:t>
            </a:r>
            <a:r>
              <a:rPr lang="en-US" dirty="0" err="1">
                <a:latin typeface="Arial" pitchFamily="-109" charset="0"/>
              </a:rPr>
              <a:t>arg</a:t>
            </a:r>
            <a:r>
              <a:rPr lang="en-US" dirty="0">
                <a:latin typeface="Arial" pitchFamily="-109" charset="0"/>
              </a:rPr>
              <a:t> off the second</a:t>
            </a:r>
            <a:br>
              <a:rPr lang="en-US" dirty="0">
                <a:latin typeface="Arial" pitchFamily="-109" charset="0"/>
              </a:rPr>
            </a:br>
            <a:r>
              <a:rPr lang="en-US" dirty="0" err="1">
                <a:latin typeface="Arial" pitchFamily="-109" charset="0"/>
              </a:rPr>
              <a:t>arg</a:t>
            </a:r>
            <a:endParaRPr lang="en-US" dirty="0">
              <a:latin typeface="Arial" pitchFamily="-109" charset="0"/>
            </a:endParaRPr>
          </a:p>
        </p:txBody>
      </p:sp>
      <p:sp>
        <p:nvSpPr>
          <p:cNvPr id="8" name="Rectangular Callout 7">
            <a:extLst>
              <a:ext uri="{FF2B5EF4-FFF2-40B4-BE49-F238E27FC236}">
                <a16:creationId xmlns:a16="http://schemas.microsoft.com/office/drawing/2014/main" id="{CCCD4DEA-65DB-1048-B462-F34D52D9A3A6}"/>
              </a:ext>
            </a:extLst>
          </p:cNvPr>
          <p:cNvSpPr/>
          <p:nvPr/>
        </p:nvSpPr>
        <p:spPr bwMode="auto">
          <a:xfrm>
            <a:off x="6322541" y="4191000"/>
            <a:ext cx="2667000" cy="914400"/>
          </a:xfrm>
          <a:prstGeom prst="wedgeRectCallout">
            <a:avLst>
              <a:gd name="adj1" fmla="val -160688"/>
              <a:gd name="adj2" fmla="val -102890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Updates to KB </a:t>
            </a:r>
          </a:p>
          <a:p>
            <a:r>
              <a:rPr lang="en-US" dirty="0">
                <a:latin typeface="Arial" pitchFamily="-109" charset="0"/>
              </a:rPr>
              <a:t>describing new state of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world</a:t>
            </a:r>
          </a:p>
        </p:txBody>
      </p:sp>
    </p:spTree>
    <p:extLst>
      <p:ext uri="{BB962C8B-B14F-4D97-AF65-F5344CB8AC3E}">
        <p14:creationId xmlns:p14="http://schemas.microsoft.com/office/powerpoint/2010/main" val="24905851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23C5-9184-EF47-BD47-5808E41E9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2541" y="5715000"/>
            <a:ext cx="2514600" cy="914400"/>
          </a:xfrm>
        </p:spPr>
        <p:txBody>
          <a:bodyPr/>
          <a:lstStyle/>
          <a:p>
            <a:r>
              <a:rPr lang="en-US" dirty="0"/>
              <a:t>p03.pddl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FC3D5-CA70-4540-A1B7-D5ADB7CF3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4758"/>
            <a:ext cx="8382000" cy="6693242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The arm is empty and there is a stack of three blocks: C is on B which is on A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which is on the table.  The goal is to reverse the stack, i.e., have A on B and B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;;  on C.  No need to mention C is on the table, since domain constraints will enforce it.</a:t>
            </a:r>
          </a:p>
          <a:p>
            <a:pPr marL="0" indent="0">
              <a:buNone/>
            </a:pPr>
            <a:endParaRPr lang="en-US" sz="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(define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problem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p03)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:domain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bw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:objects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B C)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init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(arm-empty)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(on-table A)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(on B A)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(on C B)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 (clear C))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(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:goal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(and (on A B) </a:t>
            </a:r>
          </a:p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(on B C))))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4D255F-1AA3-1D49-AC4A-05A889DF652D}"/>
              </a:ext>
            </a:extLst>
          </p:cNvPr>
          <p:cNvGrpSpPr/>
          <p:nvPr/>
        </p:nvGrpSpPr>
        <p:grpSpPr>
          <a:xfrm>
            <a:off x="5943600" y="2209800"/>
            <a:ext cx="2438400" cy="1905000"/>
            <a:chOff x="5257800" y="2971800"/>
            <a:chExt cx="2438400" cy="190500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5B9470-08C3-744B-8D99-851815028162}"/>
                </a:ext>
              </a:extLst>
            </p:cNvPr>
            <p:cNvSpPr/>
            <p:nvPr/>
          </p:nvSpPr>
          <p:spPr bwMode="auto">
            <a:xfrm>
              <a:off x="55626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A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50E1F78-590C-914B-A58F-3C133ABC3EC2}"/>
                </a:ext>
              </a:extLst>
            </p:cNvPr>
            <p:cNvSpPr/>
            <p:nvPr/>
          </p:nvSpPr>
          <p:spPr bwMode="auto">
            <a:xfrm>
              <a:off x="55626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C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86A7F1-7104-3443-89F1-BCF9A303A8D4}"/>
                </a:ext>
              </a:extLst>
            </p:cNvPr>
            <p:cNvSpPr/>
            <p:nvPr/>
          </p:nvSpPr>
          <p:spPr bwMode="auto">
            <a:xfrm>
              <a:off x="55626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457A0E0-5CC1-544E-AB75-743757239D6B}"/>
                </a:ext>
              </a:extLst>
            </p:cNvPr>
            <p:cNvSpPr/>
            <p:nvPr/>
          </p:nvSpPr>
          <p:spPr bwMode="auto">
            <a:xfrm>
              <a:off x="67818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8EAEF7C-DF8C-024E-8E30-F6ACB2BFD4B8}"/>
                </a:ext>
              </a:extLst>
            </p:cNvPr>
            <p:cNvSpPr/>
            <p:nvPr/>
          </p:nvSpPr>
          <p:spPr bwMode="auto">
            <a:xfrm>
              <a:off x="67818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C01AB8C-39A2-6247-996D-F960EF279CA5}"/>
                </a:ext>
              </a:extLst>
            </p:cNvPr>
            <p:cNvSpPr/>
            <p:nvPr/>
          </p:nvSpPr>
          <p:spPr bwMode="auto">
            <a:xfrm>
              <a:off x="67818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997A0E9-6713-904B-90D4-376E3F35DB02}"/>
                </a:ext>
              </a:extLst>
            </p:cNvPr>
            <p:cNvSpPr/>
            <p:nvPr/>
          </p:nvSpPr>
          <p:spPr bwMode="auto">
            <a:xfrm>
              <a:off x="5257800" y="4648200"/>
              <a:ext cx="2438400" cy="228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7" name="Right Arrow 16">
              <a:extLst>
                <a:ext uri="{FF2B5EF4-FFF2-40B4-BE49-F238E27FC236}">
                  <a16:creationId xmlns:a16="http://schemas.microsoft.com/office/drawing/2014/main" id="{01C0947B-447E-F14A-A092-8371EB887ECD}"/>
                </a:ext>
              </a:extLst>
            </p:cNvPr>
            <p:cNvSpPr/>
            <p:nvPr/>
          </p:nvSpPr>
          <p:spPr bwMode="auto">
            <a:xfrm>
              <a:off x="6172200" y="3613773"/>
              <a:ext cx="533400" cy="484632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5225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DF60A406-7A50-6741-90D5-519E53BC7F5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393" y="838200"/>
            <a:ext cx="8979607" cy="6427344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39A73DEF-9B10-CC45-AE96-1ABC2BDDB653}"/>
              </a:ext>
            </a:extLst>
          </p:cNvPr>
          <p:cNvSpPr/>
          <p:nvPr/>
        </p:nvSpPr>
        <p:spPr bwMode="auto">
          <a:xfrm>
            <a:off x="6019800" y="2438400"/>
            <a:ext cx="2667000" cy="1295400"/>
          </a:xfrm>
          <a:prstGeom prst="wedgeRectCallout">
            <a:avLst>
              <a:gd name="adj1" fmla="val -136108"/>
              <a:gd name="adj2" fmla="val 128447"/>
            </a:avLst>
          </a:prstGeom>
          <a:solidFill>
            <a:srgbClr val="73FE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>
                <a:latin typeface="Arial" pitchFamily="-109" charset="0"/>
              </a:rPr>
              <a:t>Open the PDDL editor,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upload our domain and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problem files, and run</a:t>
            </a:r>
            <a:br>
              <a:rPr lang="en-US" dirty="0">
                <a:latin typeface="Arial" pitchFamily="-109" charset="0"/>
              </a:rPr>
            </a:br>
            <a:r>
              <a:rPr lang="en-US" dirty="0">
                <a:latin typeface="Arial" pitchFamily="-109" charset="0"/>
              </a:rPr>
              <a:t>the solver.</a:t>
            </a:r>
          </a:p>
        </p:txBody>
      </p:sp>
    </p:spTree>
    <p:extLst>
      <p:ext uri="{BB962C8B-B14F-4D97-AF65-F5344CB8AC3E}">
        <p14:creationId xmlns:p14="http://schemas.microsoft.com/office/powerpoint/2010/main" val="2568217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26618-47A2-3F45-BD4E-A38FD0E0E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10415"/>
            <a:ext cx="7772400" cy="1143000"/>
          </a:xfrm>
        </p:spPr>
        <p:txBody>
          <a:bodyPr/>
          <a:lstStyle/>
          <a:p>
            <a:r>
              <a:rPr lang="en-US" dirty="0" err="1"/>
              <a:t>Planning.domains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DE777F-408A-C347-B3D4-F72ECE6F1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697"/>
            <a:ext cx="7772400" cy="5062888"/>
          </a:xfrm>
        </p:spPr>
        <p:txBody>
          <a:bodyPr/>
          <a:lstStyle/>
          <a:p>
            <a:r>
              <a:rPr lang="en-US" sz="3200" dirty="0"/>
              <a:t>Open source environment for providing planning services using PDDL (</a:t>
            </a:r>
            <a:r>
              <a:rPr lang="en-US" sz="3200" dirty="0">
                <a:hlinkClick r:id="rId2"/>
              </a:rPr>
              <a:t>GitHub</a:t>
            </a:r>
            <a:r>
              <a:rPr lang="en-US" sz="3200" dirty="0"/>
              <a:t>)</a:t>
            </a:r>
          </a:p>
          <a:p>
            <a:r>
              <a:rPr lang="en-US" sz="3200" dirty="0"/>
              <a:t>Default planner is </a:t>
            </a:r>
            <a:r>
              <a:rPr lang="en-US" sz="3200" dirty="0">
                <a:hlinkClick r:id="rId3"/>
              </a:rPr>
              <a:t>ff</a:t>
            </a:r>
            <a:r>
              <a:rPr lang="en-US" sz="3200" dirty="0"/>
              <a:t> (aka, </a:t>
            </a:r>
            <a:r>
              <a:rPr lang="en-US" sz="3200" dirty="0" err="1"/>
              <a:t>fastForward</a:t>
            </a:r>
            <a:r>
              <a:rPr lang="en-US" sz="3200" dirty="0"/>
              <a:t>)</a:t>
            </a:r>
          </a:p>
          <a:p>
            <a:pPr lvl="1"/>
            <a:r>
              <a:rPr lang="en-US" sz="2800" dirty="0"/>
              <a:t>very successful forward-chaining heuristic search planner producing sequential plans</a:t>
            </a:r>
          </a:p>
          <a:p>
            <a:pPr lvl="1"/>
            <a:r>
              <a:rPr lang="en-US" sz="2800" dirty="0"/>
              <a:t>Can be configured to work with other planners</a:t>
            </a:r>
          </a:p>
          <a:p>
            <a:r>
              <a:rPr lang="en-US" sz="3200" dirty="0"/>
              <a:t>Use interactively or call via web-based API</a:t>
            </a:r>
          </a:p>
          <a:p>
            <a:r>
              <a:rPr lang="en-US" sz="3200" dirty="0"/>
              <a:t>We’ve used it for to extend blocks world domain </a:t>
            </a:r>
            <a:r>
              <a:rPr lang="en-US" sz="3200"/>
              <a:t>in homework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53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F5191-BECB-3F40-9826-B7C041A5F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Online 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D88C-2739-9B45-A68B-6C615E8D9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Using </a:t>
            </a:r>
            <a:r>
              <a:rPr lang="en-US" sz="3200" dirty="0">
                <a:hlinkClick r:id="rId2"/>
              </a:rPr>
              <a:t>planning.domains</a:t>
            </a:r>
            <a:r>
              <a:rPr lang="en-US" sz="3200" dirty="0"/>
              <a:t> and files in the </a:t>
            </a:r>
            <a:r>
              <a:rPr lang="en-US" sz="3200" dirty="0">
                <a:hlinkClick r:id="rId3"/>
              </a:rPr>
              <a:t>planning</a:t>
            </a:r>
            <a:r>
              <a:rPr lang="en-US" sz="3200" dirty="0"/>
              <a:t> directory of our 2022 </a:t>
            </a:r>
            <a:r>
              <a:rPr lang="en-US" sz="3200" dirty="0">
                <a:hlinkClick r:id="rId4"/>
              </a:rPr>
              <a:t>code and data</a:t>
            </a:r>
            <a:r>
              <a:rPr lang="en-US" sz="3200" dirty="0"/>
              <a:t> repo</a:t>
            </a:r>
          </a:p>
          <a:p>
            <a:pPr marL="458788" indent="-230188"/>
            <a:r>
              <a:rPr lang="en-US" sz="3200" dirty="0" err="1"/>
              <a:t>bw.pddl</a:t>
            </a:r>
            <a:endParaRPr lang="en-US" sz="3200" dirty="0"/>
          </a:p>
          <a:p>
            <a:pPr marL="458788" indent="-230188"/>
            <a:r>
              <a:rPr lang="en-US" sz="3200" dirty="0"/>
              <a:t>p01.pddl</a:t>
            </a:r>
          </a:p>
          <a:p>
            <a:pPr marL="458788" indent="-230188"/>
            <a:r>
              <a:rPr lang="en-US" sz="3200" dirty="0"/>
              <a:t>p02.pddl  …</a:t>
            </a:r>
          </a:p>
          <a:p>
            <a:pPr marL="228600" indent="-215900"/>
            <a:r>
              <a:rPr lang="en-US" sz="3200" dirty="0"/>
              <a:t>Air Cargo</a:t>
            </a:r>
          </a:p>
          <a:p>
            <a:pPr marL="569913" lvl="1" indent="-215900"/>
            <a:r>
              <a:rPr lang="en-US" sz="2800" dirty="0" err="1"/>
              <a:t>ac_domain.pddl</a:t>
            </a:r>
            <a:endParaRPr lang="en-US" sz="2800" dirty="0"/>
          </a:p>
          <a:p>
            <a:pPr marL="569913" lvl="1" indent="-215900"/>
            <a:r>
              <a:rPr lang="en-US" sz="2800" dirty="0"/>
              <a:t>Ac_p0.pddl </a:t>
            </a:r>
          </a:p>
          <a:p>
            <a:pPr marL="22860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93768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90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E296D-37F9-854C-A1EC-A793CCB92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Knowledge for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09707-37C9-734D-880D-7C24EB7E8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sz="2800" dirty="0"/>
              <a:t>We’ll describe </a:t>
            </a:r>
            <a:r>
              <a:rPr lang="en-US" sz="2800" dirty="0">
                <a:hlinkClick r:id="rId3"/>
              </a:rPr>
              <a:t>PDDL</a:t>
            </a:r>
            <a:r>
              <a:rPr lang="en-US" sz="2800" dirty="0"/>
              <a:t>, a standard for representing planning problems</a:t>
            </a:r>
          </a:p>
          <a:p>
            <a:r>
              <a:rPr lang="en-US" sz="2800" dirty="0"/>
              <a:t>We’ll look at the classic blocks world in PDDL via:</a:t>
            </a:r>
          </a:p>
          <a:p>
            <a:pPr lvl="1"/>
            <a:r>
              <a:rPr lang="en-US" sz="2400" dirty="0"/>
              <a:t>BW: a domain file</a:t>
            </a:r>
          </a:p>
          <a:p>
            <a:pPr lvl="1"/>
            <a:r>
              <a:rPr lang="en-US" sz="2400" dirty="0"/>
              <a:t>Several problem files</a:t>
            </a:r>
          </a:p>
          <a:p>
            <a:pPr marL="233363" indent="-236538">
              <a:tabLst>
                <a:tab pos="222250" algn="l"/>
              </a:tabLst>
            </a:pPr>
            <a:r>
              <a:rPr lang="en-US" sz="2800" dirty="0"/>
              <a:t>We’ll use </a:t>
            </a:r>
            <a:r>
              <a:rPr lang="en-US" sz="2800" dirty="0">
                <a:hlinkClick r:id="rId4"/>
              </a:rPr>
              <a:t>planning.domains</a:t>
            </a:r>
            <a:r>
              <a:rPr lang="en-US" sz="2800" dirty="0"/>
              <a:t> to demonstrate solving the problems</a:t>
            </a:r>
          </a:p>
          <a:p>
            <a:r>
              <a:rPr lang="en-US" sz="2800" dirty="0"/>
              <a:t>And then show simple extensions to the domain by adding predicates and constants</a:t>
            </a:r>
          </a:p>
        </p:txBody>
      </p:sp>
    </p:spTree>
    <p:extLst>
      <p:ext uri="{BB962C8B-B14F-4D97-AF65-F5344CB8AC3E}">
        <p14:creationId xmlns:p14="http://schemas.microsoft.com/office/powerpoint/2010/main" val="141528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010400" cy="1143000"/>
          </a:xfrm>
        </p:spPr>
        <p:txBody>
          <a:bodyPr/>
          <a:lstStyle/>
          <a:p>
            <a:pPr algn="l"/>
            <a:r>
              <a:rPr lang="en-GB" sz="6000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sz="60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GB" sz="3200" b="1" dirty="0">
                <a:latin typeface="Calibri"/>
                <a:ea typeface="ＭＳ Ｐゴシック" charset="0"/>
                <a:cs typeface="Calibri"/>
                <a:hlinkClick r:id="rId3"/>
              </a:rPr>
              <a:t>Planning Domain Description Language</a:t>
            </a:r>
            <a:endParaRPr lang="en-GB" sz="3200" b="1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ea typeface="ＭＳ Ｐゴシック" charset="0"/>
                <a:cs typeface="Calibri"/>
              </a:rPr>
              <a:t>First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defined by Drew McDermott (Yale) </a:t>
            </a:r>
            <a:r>
              <a:rPr lang="en-GB" sz="3200" dirty="0">
                <a:ea typeface="ＭＳ Ｐゴシック" charset="0"/>
                <a:cs typeface="Calibri"/>
              </a:rPr>
              <a:t>et al.</a:t>
            </a:r>
          </a:p>
          <a:p>
            <a:pPr lvl="1"/>
            <a:r>
              <a:rPr lang="en-GB" sz="2800" dirty="0">
                <a:latin typeface="Calibri"/>
                <a:ea typeface="ＭＳ Ｐゴシック" charset="0"/>
                <a:cs typeface="Calibri"/>
              </a:rPr>
              <a:t>Classic spec: </a:t>
            </a:r>
            <a:r>
              <a:rPr lang="en-GB" sz="2800" dirty="0">
                <a:latin typeface="Calibri"/>
                <a:ea typeface="ＭＳ Ｐゴシック" charset="0"/>
                <a:cs typeface="Calibri"/>
                <a:hlinkClick r:id="rId4"/>
              </a:rPr>
              <a:t>PDDL 1.2</a:t>
            </a:r>
            <a:r>
              <a:rPr lang="en-GB" sz="2800" dirty="0">
                <a:latin typeface="Calibri"/>
                <a:ea typeface="ＭＳ Ｐゴシック" charset="0"/>
                <a:cs typeface="Calibri"/>
              </a:rPr>
              <a:t>; good </a:t>
            </a:r>
            <a:r>
              <a:rPr lang="en-GB" sz="2800" dirty="0">
                <a:latin typeface="Calibri"/>
                <a:ea typeface="ＭＳ Ｐゴシック" charset="0"/>
                <a:cs typeface="Calibri"/>
                <a:hlinkClick r:id="rId5"/>
              </a:rPr>
              <a:t>reference guide</a:t>
            </a:r>
            <a:endParaRPr lang="en-GB" sz="28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biennial 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6"/>
              </a:rPr>
              <a:t>International Planning 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7"/>
              </a:rPr>
              <a:t>Competition</a:t>
            </a:r>
            <a:r>
              <a:rPr lang="en-GB" sz="3200" dirty="0">
                <a:latin typeface="Calibri"/>
                <a:ea typeface="ＭＳ Ｐゴシック" charset="0"/>
                <a:cs typeface="Calibri"/>
                <a:hlinkClick r:id="rId6"/>
              </a:rPr>
              <a:t>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 (1998-2022)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  <a:p>
            <a:r>
              <a:rPr lang="en-US" sz="3200" dirty="0">
                <a:ea typeface="ＭＳ Ｐゴシック" charset="0"/>
                <a:cs typeface="Calibri"/>
              </a:rPr>
              <a:t>Latest version is 3.1 and newer variants exist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228600"/>
            <a:ext cx="4038600" cy="13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F1765-0908-C944-AA3D-84601979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PDDL is still widely 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214A8-3010-C643-A75E-C9D3B5EB5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r>
              <a:rPr lang="en-US" sz="3200" dirty="0"/>
              <a:t>After 24 years, PDDL still used in many planning systems and domains as a standard for input and output</a:t>
            </a:r>
          </a:p>
          <a:p>
            <a:r>
              <a:rPr lang="en-US" sz="3200" dirty="0"/>
              <a:t>Its representation was updated, e.g., adding</a:t>
            </a:r>
          </a:p>
          <a:p>
            <a:pPr lvl="1"/>
            <a:r>
              <a:rPr lang="en-US" sz="2800" dirty="0"/>
              <a:t> </a:t>
            </a:r>
            <a:r>
              <a:rPr lang="en-US" sz="2800" dirty="0">
                <a:hlinkClick r:id="rId2"/>
              </a:rPr>
              <a:t>fluents</a:t>
            </a:r>
            <a:r>
              <a:rPr lang="en-US" sz="2800" dirty="0"/>
              <a:t> (facts that change over time)</a:t>
            </a:r>
          </a:p>
          <a:p>
            <a:pPr lvl="1"/>
            <a:r>
              <a:rPr lang="en-US" sz="2800" dirty="0"/>
              <a:t> preferences (aka soft constraints) </a:t>
            </a:r>
          </a:p>
          <a:p>
            <a:r>
              <a:rPr lang="en-US" sz="3200" dirty="0"/>
              <a:t>New variants support multiple agents, ontologies, and more</a:t>
            </a:r>
          </a:p>
          <a:p>
            <a:r>
              <a:rPr lang="en-US" sz="3200" dirty="0"/>
              <a:t>It still retains is traditional Lisp syntax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9352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419100" y="1066800"/>
            <a:ext cx="8305800" cy="5715000"/>
          </a:xfrm>
        </p:spPr>
        <p:txBody>
          <a:bodyPr/>
          <a:lstStyle/>
          <a:p>
            <a:r>
              <a:rPr lang="en-GB" sz="3200" dirty="0">
                <a:ea typeface="ＭＳ Ｐゴシック" charset="0"/>
                <a:cs typeface="Calibri"/>
              </a:rPr>
              <a:t>T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pPr lvl="1"/>
            <a:r>
              <a:rPr lang="en-US" sz="2800" dirty="0">
                <a:ea typeface="ＭＳ Ｐゴシック" charset="0"/>
                <a:cs typeface="Calibri"/>
              </a:rPr>
              <a:t>Both use a logic-oriented notation with Lisp syntax</a:t>
            </a:r>
            <a:endParaRPr lang="en-US" sz="28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ea typeface="ＭＳ Ｐゴシック" charset="0"/>
                <a:cs typeface="Calibri"/>
              </a:rPr>
              <a:t>defines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a domain </a:t>
            </a:r>
            <a:r>
              <a:rPr lang="en-GB" sz="3200" dirty="0">
                <a:ea typeface="ＭＳ Ｐゴシック" charset="0"/>
                <a:cs typeface="Calibri"/>
              </a:rPr>
              <a:t>via </a:t>
            </a:r>
            <a:r>
              <a:rPr lang="en-GB" sz="3200" i="1" dirty="0">
                <a:ea typeface="ＭＳ Ｐゴシック" charset="0"/>
                <a:cs typeface="Calibri"/>
              </a:rPr>
              <a:t>requirements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predicates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constants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, and </a:t>
            </a:r>
            <a:r>
              <a:rPr lang="en-GB" sz="3200" i="1" dirty="0">
                <a:latin typeface="Calibri"/>
                <a:ea typeface="ＭＳ Ｐゴシック" charset="0"/>
                <a:cs typeface="Calibri"/>
              </a:rPr>
              <a:t>actions</a:t>
            </a:r>
          </a:p>
          <a:p>
            <a:pPr lvl="1"/>
            <a:r>
              <a:rPr lang="en-GB" sz="2800" dirty="0">
                <a:latin typeface="Calibri"/>
                <a:ea typeface="ＭＳ Ｐゴシック" charset="0"/>
                <a:cs typeface="Calibri"/>
              </a:rPr>
              <a:t> U</a:t>
            </a:r>
            <a:r>
              <a:rPr lang="en-GB" sz="2800" dirty="0">
                <a:ea typeface="ＭＳ Ｐゴシック" charset="0"/>
                <a:cs typeface="Calibri"/>
              </a:rPr>
              <a:t>sed for many </a:t>
            </a:r>
            <a:r>
              <a:rPr lang="en-GB" sz="2800" dirty="0">
                <a:latin typeface="Calibri"/>
                <a:ea typeface="ＭＳ Ｐゴシック" charset="0"/>
                <a:cs typeface="Calibri"/>
              </a:rPr>
              <a:t>different problem files</a:t>
            </a:r>
          </a:p>
          <a:p>
            <a:r>
              <a:rPr lang="en-GB" sz="3200" b="1" dirty="0">
                <a:ea typeface="ＭＳ Ｐゴシック" charset="0"/>
                <a:cs typeface="Calibri"/>
              </a:rPr>
              <a:t>Problem file: </a:t>
            </a:r>
            <a:r>
              <a:rPr lang="en-GB" sz="3200" dirty="0">
                <a:ea typeface="ＭＳ Ｐゴシック" charset="0"/>
                <a:cs typeface="Calibri"/>
              </a:rPr>
              <a:t>defines problem by describing its </a:t>
            </a:r>
            <a:r>
              <a:rPr lang="en-GB" sz="3200" i="1" dirty="0">
                <a:ea typeface="ＭＳ Ｐゴシック" charset="0"/>
                <a:cs typeface="Calibri"/>
              </a:rPr>
              <a:t>domain</a:t>
            </a:r>
            <a:r>
              <a:rPr lang="en-GB" sz="3200" dirty="0">
                <a:ea typeface="ＭＳ Ｐゴシック" charset="0"/>
                <a:cs typeface="Calibri"/>
              </a:rPr>
              <a:t>, specific </a:t>
            </a:r>
            <a:r>
              <a:rPr lang="en-GB" sz="3200" i="1" dirty="0">
                <a:ea typeface="ＭＳ Ｐゴシック" charset="0"/>
                <a:cs typeface="Calibri"/>
              </a:rPr>
              <a:t>objects</a:t>
            </a:r>
            <a:r>
              <a:rPr lang="en-GB" sz="3200" dirty="0">
                <a:ea typeface="ＭＳ Ｐゴシック" charset="0"/>
                <a:cs typeface="Calibri"/>
              </a:rPr>
              <a:t>, </a:t>
            </a:r>
            <a:r>
              <a:rPr lang="en-GB" sz="3200" i="1" dirty="0">
                <a:ea typeface="ＭＳ Ｐゴシック" charset="0"/>
                <a:cs typeface="Calibri"/>
              </a:rPr>
              <a:t>initial state,</a:t>
            </a:r>
            <a:r>
              <a:rPr lang="en-GB" sz="3200" dirty="0">
                <a:ea typeface="ＭＳ Ｐゴシック" charset="0"/>
                <a:cs typeface="Calibri"/>
              </a:rPr>
              <a:t> and </a:t>
            </a:r>
            <a:r>
              <a:rPr lang="en-US" sz="3200" i="1" dirty="0">
                <a:ea typeface="ＭＳ Ｐゴシック" charset="0"/>
                <a:cs typeface="Calibri"/>
              </a:rPr>
              <a:t>goal state</a:t>
            </a:r>
          </a:p>
          <a:p>
            <a:r>
              <a:rPr lang="en-US" sz="3200" b="1" dirty="0">
                <a:ea typeface="ＭＳ Ｐゴシック" charset="0"/>
                <a:cs typeface="Calibri"/>
              </a:rPr>
              <a:t>Planner: </a:t>
            </a:r>
            <a:r>
              <a:rPr lang="en-US" sz="3200" dirty="0">
                <a:ea typeface="ＭＳ Ｐゴシック" charset="0"/>
                <a:cs typeface="Calibri"/>
              </a:rPr>
              <a:t>domain + problem </a:t>
            </a:r>
            <a:r>
              <a:rPr lang="en-US" sz="3200" dirty="0">
                <a:ea typeface="ＭＳ Ｐゴシック" charset="0"/>
                <a:cs typeface="Calibri"/>
                <a:sym typeface="Wingdings" pitchFamily="2" charset="2"/>
              </a:rPr>
              <a:t></a:t>
            </a:r>
            <a:r>
              <a:rPr lang="en-US" sz="3200" dirty="0">
                <a:ea typeface="ＭＳ Ｐゴシック" charset="0"/>
                <a:cs typeface="Calibri"/>
              </a:rPr>
              <a:t> a plan</a:t>
            </a:r>
            <a:endParaRPr lang="en-US" sz="3200" b="1" dirty="0"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Domain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ea typeface="ＭＳ Ｐゴシック" charset="0"/>
                <a:cs typeface="Calibri"/>
              </a:rPr>
              <a:t>BW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 small large)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(on-table ?x) (color  ?x ?y)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(clear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?obj1)</a:t>
            </a:r>
            <a:br>
              <a:rPr lang="en-US" sz="2600" dirty="0">
                <a:latin typeface="Calibri"/>
                <a:ea typeface="ＭＳ Ｐゴシック" charset="0"/>
                <a:cs typeface="Calibri"/>
              </a:rPr>
            </a:b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         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(holding ?obj1)))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endParaRPr lang="en-US" sz="2600" dirty="0"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800" dirty="0">
                <a:ea typeface="ＭＳ Ｐゴシック" charset="0"/>
                <a:cs typeface="Calibri"/>
              </a:rPr>
              <a:t>BW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8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	    (</a:t>
            </a:r>
            <a:r>
              <a:rPr lang="en-US" sz="2800" dirty="0" err="1">
                <a:ea typeface="ＭＳ Ｐゴシック" charset="0"/>
                <a:cs typeface="Calibri"/>
              </a:rPr>
              <a:t>ontable</a:t>
            </a:r>
            <a:r>
              <a:rPr lang="en-US" sz="2800" dirty="0">
                <a:ea typeface="ＭＳ Ｐゴシック" charset="0"/>
                <a:cs typeface="Calibri"/>
              </a:rPr>
              <a:t> A)</a:t>
            </a:r>
            <a:endParaRPr lang="en-US" sz="28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(and (on A B)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(on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(</a:t>
            </a:r>
            <a:r>
              <a:rPr lang="en-US" sz="2800" dirty="0" err="1">
                <a:ea typeface="ＭＳ Ｐゴシック" charset="0"/>
                <a:cs typeface="Calibri"/>
              </a:rPr>
              <a:t>ontable</a:t>
            </a:r>
            <a:r>
              <a:rPr lang="en-US" sz="2800" dirty="0">
                <a:ea typeface="ＭＳ Ｐゴシック" charset="0"/>
                <a:cs typeface="Calibri"/>
              </a:rPr>
              <a:t> C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19E79-C5C1-AA43-A242-333D778EF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136" y="190500"/>
            <a:ext cx="7772400" cy="1143000"/>
          </a:xfrm>
        </p:spPr>
        <p:txBody>
          <a:bodyPr/>
          <a:lstStyle/>
          <a:p>
            <a:r>
              <a:rPr lang="en-US" dirty="0"/>
              <a:t>What’s a Plan?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D74D2-119D-1649-BA13-FA327A45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3200" dirty="0"/>
              <a:t>For simple planning problems…</a:t>
            </a:r>
          </a:p>
          <a:p>
            <a:r>
              <a:rPr lang="en-US" sz="3200" dirty="0"/>
              <a:t>A planner takes a problem that identifies the problem domain (e.g. BW)</a:t>
            </a:r>
          </a:p>
          <a:p>
            <a:r>
              <a:rPr lang="en-US" sz="3200" dirty="0"/>
              <a:t>And produces an ordered set of actions with references to objects in the problem</a:t>
            </a:r>
          </a:p>
          <a:p>
            <a:r>
              <a:rPr lang="en-US" sz="3200" dirty="0"/>
              <a:t>Which when executed in order achieves the goal</a:t>
            </a:r>
          </a:p>
        </p:txBody>
      </p:sp>
    </p:spTree>
    <p:extLst>
      <p:ext uri="{BB962C8B-B14F-4D97-AF65-F5344CB8AC3E}">
        <p14:creationId xmlns:p14="http://schemas.microsoft.com/office/powerpoint/2010/main" val="4030333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533400" y="25908"/>
            <a:ext cx="7696200" cy="1143000"/>
          </a:xfrm>
        </p:spPr>
        <p:txBody>
          <a:bodyPr/>
          <a:lstStyle/>
          <a:p>
            <a:r>
              <a:rPr lang="en-GB" sz="3600" dirty="0">
                <a:ea typeface="ＭＳ Ｐゴシック" charset="0"/>
                <a:cs typeface="Calibri"/>
              </a:rPr>
              <a:t>Planner: Domain + Problem =&gt; Plan</a:t>
            </a:r>
            <a:endParaRPr lang="en-US" sz="36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990600"/>
            <a:ext cx="8540692" cy="5486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800" dirty="0">
                <a:ea typeface="ＭＳ Ｐゴシック" charset="0"/>
                <a:cs typeface="Calibri"/>
              </a:rPr>
              <a:t>BW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8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8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(and (on A B)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800" dirty="0">
                <a:ea typeface="ＭＳ Ｐゴシック" charset="0"/>
                <a:cs typeface="Calibri"/>
              </a:rPr>
              <a:t>                        </a:t>
            </a:r>
            <a:r>
              <a:rPr lang="en-US" sz="2800" dirty="0">
                <a:latin typeface="Calibri"/>
                <a:ea typeface="ＭＳ Ｐゴシック" charset="0"/>
                <a:cs typeface="Calibri"/>
              </a:rPr>
              <a:t>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234903"/>
            <a:ext cx="1638300" cy="16383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8D8A4CB-62A6-8B43-ACEA-4F195B233B17}"/>
              </a:ext>
            </a:extLst>
          </p:cNvPr>
          <p:cNvGrpSpPr/>
          <p:nvPr/>
        </p:nvGrpSpPr>
        <p:grpSpPr>
          <a:xfrm>
            <a:off x="5257800" y="1600200"/>
            <a:ext cx="2438400" cy="1905000"/>
            <a:chOff x="5257800" y="2971800"/>
            <a:chExt cx="2438400" cy="1905000"/>
          </a:xfrm>
        </p:grpSpPr>
        <p:sp>
          <p:nvSpPr>
            <p:cNvPr id="3" name="Rectangle 2"/>
            <p:cNvSpPr/>
            <p:nvPr/>
          </p:nvSpPr>
          <p:spPr bwMode="auto">
            <a:xfrm>
              <a:off x="55626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A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5626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C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5626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781800" y="40386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C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781800" y="29718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atin typeface="Arial" pitchFamily="-109" charset="0"/>
                </a:rPr>
                <a:t>A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781800" y="3505200"/>
              <a:ext cx="533400" cy="5334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09" charset="0"/>
                </a:rPr>
                <a:t>B</a:t>
              </a: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5257800" y="4648200"/>
              <a:ext cx="2438400" cy="228600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  <p:sp>
          <p:nvSpPr>
            <p:cNvPr id="6" name="Right Arrow 5"/>
            <p:cNvSpPr/>
            <p:nvPr/>
          </p:nvSpPr>
          <p:spPr bwMode="auto">
            <a:xfrm>
              <a:off x="6172200" y="3613773"/>
              <a:ext cx="533400" cy="484632"/>
            </a:xfrm>
            <a:prstGeom prst="rightArrow">
              <a:avLst/>
            </a:prstGeom>
            <a:solidFill>
              <a:schemeClr val="accent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BAF0A7B-3AA8-174F-9D95-04AA9F3CA333}"/>
              </a:ext>
            </a:extLst>
          </p:cNvPr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CCB11C-AC88-F04C-A125-7A87EEC315C3}"/>
              </a:ext>
            </a:extLst>
          </p:cNvPr>
          <p:cNvSpPr txBox="1"/>
          <p:nvPr/>
        </p:nvSpPr>
        <p:spPr>
          <a:xfrm>
            <a:off x="2005216" y="6144111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cs typeface="Calibri"/>
              </a:rPr>
              <a:t>domain + problem </a:t>
            </a:r>
            <a:r>
              <a:rPr lang="en-US" dirty="0">
                <a:solidFill>
                  <a:srgbClr val="FF0000"/>
                </a:solidFill>
                <a:cs typeface="Calibri"/>
                <a:sym typeface="Wingdings" pitchFamily="2" charset="2"/>
              </a:rPr>
              <a:t></a:t>
            </a:r>
            <a:r>
              <a:rPr lang="en-US" dirty="0">
                <a:solidFill>
                  <a:srgbClr val="FF0000"/>
                </a:solidFill>
                <a:cs typeface="Calibri"/>
              </a:rPr>
              <a:t> planner </a:t>
            </a:r>
            <a:r>
              <a:rPr lang="en-US" dirty="0">
                <a:solidFill>
                  <a:srgbClr val="FF0000"/>
                </a:solidFill>
                <a:cs typeface="Calibri"/>
                <a:sym typeface="Wingdings" pitchFamily="2" charset="2"/>
              </a:rPr>
              <a:t>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55094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21341</TotalTime>
  <Words>1445</Words>
  <Application>Microsoft Macintosh PowerPoint</Application>
  <PresentationFormat>On-screen Show (4:3)</PresentationFormat>
  <Paragraphs>218</Paragraphs>
  <Slides>18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Lucida Calligraphy</vt:lpstr>
      <vt:lpstr>Tahoma</vt:lpstr>
      <vt:lpstr>Times New Roman</vt:lpstr>
      <vt:lpstr>Blank Presentation</vt:lpstr>
      <vt:lpstr>PDDL and the Blocks World</vt:lpstr>
      <vt:lpstr>Knowledge for Planning</vt:lpstr>
      <vt:lpstr>PDDL</vt:lpstr>
      <vt:lpstr>PDDL is still widely used</vt:lpstr>
      <vt:lpstr>PDDL Representation</vt:lpstr>
      <vt:lpstr>Blocks Word Domain File</vt:lpstr>
      <vt:lpstr>Blocks Word Problem File</vt:lpstr>
      <vt:lpstr>What’s a Plan?</vt:lpstr>
      <vt:lpstr>Planner: Domain + Problem =&gt; Plan</vt:lpstr>
      <vt:lpstr>bw.pddl 1</vt:lpstr>
      <vt:lpstr>bw.pddl 2</vt:lpstr>
      <vt:lpstr>bw.pddl 3</vt:lpstr>
      <vt:lpstr>bw.pddl 5</vt:lpstr>
      <vt:lpstr>p03.pddl </vt:lpstr>
      <vt:lpstr>http://planning.domains/</vt:lpstr>
      <vt:lpstr>Planning.domains</vt:lpstr>
      <vt:lpstr>Online Demonstration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343</cp:revision>
  <cp:lastPrinted>2009-11-16T21:50:54Z</cp:lastPrinted>
  <dcterms:created xsi:type="dcterms:W3CDTF">2009-11-18T21:57:46Z</dcterms:created>
  <dcterms:modified xsi:type="dcterms:W3CDTF">2022-04-07T19:10:03Z</dcterms:modified>
</cp:coreProperties>
</file>