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328" r:id="rId3"/>
    <p:sldId id="329" r:id="rId4"/>
    <p:sldId id="338" r:id="rId5"/>
    <p:sldId id="374" r:id="rId6"/>
    <p:sldId id="339" r:id="rId7"/>
    <p:sldId id="345" r:id="rId8"/>
    <p:sldId id="347" r:id="rId9"/>
    <p:sldId id="341" r:id="rId10"/>
    <p:sldId id="348" r:id="rId11"/>
    <p:sldId id="349" r:id="rId12"/>
    <p:sldId id="371" r:id="rId13"/>
    <p:sldId id="343" r:id="rId14"/>
    <p:sldId id="350" r:id="rId15"/>
    <p:sldId id="351" r:id="rId16"/>
    <p:sldId id="330" r:id="rId17"/>
    <p:sldId id="331" r:id="rId18"/>
    <p:sldId id="332" r:id="rId19"/>
    <p:sldId id="375" r:id="rId20"/>
    <p:sldId id="336" r:id="rId21"/>
    <p:sldId id="372" r:id="rId22"/>
    <p:sldId id="333" r:id="rId23"/>
    <p:sldId id="257" r:id="rId24"/>
    <p:sldId id="258" r:id="rId25"/>
    <p:sldId id="265" r:id="rId26"/>
    <p:sldId id="326" r:id="rId27"/>
    <p:sldId id="266" r:id="rId28"/>
    <p:sldId id="259" r:id="rId29"/>
    <p:sldId id="260" r:id="rId30"/>
    <p:sldId id="261" r:id="rId31"/>
    <p:sldId id="305" r:id="rId32"/>
    <p:sldId id="337" r:id="rId33"/>
    <p:sldId id="327" r:id="rId34"/>
    <p:sldId id="307" r:id="rId35"/>
    <p:sldId id="376" r:id="rId36"/>
    <p:sldId id="377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78" r:id="rId45"/>
    <p:sldId id="316" r:id="rId46"/>
    <p:sldId id="317" r:id="rId47"/>
    <p:sldId id="373" r:id="rId48"/>
    <p:sldId id="318" r:id="rId49"/>
    <p:sldId id="319" r:id="rId50"/>
    <p:sldId id="320" r:id="rId51"/>
    <p:sldId id="335" r:id="rId52"/>
    <p:sldId id="379" r:id="rId53"/>
    <p:sldId id="321" r:id="rId54"/>
    <p:sldId id="334" r:id="rId55"/>
    <p:sldId id="323" r:id="rId56"/>
    <p:sldId id="322" r:id="rId57"/>
    <p:sldId id="324" r:id="rId58"/>
    <p:sldId id="325" r:id="rId59"/>
    <p:sldId id="303" r:id="rId60"/>
    <p:sldId id="272" r:id="rId61"/>
    <p:sldId id="277" r:id="rId62"/>
    <p:sldId id="370" r:id="rId6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7E79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2"/>
    <p:restoredTop sz="91429"/>
  </p:normalViewPr>
  <p:slideViewPr>
    <p:cSldViewPr showGuides="1">
      <p:cViewPr varScale="1">
        <p:scale>
          <a:sx n="128" d="100"/>
          <a:sy n="128" d="100"/>
        </p:scale>
        <p:origin x="1272" y="176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52A6A9-9D5F-C544-A699-57BCA099AD8B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9BBB37-4F2A-7746-816B-CCE9448E144C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54C0C2-3A06-A648-809B-9D03562224A9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164BC6-5C26-4540-9D5C-2CB391BDDDBC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45DC6-D060-6F40-BF3D-2A39B4D6FBBE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D1173D-6BE2-F844-A702-45AC3742C127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AE79C38-675F-A542-AC51-CE66BFE9B6B6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9889BD-A39B-6E4D-8C54-49A078670BB3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3F6350-B228-1D4E-8E9D-18026D4F7F06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951DD6-005C-FB46-ACCB-251D5B2F514B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FEFA03-EF56-7B43-9513-FA46B77A120E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A56622-C40A-3E49-B22A-1403691566E6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17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A56622-C40A-3E49-B22A-1403691566E6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6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FF7D97E-722F-034A-BE35-DF19EE0E1B9B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593082-2C07-BC4F-B22B-8F8F5EB58600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FF0A246-9059-054A-B7AD-27DE2B57F446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958BD1-A323-7147-9328-22B293088C8A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1700" cy="258127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3268663"/>
            <a:ext cx="7437438" cy="3097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C51098-3A19-7048-972F-77AD9141333A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86329D-BDE8-E341-B584-052E0AFEDC45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EDB4938-A926-ED47-8D28-7B14D54E1423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55EBF4A-7830-2B46-8B82-D05C7FF2DE81}" type="slidenum">
              <a:rPr lang="en-US" sz="1200">
                <a:latin typeface="Calibri"/>
              </a:rPr>
              <a:pPr/>
              <a:t>45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5EEE68-BC9E-8440-BA74-5C65334A4E07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dirty="0"/>
              <a:t>Turn over e and 7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2BBAAE-9E03-EA46-9266-0FC7B5F7BB65}" type="slidenum">
              <a:rPr lang="en-US" sz="1200">
                <a:latin typeface="Calibri"/>
              </a:rPr>
              <a:pPr/>
              <a:t>46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2BBAAE-9E03-EA46-9266-0FC7B5F7BB65}" type="slidenum">
              <a:rPr lang="en-US" sz="1200">
                <a:latin typeface="Calibri"/>
              </a:rPr>
              <a:pPr/>
              <a:t>47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117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4091231-4D03-C24F-A9F7-A743629F7E37}" type="slidenum">
              <a:rPr lang="en-US" sz="1200">
                <a:latin typeface="Calibri"/>
              </a:rPr>
              <a:pPr/>
              <a:t>48</a:t>
            </a:fld>
            <a:endParaRPr lang="en-US" sz="1200" dirty="0">
              <a:latin typeface="Calibri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876938F-A59C-724B-952A-8997BAB9E599}" type="slidenum">
              <a:rPr lang="en-US" sz="1200">
                <a:latin typeface="Calibri"/>
              </a:rPr>
              <a:pPr/>
              <a:t>49</a:t>
            </a:fld>
            <a:endParaRPr lang="en-US" sz="1200" dirty="0">
              <a:latin typeface="Calibri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7C831C-2062-2B4F-9AB1-83C9AE35887A}" type="slidenum">
              <a:rPr lang="en-US" sz="1200">
                <a:latin typeface="Calibri"/>
              </a:rPr>
              <a:pPr/>
              <a:t>50</a:t>
            </a:fld>
            <a:endParaRPr lang="en-US" sz="1200" dirty="0">
              <a:latin typeface="Calibri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761DFA2-F32C-A94B-84A8-ED8A86CF7487}" type="slidenum">
              <a:rPr lang="en-US" sz="1200">
                <a:latin typeface="Calibri"/>
              </a:rPr>
              <a:pPr/>
              <a:t>53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69F231-C8A8-004E-AE6D-37260598057C}" type="slidenum">
              <a:rPr lang="en-US" sz="1200">
                <a:latin typeface="Calibri"/>
              </a:rPr>
              <a:pPr/>
              <a:t>55</a:t>
            </a:fld>
            <a:endParaRPr lang="en-US" sz="1200" dirty="0">
              <a:latin typeface="Calibri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6362A4-0ED4-B34F-91C0-886FB45DC6EE}" type="slidenum">
              <a:rPr lang="en-US" sz="1200">
                <a:latin typeface="Calibri"/>
              </a:rPr>
              <a:pPr/>
              <a:t>56</a:t>
            </a:fld>
            <a:endParaRPr lang="en-US" sz="1200" dirty="0">
              <a:latin typeface="Calibri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86D0DC-F6A8-D749-BDE0-DFA12DB0C467}" type="slidenum">
              <a:rPr lang="en-US" sz="1200">
                <a:latin typeface="Calibri"/>
              </a:rPr>
              <a:pPr/>
              <a:t>57</a:t>
            </a:fld>
            <a:endParaRPr lang="en-US" sz="1200" dirty="0">
              <a:latin typeface="Calibri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58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4DDFE2-6357-1C4B-BB94-CB8E232B19A3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59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60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61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CA8C6F-257B-4941-B9E9-7F5978D984E6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CA8C6F-257B-4941-B9E9-7F5978D984E6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6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regard for logic that is</a:t>
            </a:r>
            <a:r>
              <a:rPr lang="en-US" baseline="0" dirty="0"/>
              <a:t> too low</a:t>
            </a:r>
          </a:p>
          <a:p>
            <a:endParaRPr lang="en-US" baseline="0" dirty="0"/>
          </a:p>
          <a:p>
            <a:r>
              <a:rPr lang="en-US" baseline="0" dirty="0"/>
              <a:t>We consider logic to be of zero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18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regard for logic that is</a:t>
            </a:r>
            <a:r>
              <a:rPr lang="en-US" baseline="0" dirty="0"/>
              <a:t> too low</a:t>
            </a:r>
          </a:p>
          <a:p>
            <a:endParaRPr lang="en-US" baseline="0" dirty="0"/>
          </a:p>
          <a:p>
            <a:r>
              <a:rPr lang="en-US" baseline="0" dirty="0"/>
              <a:t>We consider logic to be of zero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02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75523D-03D5-A949-97D3-737A29A656B8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ason_selection_tas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3758/BF0319765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3758/BF0319765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anguagelog.ldc.upenn.edu/nll/?cat=27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eats_vs._scruffie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unt_the_Wump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lossal_Cave_Adventure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en.wikipedia.org/wiki/Hunt_the_Wump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google.com/imgres?imgurl=http://www.atariarchives.org/bcc1/pages/page247.gif&amp;imgrefurl=http://www.atariarchives.org/bcc1/showpage.php?page=247&amp;usg=__AcENa-qjELgLmw1E9WquIwzwmHA=&amp;h=1053&amp;w=734&amp;sz=131&amp;hl=en&amp;start=10&amp;sig2=iNKmozmvN9q3FpH0D6eTmQ&amp;um=1&amp;tbnid=lLf97qDdjxVHkM:&amp;tbnh=150&amp;tbnw=105&amp;prev=/images?q=wumpus&amp;hl=en&amp;safe=off&amp;client=firefox-a&amp;rls=org.mozilla:en-US:official&amp;sa=N&amp;um=1&amp;ei=yk_fSqbZKdWelAey7-gy" TargetMode="External"/><Relationship Id="rId5" Type="http://schemas.openxmlformats.org/officeDocument/2006/relationships/hyperlink" Target="https://en.wikipedia.org/wiki/NetHack" TargetMode="External"/><Relationship Id="rId4" Type="http://schemas.openxmlformats.org/officeDocument/2006/relationships/hyperlink" Target="https://en.wikipedia.org/wiki/Zork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amazon.com/Thinking-Fast-Slow-Daniel-Kahneman/dp/0374533555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r>
              <a:rPr lang="en-US" sz="4400" dirty="0"/>
              <a:t>Chapter 7.1-7.3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-990600" y="6457890"/>
            <a:ext cx="1013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AB32A-30FC-744B-9852-72237F38B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168" y="198998"/>
            <a:ext cx="1656464" cy="180620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b="1" dirty="0"/>
              <a:t>All roses are flowers</a:t>
            </a:r>
          </a:p>
          <a:p>
            <a:pPr marL="346075" indent="-284163"/>
            <a:r>
              <a:rPr lang="en-US" sz="3200" b="1" dirty="0"/>
              <a:t>Some flowers fade quickly</a:t>
            </a:r>
          </a:p>
          <a:p>
            <a:pPr marL="346075" indent="-284163"/>
            <a:r>
              <a:rPr lang="en-US" sz="3200" b="1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54754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dirty="0"/>
              <a:t>All roses are flowers</a:t>
            </a:r>
          </a:p>
          <a:p>
            <a:pPr marL="346075" indent="-284163"/>
            <a:r>
              <a:rPr lang="en-US" sz="3200" dirty="0"/>
              <a:t>Some flowers fade quickly</a:t>
            </a:r>
          </a:p>
          <a:p>
            <a:pPr marL="346075" indent="-284163"/>
            <a:r>
              <a:rPr lang="en-US" sz="3200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It is possible that there are no roses among the flowers that fade quickly</a:t>
            </a:r>
          </a:p>
        </p:txBody>
      </p:sp>
    </p:spTree>
    <p:extLst>
      <p:ext uri="{BB962C8B-B14F-4D97-AF65-F5344CB8AC3E}">
        <p14:creationId xmlns:p14="http://schemas.microsoft.com/office/powerpoint/2010/main" val="323696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84163"/>
            <a:r>
              <a:rPr lang="en-US" sz="3200" dirty="0"/>
              <a:t>All roses are flowers</a:t>
            </a:r>
          </a:p>
          <a:p>
            <a:pPr marL="346075" indent="-284163"/>
            <a:r>
              <a:rPr lang="en-US" sz="3200" dirty="0"/>
              <a:t>Some flowers fade quickly</a:t>
            </a:r>
          </a:p>
          <a:p>
            <a:pPr marL="346075" indent="-284163"/>
            <a:r>
              <a:rPr lang="en-US" sz="3200" dirty="0"/>
              <a:t>Therefore, some roses fade quickly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It is possible that there are no roses among the flowers that fade quickly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FA730B2-61AC-4347-9C33-72E1936CF601}"/>
              </a:ext>
            </a:extLst>
          </p:cNvPr>
          <p:cNvSpPr/>
          <p:nvPr/>
        </p:nvSpPr>
        <p:spPr bwMode="auto">
          <a:xfrm>
            <a:off x="6172200" y="2514600"/>
            <a:ext cx="2819400" cy="2438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Flowers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6873BA-BD1A-684E-A2E5-C14E3E9428B1}"/>
              </a:ext>
            </a:extLst>
          </p:cNvPr>
          <p:cNvSpPr/>
          <p:nvPr/>
        </p:nvSpPr>
        <p:spPr bwMode="auto">
          <a:xfrm>
            <a:off x="6477000" y="3352800"/>
            <a:ext cx="1070610" cy="1295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quick faders</a:t>
            </a:r>
            <a:endParaRPr kumimoji="0" 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5715FFA-370D-EA43-9687-101B12B2ADF3}"/>
              </a:ext>
            </a:extLst>
          </p:cNvPr>
          <p:cNvSpPr/>
          <p:nvPr/>
        </p:nvSpPr>
        <p:spPr bwMode="auto">
          <a:xfrm>
            <a:off x="7658100" y="3657600"/>
            <a:ext cx="990600" cy="990600"/>
          </a:xfrm>
          <a:prstGeom prst="ellipse">
            <a:avLst/>
          </a:prstGeom>
          <a:solidFill>
            <a:srgbClr val="FF7E7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roses</a:t>
            </a:r>
          </a:p>
        </p:txBody>
      </p:sp>
    </p:spTree>
    <p:extLst>
      <p:ext uri="{BB962C8B-B14F-4D97-AF65-F5344CB8AC3E}">
        <p14:creationId xmlns:p14="http://schemas.microsoft.com/office/powerpoint/2010/main" val="3906363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66309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31775"/>
            <a:r>
              <a:rPr lang="en-US" sz="3200" b="1" dirty="0"/>
              <a:t>100 minutes or 5 minutes?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0217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It takes 5 machines 5 minutes to make 5 widgets</a:t>
            </a:r>
          </a:p>
          <a:p>
            <a:pPr marL="0" indent="0">
              <a:buNone/>
            </a:pPr>
            <a:r>
              <a:rPr lang="en-US" sz="3200" dirty="0"/>
              <a:t>How long would it take 100 machines to make 100 widgets?</a:t>
            </a:r>
          </a:p>
          <a:p>
            <a:pPr marL="0" indent="0">
              <a:buNone/>
            </a:pPr>
            <a:endParaRPr lang="en-US" sz="1200" dirty="0"/>
          </a:p>
          <a:p>
            <a:pPr marL="346075" indent="-231775"/>
            <a:r>
              <a:rPr lang="en-US" sz="3200" dirty="0"/>
              <a:t>100 minutes or 5 minutes?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5 minutes</a:t>
            </a:r>
          </a:p>
        </p:txBody>
      </p:sp>
    </p:spTree>
    <p:extLst>
      <p:ext uri="{BB962C8B-B14F-4D97-AF65-F5344CB8AC3E}">
        <p14:creationId xmlns:p14="http://schemas.microsoft.com/office/powerpoint/2010/main" val="1144934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I have a pack of cards; each has a </a:t>
            </a:r>
            <a:r>
              <a:rPr lang="en-US" sz="3200" i="1" dirty="0"/>
              <a:t>letter</a:t>
            </a:r>
            <a:r>
              <a:rPr lang="en-US" sz="3200" dirty="0"/>
              <a:t> written on one side and a </a:t>
            </a:r>
            <a:r>
              <a:rPr lang="en-US" sz="3200" i="1" dirty="0"/>
              <a:t>number</a:t>
            </a:r>
            <a:r>
              <a:rPr lang="en-US" sz="3200" dirty="0"/>
              <a:t> on the other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I claim the following rule is true: </a:t>
            </a:r>
          </a:p>
          <a:p>
            <a:pPr marL="457200" lvl="1" indent="0">
              <a:lnSpc>
                <a:spcPct val="9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If a card has a </a:t>
            </a:r>
            <a:r>
              <a:rPr lang="en-US" sz="3200" i="1" dirty="0">
                <a:ea typeface="ＭＳ Ｐゴシック" charset="0"/>
              </a:rPr>
              <a:t>vowel</a:t>
            </a:r>
            <a:r>
              <a:rPr lang="en-US" sz="3200" dirty="0">
                <a:ea typeface="ＭＳ Ｐゴシック" charset="0"/>
              </a:rPr>
              <a:t> on one side, then it has an </a:t>
            </a:r>
            <a:r>
              <a:rPr lang="en-US" sz="3200" i="1" dirty="0">
                <a:ea typeface="ＭＳ Ｐゴシック" charset="0"/>
              </a:rPr>
              <a:t>even number </a:t>
            </a:r>
            <a:r>
              <a:rPr lang="en-US" sz="3200" dirty="0">
                <a:ea typeface="ＭＳ Ｐゴシック" charset="0"/>
              </a:rPr>
              <a:t>on the other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Which cards should you turn over in order to decide whether the rule is true or false? </a:t>
            </a:r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  <p:grpSp>
        <p:nvGrpSpPr>
          <p:cNvPr id="20483" name="Group 9"/>
          <p:cNvGrpSpPr>
            <a:grpSpLocks/>
          </p:cNvGrpSpPr>
          <p:nvPr/>
        </p:nvGrpSpPr>
        <p:grpSpPr bwMode="auto">
          <a:xfrm>
            <a:off x="2857500" y="5410200"/>
            <a:ext cx="3429000" cy="914400"/>
            <a:chOff x="1824" y="2736"/>
            <a:chExt cx="2160" cy="576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0484" name="TextBox 1"/>
          <p:cNvSpPr txBox="1">
            <a:spLocks noChangeArrowheads="1"/>
          </p:cNvSpPr>
          <p:nvPr/>
        </p:nvSpPr>
        <p:spPr bwMode="auto">
          <a:xfrm>
            <a:off x="7315200" y="6248400"/>
            <a:ext cx="145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  <a:hlinkClick r:id="rId3"/>
              </a:rPr>
              <a:t>Wikipedia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2530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495800"/>
          </a:xfrm>
          <a:noFill/>
        </p:spPr>
        <p:txBody>
          <a:bodyPr/>
          <a:lstStyle/>
          <a:p>
            <a:r>
              <a:rPr lang="en-US" sz="3200" dirty="0"/>
              <a:t>Wason (1966) showed people are bad at this task</a:t>
            </a:r>
            <a:endParaRPr lang="en-US" sz="3200" b="1" dirty="0"/>
          </a:p>
          <a:p>
            <a:r>
              <a:rPr lang="en-US" sz="3200" dirty="0"/>
              <a:t>To disprove rule P=&gt;Q, find a situation in which P is true but Q is false, i.e., show P^~Q</a:t>
            </a:r>
          </a:p>
          <a:p>
            <a:r>
              <a:rPr lang="en-US" sz="3200" dirty="0"/>
              <a:t>To disprove </a:t>
            </a:r>
            <a:r>
              <a:rPr lang="en-US" sz="3200" b="1" dirty="0"/>
              <a:t>vowel =&gt; even</a:t>
            </a:r>
            <a:r>
              <a:rPr lang="en-US" sz="3200" dirty="0"/>
              <a:t>, find a card with a vowel and an odd number</a:t>
            </a:r>
          </a:p>
          <a:p>
            <a:r>
              <a:rPr lang="en-US" sz="3200" dirty="0"/>
              <a:t>Thus, turn over the cards showing </a:t>
            </a:r>
            <a:r>
              <a:rPr lang="en-US" sz="3200" b="1" dirty="0"/>
              <a:t>vowels</a:t>
            </a:r>
            <a:r>
              <a:rPr lang="en-US" sz="3200" dirty="0"/>
              <a:t> and those showing </a:t>
            </a:r>
            <a:r>
              <a:rPr lang="en-US" sz="3200" b="1" dirty="0"/>
              <a:t>odd numbers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895600" y="5791200"/>
            <a:ext cx="3429000" cy="914400"/>
            <a:chOff x="1824" y="2736"/>
            <a:chExt cx="2160" cy="57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824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E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400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4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976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T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552" y="2736"/>
              <a:ext cx="432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4400" b="1" dirty="0">
                  <a:latin typeface="Calibri"/>
                </a:rPr>
                <a:t>7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27432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86400" y="56388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This version is easier for people, as shown by </a:t>
            </a:r>
            <a:r>
              <a:rPr lang="en-US" sz="3200" dirty="0">
                <a:hlinkClick r:id="rId3"/>
              </a:rPr>
              <a:t>Griggs &amp; Cox, 1982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You are the bouncer in a bar. </a:t>
            </a:r>
            <a:r>
              <a:rPr lang="en-US" sz="3200" i="1" dirty="0"/>
              <a:t>You must be 21 or older to drink beer.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Each of the 4 people at a table has an age and a drink. Which of these do you check?</a:t>
            </a:r>
            <a:endParaRPr lang="en-US" sz="3200" i="1" dirty="0">
              <a:ea typeface="ＭＳ Ｐゴシック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956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beer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coke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244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38800" y="48768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304800"/>
            <a:ext cx="825500" cy="1257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err="1"/>
              <a:t>Wason</a:t>
            </a:r>
            <a:r>
              <a:rPr lang="en-US" dirty="0"/>
              <a:t> Selection Task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This version is easier for people, as shown by </a:t>
            </a:r>
            <a:r>
              <a:rPr lang="en-US" sz="3200" dirty="0">
                <a:hlinkClick r:id="rId3"/>
              </a:rPr>
              <a:t>Griggs &amp; Cox, 1982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You are the bouncer in a bar; which of these people do you card given the rule: </a:t>
            </a:r>
            <a:r>
              <a:rPr lang="en-US" sz="3200" i="1" dirty="0">
                <a:ea typeface="ＭＳ Ｐゴシック" charset="0"/>
              </a:rPr>
              <a:t>You must be 21 or older to drink beer.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956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beer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coke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244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22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638800" y="3810000"/>
            <a:ext cx="685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20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85800" y="4876800"/>
            <a:ext cx="7924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 dirty="0">
                <a:latin typeface="Calibri"/>
              </a:rPr>
              <a:t>Perhaps easier because it’</a:t>
            </a:r>
            <a:r>
              <a:rPr lang="en-US" altLang="ja-JP" sz="3200" dirty="0">
                <a:latin typeface="Calibri"/>
              </a:rPr>
              <a:t>s more familiar or because people have special strategies to reason about certain situations, such as cheating in a social situation</a:t>
            </a:r>
            <a:endParaRPr lang="en-US" sz="3200" dirty="0"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304800"/>
            <a:ext cx="825500" cy="12573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E1AEC24-CC80-C847-8F54-10BD09B7F74A}"/>
              </a:ext>
            </a:extLst>
          </p:cNvPr>
          <p:cNvSpPr/>
          <p:nvPr/>
        </p:nvSpPr>
        <p:spPr bwMode="auto">
          <a:xfrm>
            <a:off x="2743200" y="3695700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024C32-FC06-9647-A82F-2497F0E82A63}"/>
              </a:ext>
            </a:extLst>
          </p:cNvPr>
          <p:cNvSpPr/>
          <p:nvPr/>
        </p:nvSpPr>
        <p:spPr bwMode="auto">
          <a:xfrm>
            <a:off x="5486400" y="3700849"/>
            <a:ext cx="990600" cy="11430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6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/>
              <a:t>Big Idea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334000"/>
          </a:xfrm>
        </p:spPr>
        <p:txBody>
          <a:bodyPr/>
          <a:lstStyle/>
          <a:p>
            <a:r>
              <a:rPr lang="en-US" sz="3200" dirty="0"/>
              <a:t>Drawing reasonable conclusions from</a:t>
            </a:r>
            <a:br>
              <a:rPr lang="en-US" sz="3200" dirty="0"/>
            </a:br>
            <a:r>
              <a:rPr lang="en-US" sz="3200" dirty="0"/>
              <a:t>a set of data (observations, beliefs, etc.)</a:t>
            </a:r>
            <a:br>
              <a:rPr lang="en-US" sz="3200" dirty="0"/>
            </a:br>
            <a:r>
              <a:rPr lang="en-US" sz="3200" dirty="0"/>
              <a:t>seems key to intelligence</a:t>
            </a:r>
          </a:p>
          <a:p>
            <a:r>
              <a:rPr lang="en-US" sz="3200" dirty="0"/>
              <a:t>Logic is a powerful and well-developed approach to this &amp; highly regarded by people</a:t>
            </a:r>
          </a:p>
          <a:p>
            <a:r>
              <a:rPr lang="en-US" sz="3200" dirty="0"/>
              <a:t>Logic is also a strong formal system that computers can use (cf. John McCarthy’s work)</a:t>
            </a:r>
          </a:p>
          <a:p>
            <a:r>
              <a:rPr lang="en-US" sz="3200" dirty="0"/>
              <a:t>We can solve some AI problems by represent-</a:t>
            </a:r>
            <a:r>
              <a:rPr lang="en-US" sz="3200" dirty="0" err="1"/>
              <a:t>ing</a:t>
            </a:r>
            <a:r>
              <a:rPr lang="en-US" sz="3200" dirty="0"/>
              <a:t> them in logic and applying standard proof techniques to generate solutions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00" y="228600"/>
            <a:ext cx="1257300" cy="161192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Negation in Natural Language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3200" dirty="0"/>
              <a:t>We often model the meaning of natural language sentences as a logic statements</a:t>
            </a:r>
          </a:p>
          <a:p>
            <a:r>
              <a:rPr lang="en-US" sz="3200" dirty="0"/>
              <a:t>This maps these into equivalent statements</a:t>
            </a:r>
          </a:p>
          <a:p>
            <a:pPr lvl="1"/>
            <a:r>
              <a:rPr lang="en-US" sz="2800" dirty="0">
                <a:ea typeface="ＭＳ Ｐゴシック" charset="0"/>
              </a:rPr>
              <a:t>All elephants are gray</a:t>
            </a:r>
          </a:p>
          <a:p>
            <a:pPr lvl="1"/>
            <a:r>
              <a:rPr lang="en-US" sz="2800" dirty="0">
                <a:ea typeface="ＭＳ Ｐゴシック" charset="0"/>
              </a:rPr>
              <a:t>No elephant are not gray</a:t>
            </a:r>
          </a:p>
          <a:p>
            <a:r>
              <a:rPr lang="en-US" sz="3200" dirty="0"/>
              <a:t>Double negation is common in informal language: t</a:t>
            </a:r>
            <a:r>
              <a:rPr lang="en-US" sz="3200" dirty="0">
                <a:ea typeface="ＭＳ Ｐゴシック" charset="0"/>
              </a:rPr>
              <a:t>h</a:t>
            </a:r>
            <a:r>
              <a:rPr lang="en-US" sz="3200" i="1" dirty="0">
                <a:ea typeface="ＭＳ Ｐゴシック" charset="0"/>
              </a:rPr>
              <a:t>at won’t do you no good</a:t>
            </a:r>
            <a:br>
              <a:rPr lang="en-US" sz="3200" i="1" dirty="0">
                <a:ea typeface="ＭＳ Ｐゴシック" charset="0"/>
              </a:rPr>
            </a:br>
            <a:br>
              <a:rPr lang="en-US" sz="3200" i="1" dirty="0">
                <a:ea typeface="ＭＳ Ｐゴシック" charset="0"/>
              </a:rPr>
            </a:br>
            <a:r>
              <a:rPr lang="en-US" sz="3200" i="1" dirty="0">
                <a:ea typeface="ＭＳ Ｐゴシック" charset="0"/>
              </a:rPr>
              <a:t>As a way to state </a:t>
            </a:r>
            <a:r>
              <a:rPr lang="en-US" sz="3200" i="1" dirty="0"/>
              <a:t>a negative more strongly</a:t>
            </a:r>
            <a:endParaRPr lang="en-US" sz="3200" i="1" dirty="0"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28600"/>
            <a:ext cx="1270000" cy="10541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Negation in Natural Language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</a:rPr>
              <a:t>It’s not just informal </a:t>
            </a:r>
            <a:r>
              <a:rPr lang="en-US" sz="3200" dirty="0"/>
              <a:t>language actually</a:t>
            </a:r>
          </a:p>
          <a:p>
            <a:r>
              <a:rPr lang="en-US" sz="3200" dirty="0"/>
              <a:t>What does this mean: </a:t>
            </a:r>
            <a:endParaRPr lang="en-US" sz="2800" i="1" dirty="0"/>
          </a:p>
          <a:p>
            <a:pPr marL="688975" lvl="2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3200" i="1" dirty="0"/>
              <a:t>we cannot underestimate the </a:t>
            </a:r>
            <a:br>
              <a:rPr lang="en-US" sz="3200" i="1" dirty="0"/>
            </a:br>
            <a:r>
              <a:rPr lang="en-US" sz="3200" i="1" dirty="0"/>
              <a:t>importance of logic</a:t>
            </a:r>
          </a:p>
          <a:p>
            <a:pPr marL="457200" indent="-457200"/>
            <a:r>
              <a:rPr lang="en-US" sz="3200" dirty="0"/>
              <a:t>Does is mean logic is important or not?</a:t>
            </a:r>
            <a:endParaRPr lang="en-US" sz="3200" i="1" dirty="0"/>
          </a:p>
          <a:p>
            <a:pPr marL="457200" indent="-457200"/>
            <a:endParaRPr lang="en-US" sz="3200" i="1" dirty="0"/>
          </a:p>
          <a:p>
            <a:pPr marL="457200" indent="-457200"/>
            <a:r>
              <a:rPr lang="en-US" sz="3200" dirty="0"/>
              <a:t>See the </a:t>
            </a:r>
            <a:r>
              <a:rPr lang="en-US" sz="3200" dirty="0" err="1"/>
              <a:t>LanguageLog</a:t>
            </a:r>
            <a:r>
              <a:rPr lang="en-US" sz="3200" dirty="0"/>
              <a:t> blog </a:t>
            </a:r>
            <a:r>
              <a:rPr lang="en-US" sz="3200" dirty="0">
                <a:hlinkClick r:id="rId3"/>
              </a:rPr>
              <a:t>misnegation archive</a:t>
            </a:r>
            <a:r>
              <a:rPr lang="en-US" sz="3200" dirty="0"/>
              <a:t> for lots of real-world examples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228600"/>
            <a:ext cx="12700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99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Logic as a Methodology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/>
              <a:t>Even if people don’t use formal logical reason-</a:t>
            </a:r>
            <a:r>
              <a:rPr lang="en-US" sz="3200" dirty="0" err="1"/>
              <a:t>ing</a:t>
            </a:r>
            <a:r>
              <a:rPr lang="en-US" sz="3200" dirty="0"/>
              <a:t> for solving a problem, logic might be a good approach for AI for many reasons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Airplanes don’t need to flap their wings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Logic may be a good implementation strategy</a:t>
            </a:r>
          </a:p>
          <a:p>
            <a:pPr lvl="1">
              <a:lnSpc>
                <a:spcPct val="110000"/>
              </a:lnSpc>
            </a:pPr>
            <a:r>
              <a:rPr lang="en-US" sz="2900" dirty="0">
                <a:ea typeface="ＭＳ Ｐゴシック" charset="0"/>
              </a:rPr>
              <a:t>Solution in a formal system offers other benefits, e.g., letting us prove properties of the approach</a:t>
            </a:r>
          </a:p>
          <a:p>
            <a:pPr marL="0" indent="0">
              <a:lnSpc>
                <a:spcPct val="110000"/>
              </a:lnSpc>
            </a:pPr>
            <a:r>
              <a:rPr lang="en-US" sz="3600" dirty="0"/>
              <a:t>See </a:t>
            </a:r>
            <a:r>
              <a:rPr lang="en-US" sz="3600" dirty="0">
                <a:hlinkClick r:id="rId2"/>
              </a:rPr>
              <a:t>neats vs. scruffies</a:t>
            </a:r>
            <a:endParaRPr lang="en-US" sz="3600" dirty="0"/>
          </a:p>
          <a:p>
            <a:pPr marL="0" indent="0">
              <a:lnSpc>
                <a:spcPct val="110000"/>
              </a:lnSpc>
              <a:buFontTx/>
              <a:buNone/>
            </a:pPr>
            <a:endParaRPr lang="en-US" sz="3200" dirty="0"/>
          </a:p>
          <a:p>
            <a:pPr lvl="2">
              <a:lnSpc>
                <a:spcPct val="110000"/>
              </a:lnSpc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Knowledge-based agents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Knowledge-based agents have a knowledge base (KB) and an inference system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KB: a set of representations of facts believed true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Each individual representation is called a </a:t>
            </a:r>
            <a:r>
              <a:rPr lang="en-US" sz="3000" b="1" dirty="0"/>
              <a:t>sentence</a:t>
            </a:r>
            <a:r>
              <a:rPr lang="en-US" sz="30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Sentences are expressed in a </a:t>
            </a:r>
            <a:r>
              <a:rPr lang="en-US" sz="3000" b="1" dirty="0"/>
              <a:t>knowledge represent-</a:t>
            </a:r>
            <a:r>
              <a:rPr lang="en-US" sz="3000" b="1" dirty="0" err="1"/>
              <a:t>ation</a:t>
            </a:r>
            <a:r>
              <a:rPr lang="en-US" sz="3000" b="1" dirty="0"/>
              <a:t> language</a:t>
            </a:r>
            <a:endParaRPr lang="en-US" sz="3000" dirty="0"/>
          </a:p>
          <a:p>
            <a:pPr>
              <a:lnSpc>
                <a:spcPct val="90000"/>
              </a:lnSpc>
            </a:pPr>
            <a:r>
              <a:rPr lang="en-US" sz="3000" dirty="0"/>
              <a:t>The agent operates as follows: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1. It </a:t>
            </a:r>
            <a:r>
              <a:rPr lang="en-US" sz="3000" b="1" dirty="0">
                <a:ea typeface="ＭＳ Ｐゴシック" charset="0"/>
              </a:rPr>
              <a:t>TELL</a:t>
            </a:r>
            <a:r>
              <a:rPr lang="en-US" sz="3000" dirty="0">
                <a:ea typeface="ＭＳ Ｐゴシック" charset="0"/>
              </a:rPr>
              <a:t>s the KB what it perceives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2. It </a:t>
            </a:r>
            <a:r>
              <a:rPr lang="en-US" sz="3000" b="1" dirty="0">
                <a:ea typeface="ＭＳ Ｐゴシック" charset="0"/>
              </a:rPr>
              <a:t>ASK</a:t>
            </a:r>
            <a:r>
              <a:rPr lang="en-US" sz="3000" dirty="0">
                <a:ea typeface="ＭＳ Ｐゴシック" charset="0"/>
              </a:rPr>
              <a:t>s the KB what action it should perform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3. It performs the chosen action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Architecture of a KB agent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r>
              <a:rPr lang="en-US" sz="2800" b="1" dirty="0"/>
              <a:t>Knowledge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Most abstract: describe agent by what it knows </a:t>
            </a:r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Ex: Autonomous vehicle knows Golden Gate Bridge connects San Francisco with the Marin County</a:t>
            </a:r>
          </a:p>
          <a:p>
            <a:r>
              <a:rPr lang="en-US" sz="2800" b="1" dirty="0"/>
              <a:t>Logical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Level where knowledge is encoded into </a:t>
            </a:r>
            <a:r>
              <a:rPr lang="en-US" sz="2800" i="1" dirty="0">
                <a:ea typeface="ＭＳ Ｐゴシック" charset="0"/>
              </a:rPr>
              <a:t>sentences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Ex: </a:t>
            </a:r>
            <a:r>
              <a:rPr lang="en-US" sz="2800" b="1" dirty="0">
                <a:ea typeface="ＭＳ Ｐゴシック" charset="0"/>
              </a:rPr>
              <a:t>links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GoldenGateBridge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SanFran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MarinCounty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r>
              <a:rPr lang="en-US" sz="2800" b="1" dirty="0"/>
              <a:t>Implementation Level</a:t>
            </a:r>
            <a:endParaRPr lang="en-US" sz="2800" dirty="0"/>
          </a:p>
          <a:p>
            <a:pPr marL="454025" lvl="1" indent="-222250"/>
            <a:r>
              <a:rPr lang="en-US" sz="2800" dirty="0">
                <a:ea typeface="ＭＳ Ｐゴシック" charset="0"/>
              </a:rPr>
              <a:t>Software representation of sentences, e.g.</a:t>
            </a:r>
            <a:br>
              <a:rPr lang="en-US" sz="2800" dirty="0">
                <a:ea typeface="ＭＳ Ｐゴシック" charset="0"/>
              </a:rPr>
            </a:br>
            <a:r>
              <a:rPr lang="en-US" sz="2200" dirty="0">
                <a:latin typeface="Courier New" charset="0"/>
                <a:ea typeface="ＭＳ Ｐゴシック" charset="0"/>
              </a:rPr>
              <a:t>(</a:t>
            </a:r>
            <a:r>
              <a:rPr lang="en-US" sz="2200" dirty="0" err="1">
                <a:latin typeface="Courier New" charset="0"/>
                <a:ea typeface="ＭＳ Ｐゴシック" charset="0"/>
              </a:rPr>
              <a:t>links,goldengatebridge,sanfran,marincounty</a:t>
            </a:r>
            <a:r>
              <a:rPr lang="en-US" sz="2200" dirty="0">
                <a:latin typeface="Courier New" charset="0"/>
                <a:ea typeface="ＭＳ Ｐゴシック" charset="0"/>
              </a:rPr>
              <a:t>)</a:t>
            </a:r>
          </a:p>
        </p:txBody>
      </p:sp>
      <p:pic>
        <p:nvPicPr>
          <p:cNvPr id="30723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0763" y="76200"/>
            <a:ext cx="169703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World environment 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3100" dirty="0"/>
              <a:t>Based on </a:t>
            </a:r>
            <a:r>
              <a:rPr lang="en-US" sz="3100" dirty="0">
                <a:hlinkClick r:id="rId3"/>
              </a:rPr>
              <a:t>Hunt the Wumpus </a:t>
            </a:r>
            <a:r>
              <a:rPr lang="en-US" sz="3100" dirty="0"/>
              <a:t>computer game from 1972</a:t>
            </a:r>
          </a:p>
          <a:p>
            <a:r>
              <a:rPr lang="en-US" sz="3100" dirty="0"/>
              <a:t>Agent explores cave of rooms connected by passageways</a:t>
            </a:r>
          </a:p>
          <a:p>
            <a:r>
              <a:rPr lang="en-US" sz="3100" dirty="0"/>
              <a:t>Lurking in a room is the </a:t>
            </a:r>
            <a:r>
              <a:rPr lang="en-US" sz="3100" i="1" dirty="0" err="1"/>
              <a:t>Wumpus</a:t>
            </a:r>
            <a:r>
              <a:rPr lang="en-US" sz="3100" dirty="0"/>
              <a:t>, a beast that eats any agent that enters its room</a:t>
            </a:r>
          </a:p>
          <a:p>
            <a:r>
              <a:rPr lang="en-US" sz="3100" dirty="0"/>
              <a:t>Some rooms have </a:t>
            </a:r>
            <a:r>
              <a:rPr lang="en-US" sz="3100" i="1" dirty="0"/>
              <a:t>bottomless pits </a:t>
            </a:r>
            <a:r>
              <a:rPr lang="en-US" sz="3100" dirty="0"/>
              <a:t>that trap any agent that wanders into the room</a:t>
            </a:r>
          </a:p>
          <a:p>
            <a:r>
              <a:rPr lang="en-US" sz="3100" dirty="0"/>
              <a:t>Somewhere is a heap of gold in a room</a:t>
            </a:r>
          </a:p>
          <a:p>
            <a:r>
              <a:rPr lang="en-US" sz="3100" dirty="0"/>
              <a:t>Goal: collect gold &amp; exit w/o being eaten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9968" y="-26801"/>
            <a:ext cx="1656464" cy="180620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History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r>
              <a:rPr lang="en-US" sz="2800" dirty="0"/>
              <a:t>See </a:t>
            </a:r>
            <a:r>
              <a:rPr lang="en-US" sz="2800" dirty="0">
                <a:hlinkClick r:id="rId2"/>
              </a:rPr>
              <a:t>Hunt_the_Wumpus</a:t>
            </a:r>
            <a:r>
              <a:rPr lang="en-US" sz="2800" dirty="0"/>
              <a:t> for</a:t>
            </a:r>
            <a:br>
              <a:rPr lang="en-US" sz="2800" dirty="0"/>
            </a:br>
            <a:r>
              <a:rPr lang="en-US" sz="2800" dirty="0"/>
              <a:t>details</a:t>
            </a:r>
          </a:p>
          <a:p>
            <a:r>
              <a:rPr lang="en-US" sz="2800" dirty="0"/>
              <a:t>Early (c. 1972) text-based game</a:t>
            </a:r>
            <a:br>
              <a:rPr lang="en-US" sz="2800" dirty="0"/>
            </a:br>
            <a:r>
              <a:rPr lang="en-US" sz="2800" dirty="0"/>
              <a:t>written in BASIC written by Gregory </a:t>
            </a:r>
            <a:r>
              <a:rPr lang="en-US" sz="2800" dirty="0" err="1"/>
              <a:t>Yob</a:t>
            </a:r>
            <a:r>
              <a:rPr lang="en-US" sz="2800" dirty="0"/>
              <a:t>, a student at UMASS, Dartmouth</a:t>
            </a:r>
          </a:p>
          <a:p>
            <a:r>
              <a:rPr lang="en-US" sz="2800" dirty="0"/>
              <a:t>Defined a game genre of including </a:t>
            </a:r>
            <a:r>
              <a:rPr lang="en-US" sz="2800" dirty="0">
                <a:hlinkClick r:id="rId3"/>
              </a:rPr>
              <a:t>adventure</a:t>
            </a:r>
            <a:r>
              <a:rPr lang="en-US" sz="2800" dirty="0"/>
              <a:t>, </a:t>
            </a:r>
            <a:r>
              <a:rPr lang="en-US" sz="2800" dirty="0" err="1">
                <a:hlinkClick r:id="rId4"/>
              </a:rPr>
              <a:t>zork</a:t>
            </a:r>
            <a:r>
              <a:rPr lang="en-US" sz="2800" dirty="0"/>
              <a:t>, and </a:t>
            </a:r>
            <a:r>
              <a:rPr lang="en-US" sz="2800" dirty="0" err="1">
                <a:hlinkClick r:id="rId5"/>
              </a:rPr>
              <a:t>nethack</a:t>
            </a:r>
            <a:endParaRPr lang="en-US" sz="2800" dirty="0"/>
          </a:p>
          <a:p>
            <a:r>
              <a:rPr lang="en-US" sz="2800" dirty="0"/>
              <a:t>Eventually commercialized (c. 1980) for early personal computers</a:t>
            </a:r>
          </a:p>
          <a:p>
            <a:r>
              <a:rPr lang="en-US" sz="2800" dirty="0"/>
              <a:t>The </a:t>
            </a:r>
            <a:r>
              <a:rPr lang="en-US" sz="2800" dirty="0">
                <a:hlinkClick r:id="rId6"/>
              </a:rPr>
              <a:t>Hunt the Wumpus basic code </a:t>
            </a:r>
            <a:r>
              <a:rPr lang="en-US" sz="2800" dirty="0"/>
              <a:t>is available in a 1976 article in Creative Computing by </a:t>
            </a:r>
            <a:r>
              <a:rPr lang="en-US" sz="2800" dirty="0" err="1"/>
              <a:t>Yob</a:t>
            </a:r>
            <a:r>
              <a:rPr lang="en-US" sz="2800" dirty="0"/>
              <a:t>!</a:t>
            </a:r>
          </a:p>
        </p:txBody>
      </p:sp>
      <p:pic>
        <p:nvPicPr>
          <p:cNvPr id="5" name="Picture 4" descr="Picture 2.png">
            <a:hlinkClick r:id="rId6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2600" y="228600"/>
            <a:ext cx="3355975" cy="22098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AIMA’</a:t>
            </a:r>
            <a:r>
              <a:rPr lang="en-US" altLang="ja-JP" dirty="0"/>
              <a:t>s </a:t>
            </a:r>
            <a:r>
              <a:rPr lang="en-US" altLang="ja-JP" dirty="0" err="1"/>
              <a:t>Wumpus</a:t>
            </a:r>
            <a:r>
              <a:rPr lang="en-US" altLang="ja-JP" dirty="0"/>
              <a:t> World </a:t>
            </a:r>
            <a:endParaRPr lang="en-US" dirty="0"/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30480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600" dirty="0"/>
              <a:t>The agent always starts in the field [1,1]</a:t>
            </a:r>
          </a:p>
          <a:p>
            <a:pPr marL="0" indent="0">
              <a:buFontTx/>
              <a:buNone/>
            </a:pPr>
            <a:endParaRPr lang="en-US" sz="2600" dirty="0"/>
          </a:p>
          <a:p>
            <a:pPr marL="0" indent="0">
              <a:buFontTx/>
              <a:buNone/>
            </a:pPr>
            <a:r>
              <a:rPr lang="en-US" sz="2600" dirty="0"/>
              <a:t>Agent’</a:t>
            </a:r>
            <a:r>
              <a:rPr lang="en-US" altLang="ja-JP" sz="2600" dirty="0"/>
              <a:t>s task is to find the gold, return to the field [1,1] and climb out of the cave</a:t>
            </a:r>
            <a:endParaRPr lang="en-US" sz="2600" dirty="0"/>
          </a:p>
        </p:txBody>
      </p:sp>
      <p:pic>
        <p:nvPicPr>
          <p:cNvPr id="37891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/>
              <a:t>Agent in a </a:t>
            </a:r>
            <a:r>
              <a:rPr lang="en-US" dirty="0" err="1"/>
              <a:t>Wumpus</a:t>
            </a:r>
            <a:r>
              <a:rPr lang="en-US" dirty="0"/>
              <a:t> world: Percepts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4864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The agent perceives 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stench</a:t>
            </a:r>
            <a:r>
              <a:rPr lang="en-US" sz="2600" dirty="0">
                <a:ea typeface="ＭＳ Ｐゴシック" charset="0"/>
              </a:rPr>
              <a:t> in square containing </a:t>
            </a:r>
            <a:r>
              <a:rPr lang="en-US" sz="2600" dirty="0" err="1">
                <a:ea typeface="ＭＳ Ｐゴシック" charset="0"/>
              </a:rPr>
              <a:t>Wumpus</a:t>
            </a:r>
            <a:r>
              <a:rPr lang="en-US" sz="2600" dirty="0">
                <a:ea typeface="ＭＳ Ｐゴシック" charset="0"/>
              </a:rPr>
              <a:t> and in adjacent squares (not diagonally) 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breeze </a:t>
            </a:r>
            <a:r>
              <a:rPr lang="en-US" sz="2600" dirty="0">
                <a:ea typeface="ＭＳ Ｐゴシック" charset="0"/>
              </a:rPr>
              <a:t>in squares adjacent to a pit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glitter</a:t>
            </a:r>
            <a:r>
              <a:rPr lang="en-US" sz="2600" dirty="0">
                <a:ea typeface="ＭＳ Ｐゴシック" charset="0"/>
              </a:rPr>
              <a:t> in the square where the gold is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b="1" dirty="0">
                <a:ea typeface="ＭＳ Ｐゴシック" charset="0"/>
              </a:rPr>
              <a:t>bump</a:t>
            </a:r>
            <a:r>
              <a:rPr lang="en-US" sz="2600" dirty="0">
                <a:ea typeface="ＭＳ Ｐゴシック" charset="0"/>
              </a:rPr>
              <a:t>, if it walks into a wall</a:t>
            </a:r>
          </a:p>
          <a:p>
            <a:pPr marL="461963" lvl="1" indent="-231775">
              <a:lnSpc>
                <a:spcPct val="90000"/>
              </a:lnSpc>
              <a:defRPr/>
            </a:pPr>
            <a:r>
              <a:rPr lang="en-US" sz="2600" dirty="0">
                <a:ea typeface="ＭＳ Ｐゴシック" charset="0"/>
              </a:rPr>
              <a:t>Woeful </a:t>
            </a:r>
            <a:r>
              <a:rPr lang="en-US" sz="2600" b="1" dirty="0">
                <a:ea typeface="ＭＳ Ｐゴシック" charset="0"/>
              </a:rPr>
              <a:t>scream</a:t>
            </a:r>
            <a:r>
              <a:rPr lang="en-US" sz="2600" dirty="0">
                <a:ea typeface="ＭＳ Ｐゴシック" charset="0"/>
              </a:rPr>
              <a:t> everywhere in cave, if </a:t>
            </a:r>
            <a:r>
              <a:rPr lang="en-US" sz="2600" dirty="0" err="1">
                <a:ea typeface="ＭＳ Ｐゴシック" charset="0"/>
              </a:rPr>
              <a:t>Wumpus</a:t>
            </a:r>
            <a:r>
              <a:rPr lang="en-US" sz="2600" dirty="0">
                <a:ea typeface="ＭＳ Ｐゴシック" charset="0"/>
              </a:rPr>
              <a:t> killed</a:t>
            </a:r>
          </a:p>
          <a:p>
            <a:pPr>
              <a:defRPr/>
            </a:pPr>
            <a:r>
              <a:rPr lang="en-US" sz="3200" dirty="0"/>
              <a:t>Percepts given as five-tuple, e.g., if stench and breeze, but no glitter, bump or  scream:  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ea typeface="ＭＳ Ｐゴシック" charset="0"/>
              </a:rPr>
              <a:t>(Stench, Breeze, None, None, None)</a:t>
            </a:r>
            <a:r>
              <a:rPr lang="en-US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3200" dirty="0"/>
              <a:t>Agent cannot perceive its location, e.g., (2,2)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5410200"/>
          </a:xfrm>
        </p:spPr>
        <p:txBody>
          <a:bodyPr/>
          <a:lstStyle/>
          <a:p>
            <a:r>
              <a:rPr lang="en-US" sz="2800" b="1" dirty="0"/>
              <a:t>go forward </a:t>
            </a:r>
          </a:p>
          <a:p>
            <a:r>
              <a:rPr lang="en-US" sz="2800" b="1" dirty="0"/>
              <a:t>turn right</a:t>
            </a:r>
            <a:r>
              <a:rPr lang="en-US" sz="2800" dirty="0"/>
              <a:t> 90 degrees</a:t>
            </a:r>
          </a:p>
          <a:p>
            <a:r>
              <a:rPr lang="en-US" sz="2800" b="1" dirty="0"/>
              <a:t>turn left</a:t>
            </a:r>
            <a:r>
              <a:rPr lang="en-US" sz="2800" dirty="0"/>
              <a:t> 90 degrees</a:t>
            </a:r>
          </a:p>
          <a:p>
            <a:r>
              <a:rPr lang="en-US" sz="2800" b="1" dirty="0"/>
              <a:t>grab</a:t>
            </a:r>
            <a:r>
              <a:rPr lang="en-US" sz="2800" dirty="0"/>
              <a:t>: Pick up object</a:t>
            </a:r>
            <a:r>
              <a:rPr lang="en-US" altLang="ja-JP" sz="2800" dirty="0"/>
              <a:t> in same square as agent</a:t>
            </a:r>
          </a:p>
          <a:p>
            <a:r>
              <a:rPr lang="en-US" sz="2800" b="1" dirty="0"/>
              <a:t>shoot</a:t>
            </a:r>
            <a:r>
              <a:rPr lang="en-US" sz="2800" dirty="0"/>
              <a:t>: Fire arrow in direction agent faces. It continues until it hits &amp; kills </a:t>
            </a:r>
            <a:r>
              <a:rPr lang="en-US" sz="2800" dirty="0" err="1"/>
              <a:t>Wumpus</a:t>
            </a:r>
            <a:r>
              <a:rPr lang="en-US" sz="2800" dirty="0"/>
              <a:t> or hits outer wall. Agent has one arrow, so only first shoot action has effect </a:t>
            </a:r>
          </a:p>
          <a:p>
            <a:r>
              <a:rPr lang="en-US" sz="2800" b="1" dirty="0"/>
              <a:t>climb:</a:t>
            </a:r>
            <a:r>
              <a:rPr lang="en-US" sz="2800" dirty="0"/>
              <a:t> leave cave, only effective in start square</a:t>
            </a:r>
          </a:p>
          <a:p>
            <a:r>
              <a:rPr lang="en-US" sz="2800" b="1" dirty="0"/>
              <a:t>die:</a:t>
            </a:r>
            <a:r>
              <a:rPr lang="en-US" sz="2800" dirty="0"/>
              <a:t> automatically and irretrievably happens if agent enters square with pit or living Wumpus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F8483B-097A-1D41-819B-2549E2E8F4EF}" type="slidenum">
              <a:rPr lang="en-US" sz="1000">
                <a:latin typeface="Calibri"/>
              </a:rPr>
              <a:pPr/>
              <a:t>3</a:t>
            </a:fld>
            <a:endParaRPr lang="en-US" sz="1000" dirty="0">
              <a:latin typeface="Calibri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in People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7086600" cy="4572000"/>
          </a:xfrm>
        </p:spPr>
        <p:txBody>
          <a:bodyPr/>
          <a:lstStyle/>
          <a:p>
            <a:pPr marL="334963" indent="-334963"/>
            <a:r>
              <a:rPr lang="en-US" sz="3200" dirty="0"/>
              <a:t>People can do logical inference, but are not always very good at it</a:t>
            </a:r>
          </a:p>
          <a:p>
            <a:pPr marL="334963" indent="-334963"/>
            <a:r>
              <a:rPr lang="en-US" sz="3200" dirty="0"/>
              <a:t>Reasoning with negation and disjunction seems particularly difficult</a:t>
            </a:r>
          </a:p>
          <a:p>
            <a:pPr marL="334963" indent="-334963"/>
            <a:r>
              <a:rPr lang="en-US" sz="3200" dirty="0"/>
              <a:t>But people seem to employ many kinds of reasoning strategies, most of which are neither </a:t>
            </a:r>
            <a:r>
              <a:rPr lang="en-US" sz="3200" i="1" dirty="0"/>
              <a:t>complete</a:t>
            </a:r>
            <a:r>
              <a:rPr lang="en-US" sz="3200" dirty="0"/>
              <a:t> nor </a:t>
            </a:r>
            <a:r>
              <a:rPr lang="en-US" sz="3200" i="1" dirty="0"/>
              <a:t>sound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Goal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315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/>
              <a:t>	Agent’</a:t>
            </a:r>
            <a:r>
              <a:rPr lang="en-US" altLang="ja-JP" sz="3200" dirty="0"/>
              <a:t>s goal is to find the gold and bring it back to the start square as quickly as possible, without getting killed</a:t>
            </a:r>
          </a:p>
          <a:p>
            <a:pPr>
              <a:buFontTx/>
              <a:buNone/>
            </a:pPr>
            <a:endParaRPr lang="en-US" altLang="ja-JP" sz="2000" dirty="0"/>
          </a:p>
          <a:p>
            <a:pPr lvl="1"/>
            <a:r>
              <a:rPr lang="en-US" sz="3200" dirty="0">
                <a:ea typeface="ＭＳ Ｐゴシック" charset="0"/>
              </a:rPr>
              <a:t>1,000 point reward for climbing out of cave with gold</a:t>
            </a:r>
          </a:p>
          <a:p>
            <a:pPr lvl="1"/>
            <a:r>
              <a:rPr lang="en-US" sz="3200" dirty="0">
                <a:ea typeface="ＭＳ Ｐゴシック" charset="0"/>
              </a:rPr>
              <a:t>1 point deducted for every action taken</a:t>
            </a:r>
          </a:p>
          <a:p>
            <a:pPr lvl="1"/>
            <a:r>
              <a:rPr lang="en-US" sz="3200" dirty="0">
                <a:ea typeface="ＭＳ Ｐゴシック" charset="0"/>
              </a:rPr>
              <a:t>10,000 point penalty for getting killed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b="1" dirty="0"/>
              <a:t>Fully Observable?</a:t>
            </a:r>
            <a:endParaRPr lang="en-US" sz="3200" dirty="0"/>
          </a:p>
          <a:p>
            <a:pPr marL="342900" indent="-342900"/>
            <a:r>
              <a:rPr lang="en-US" sz="3200" b="1" dirty="0"/>
              <a:t>Deterministic?</a:t>
            </a:r>
            <a:endParaRPr lang="en-US" sz="3200" dirty="0"/>
          </a:p>
          <a:p>
            <a:pPr marL="342900" indent="-342900"/>
            <a:r>
              <a:rPr lang="en-US" sz="3200" b="1" dirty="0"/>
              <a:t>Episodic?</a:t>
            </a:r>
            <a:endParaRPr lang="en-US" sz="3200" dirty="0"/>
          </a:p>
          <a:p>
            <a:pPr marL="342900" indent="-342900"/>
            <a:r>
              <a:rPr lang="en-US" sz="3200" b="1" dirty="0"/>
              <a:t>Static</a:t>
            </a:r>
            <a:r>
              <a:rPr lang="en-US" sz="3200" dirty="0"/>
              <a:t>?</a:t>
            </a:r>
          </a:p>
          <a:p>
            <a:pPr marL="342900" indent="-342900"/>
            <a:r>
              <a:rPr lang="en-US" sz="3200" b="1" dirty="0"/>
              <a:t>Discrete</a:t>
            </a:r>
            <a:r>
              <a:rPr lang="en-US" sz="3200" dirty="0"/>
              <a:t>?</a:t>
            </a:r>
          </a:p>
          <a:p>
            <a:pPr marL="342900" indent="-342900"/>
            <a:r>
              <a:rPr lang="en-US" sz="3200" b="1" dirty="0"/>
              <a:t>Single-agent?</a:t>
            </a:r>
            <a:endParaRPr lang="en-US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characterization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495800"/>
          </a:xfrm>
        </p:spPr>
        <p:txBody>
          <a:bodyPr/>
          <a:lstStyle/>
          <a:p>
            <a:pPr marL="342900" indent="-342900"/>
            <a:r>
              <a:rPr lang="en-US" sz="3200" b="1" dirty="0"/>
              <a:t>Fully Observable:</a:t>
            </a:r>
            <a:r>
              <a:rPr lang="en-US" sz="3200" dirty="0"/>
              <a:t> </a:t>
            </a:r>
            <a:r>
              <a:rPr lang="en-US" sz="3200" b="1" dirty="0"/>
              <a:t>No</a:t>
            </a:r>
            <a:r>
              <a:rPr lang="en-US" sz="3200" dirty="0"/>
              <a:t> – only </a:t>
            </a:r>
            <a:r>
              <a:rPr lang="en-US" sz="3200" dirty="0">
                <a:solidFill>
                  <a:schemeClr val="accent2"/>
                </a:solidFill>
              </a:rPr>
              <a:t>local</a:t>
            </a:r>
            <a:r>
              <a:rPr lang="en-US" sz="3200" dirty="0"/>
              <a:t> perception</a:t>
            </a:r>
          </a:p>
          <a:p>
            <a:pPr marL="342900" indent="-342900"/>
            <a:r>
              <a:rPr lang="en-US" sz="3200" b="1" dirty="0"/>
              <a:t>Deterministic: Yes</a:t>
            </a:r>
            <a:r>
              <a:rPr lang="en-US" sz="3200" dirty="0"/>
              <a:t>, outcomes exactly specified</a:t>
            </a:r>
          </a:p>
          <a:p>
            <a:pPr marL="342900" indent="-342900"/>
            <a:r>
              <a:rPr lang="en-US" sz="3200" b="1" dirty="0"/>
              <a:t>Episodic:</a:t>
            </a:r>
            <a:r>
              <a:rPr lang="en-US" sz="3200" dirty="0"/>
              <a:t> </a:t>
            </a:r>
            <a:r>
              <a:rPr lang="en-US" sz="3200" b="1" dirty="0"/>
              <a:t>No</a:t>
            </a:r>
            <a:r>
              <a:rPr lang="en-US" sz="3200" dirty="0"/>
              <a:t> – sequential at the level of actions; Yes episodic </a:t>
            </a:r>
            <a:r>
              <a:rPr lang="en-US" sz="3200" dirty="0" err="1"/>
              <a:t>w.r.t.</a:t>
            </a:r>
            <a:r>
              <a:rPr lang="en-US" sz="3200" dirty="0"/>
              <a:t> multiple games</a:t>
            </a:r>
          </a:p>
          <a:p>
            <a:pPr marL="342900" indent="-342900"/>
            <a:r>
              <a:rPr lang="en-US" sz="3200" b="1" dirty="0"/>
              <a:t>Static: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  <a:r>
              <a:rPr lang="en-US" sz="3200" dirty="0"/>
              <a:t> – Wumpus and Pits do not move</a:t>
            </a:r>
          </a:p>
          <a:p>
            <a:pPr marL="342900" indent="-342900"/>
            <a:r>
              <a:rPr lang="en-US" sz="3200" b="1" dirty="0"/>
              <a:t>Discrete: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</a:p>
          <a:p>
            <a:pPr marL="342900" indent="-342900"/>
            <a:r>
              <a:rPr lang="en-US" sz="3200" b="1" dirty="0"/>
              <a:t>Single-agent:</a:t>
            </a:r>
            <a:r>
              <a:rPr lang="en-US" sz="3200" dirty="0"/>
              <a:t> </a:t>
            </a:r>
            <a:r>
              <a:rPr lang="en-US" sz="3200" b="1" dirty="0"/>
              <a:t>Yes</a:t>
            </a:r>
            <a:r>
              <a:rPr lang="en-US" sz="3200" dirty="0"/>
              <a:t>, Wumpus is essentially a natural feature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AIMA’s </a:t>
            </a:r>
            <a:r>
              <a:rPr lang="en-US" dirty="0" err="1"/>
              <a:t>Wumpus</a:t>
            </a:r>
            <a:r>
              <a:rPr lang="en-US" dirty="0"/>
              <a:t> World </a:t>
            </a:r>
          </a:p>
        </p:txBody>
      </p:sp>
      <p:sp>
        <p:nvSpPr>
          <p:cNvPr id="5017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The agent always starts in the field [1,1]</a:t>
            </a:r>
          </a:p>
          <a:p>
            <a:pPr marL="0" indent="0">
              <a:buFontTx/>
              <a:buNone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Agent’</a:t>
            </a:r>
            <a:r>
              <a:rPr lang="en-US" altLang="ja-JP" dirty="0"/>
              <a:t>s task is to find the gold, return to the field [1,1] and climb out of the cave</a:t>
            </a:r>
            <a:endParaRPr lang="en-US" dirty="0"/>
          </a:p>
        </p:txBody>
      </p:sp>
      <p:pic>
        <p:nvPicPr>
          <p:cNvPr id="50179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4274" name="Picture 3" descr="wumpus-seq0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0" y="2514600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6096000" y="2543175"/>
            <a:ext cx="2133600" cy="267765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latin typeface="Arial" charset="0"/>
              </a:rPr>
              <a:t>A	  agent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B	  breeze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G	  glitter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OK	  safe cell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P	  pit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S	  stench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</a:rPr>
              <a:t>W	  </a:t>
            </a:r>
            <a:r>
              <a:rPr lang="en-US" dirty="0" err="1">
                <a:latin typeface="Arial" charset="0"/>
              </a:rPr>
              <a:t>wumpus</a:t>
            </a:r>
            <a:endParaRPr lang="en-US" dirty="0"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BE36EE-C4FD-2A47-891B-4CDA41A0DC06}"/>
              </a:ext>
            </a:extLst>
          </p:cNvPr>
          <p:cNvSpPr txBox="1"/>
          <p:nvPr/>
        </p:nvSpPr>
        <p:spPr>
          <a:xfrm>
            <a:off x="2286000" y="5480476"/>
            <a:ext cx="6019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/>
              <a:t>We label cells with facts agent learns about them as it moves through world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58E906-8167-7043-93DD-2A4F07CF5657}"/>
              </a:ext>
            </a:extLst>
          </p:cNvPr>
          <p:cNvSpPr txBox="1"/>
          <p:nvPr/>
        </p:nvSpPr>
        <p:spPr>
          <a:xfrm>
            <a:off x="5959745" y="2044065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FA9A0A-2101-DE41-881E-52411B067C3C}"/>
              </a:ext>
            </a:extLst>
          </p:cNvPr>
          <p:cNvSpPr txBox="1"/>
          <p:nvPr/>
        </p:nvSpPr>
        <p:spPr>
          <a:xfrm>
            <a:off x="7162800" y="2057400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The Hunter’</a:t>
            </a:r>
            <a:r>
              <a:rPr lang="en-US" altLang="ja-JP" dirty="0"/>
              <a:t>s first steps</a:t>
            </a:r>
            <a:endParaRPr lang="en-US" dirty="0"/>
          </a:p>
        </p:txBody>
      </p:sp>
      <p:pic>
        <p:nvPicPr>
          <p:cNvPr id="52226" name="Picture 5" descr="img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1056"/>
          <a:stretch/>
        </p:blipFill>
        <p:spPr bwMode="auto">
          <a:xfrm>
            <a:off x="192088" y="1524000"/>
            <a:ext cx="514191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Box 1"/>
          <p:cNvSpPr txBox="1">
            <a:spLocks noChangeArrowheads="1"/>
          </p:cNvSpPr>
          <p:nvPr/>
        </p:nvSpPr>
        <p:spPr bwMode="auto">
          <a:xfrm>
            <a:off x="152400" y="5486400"/>
            <a:ext cx="3962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Since  agent is alive and perceives neither breeze nor stench at (1,1), it </a:t>
            </a:r>
            <a:r>
              <a:rPr lang="en-US" sz="1800" b="1" dirty="0">
                <a:latin typeface="Calibri"/>
              </a:rPr>
              <a:t>knows</a:t>
            </a:r>
            <a:r>
              <a:rPr lang="en-US" sz="1800" dirty="0">
                <a:latin typeface="Calibri"/>
              </a:rPr>
              <a:t> (1,1) and its neighbors are OK</a:t>
            </a:r>
          </a:p>
        </p:txBody>
      </p:sp>
    </p:spTree>
    <p:extLst>
      <p:ext uri="{BB962C8B-B14F-4D97-AF65-F5344CB8AC3E}">
        <p14:creationId xmlns:p14="http://schemas.microsoft.com/office/powerpoint/2010/main" val="300489273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The Hunter’</a:t>
            </a:r>
            <a:r>
              <a:rPr lang="en-US" altLang="ja-JP" dirty="0"/>
              <a:t>s first steps</a:t>
            </a:r>
            <a:endParaRPr lang="en-US" dirty="0"/>
          </a:p>
        </p:txBody>
      </p:sp>
      <p:pic>
        <p:nvPicPr>
          <p:cNvPr id="52226" name="Picture 5" descr="im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088" y="1524000"/>
            <a:ext cx="872331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6400800" y="37338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28" name="Text Box 7"/>
          <p:cNvSpPr txBox="1">
            <a:spLocks noChangeArrowheads="1"/>
          </p:cNvSpPr>
          <p:nvPr/>
        </p:nvSpPr>
        <p:spPr bwMode="auto">
          <a:xfrm>
            <a:off x="7315200" y="4572000"/>
            <a:ext cx="4026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200" b="1" dirty="0">
                <a:latin typeface="Calibri"/>
                <a:cs typeface="Calibri"/>
              </a:rPr>
              <a:t>¬W</a:t>
            </a:r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2639737" y="5386907"/>
            <a:ext cx="396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Moving to (2,1) is a </a:t>
            </a:r>
            <a:r>
              <a:rPr lang="en-US" sz="1800" b="1" dirty="0">
                <a:latin typeface="Calibri"/>
              </a:rPr>
              <a:t>safe move </a:t>
            </a:r>
            <a:r>
              <a:rPr lang="en-US" sz="1800" dirty="0">
                <a:latin typeface="Calibri"/>
              </a:rPr>
              <a:t>that reveals a breeze but no stench, </a:t>
            </a:r>
            <a:r>
              <a:rPr lang="en-US" sz="1800" b="1" dirty="0">
                <a:latin typeface="Calibri"/>
              </a:rPr>
              <a:t>implying</a:t>
            </a:r>
            <a:r>
              <a:rPr lang="en-US" sz="1800" dirty="0">
                <a:latin typeface="Calibri"/>
              </a:rPr>
              <a:t> that Wumpus isn’t adjacent but one or more pits are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9A1D8AA1-6508-0F43-9854-C4B1D7F45B42}"/>
              </a:ext>
            </a:extLst>
          </p:cNvPr>
          <p:cNvSpPr/>
          <p:nvPr/>
        </p:nvSpPr>
        <p:spPr bwMode="auto">
          <a:xfrm>
            <a:off x="3906044" y="3529399"/>
            <a:ext cx="1295400" cy="685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238180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58370" name="Picture 3" descr="wumpus-seq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4C78CCC7-6197-5B4E-814C-369675316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257800"/>
            <a:ext cx="7162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Calibri"/>
              </a:rPr>
              <a:t>Let’s start over:</a:t>
            </a:r>
            <a:r>
              <a:rPr lang="en-US" dirty="0">
                <a:latin typeface="Calibri"/>
              </a:rPr>
              <a:t> assume the agent moves to (1,2) and detects a Breeze.  A pit must be in (1,3) or (2,2).  What should the agent do next?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0418" name="Picture 3" descr="wumpus-seq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890D440A-1D53-AE4E-86E6-6E501F950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05401"/>
            <a:ext cx="7162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Returning to (1,1), and then going to (2,1) is a safe move. Always prefer a safe move to a risky one.  If the agent perceives a stench but no breeze in (2,1), what can it conclude?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2466" name="Picture 3" descr="wumpus-seq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FC0879-99F7-D340-AEF9-3448140EDB89}"/>
              </a:ext>
            </a:extLst>
          </p:cNvPr>
          <p:cNvSpPr txBox="1"/>
          <p:nvPr/>
        </p:nvSpPr>
        <p:spPr>
          <a:xfrm>
            <a:off x="685800" y="5308334"/>
            <a:ext cx="8027647" cy="9400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 stench in (1,2) =&gt; Wumpus not in (2,2) =&gt; Wumpus in (1,3)</a:t>
            </a:r>
          </a:p>
          <a:p>
            <a:pPr>
              <a:lnSpc>
                <a:spcPct val="120000"/>
              </a:lnSpc>
            </a:pPr>
            <a:r>
              <a:rPr lang="en-US" dirty="0"/>
              <a:t>No breeze in (2,1) =&gt; no pit in (2,2) =&gt; pit in (1,3)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Thinking Fast and Slow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5410200" cy="5257800"/>
          </a:xfrm>
        </p:spPr>
        <p:txBody>
          <a:bodyPr/>
          <a:lstStyle/>
          <a:p>
            <a:r>
              <a:rPr lang="en-US" sz="2600" dirty="0"/>
              <a:t>A popular 2011 book by a Nobel prize winning author</a:t>
            </a:r>
          </a:p>
          <a:p>
            <a:r>
              <a:rPr lang="en-US" sz="2600" dirty="0"/>
              <a:t>His model is we have two different types of reasoning facilities</a:t>
            </a:r>
          </a:p>
          <a:p>
            <a:r>
              <a:rPr lang="en-US" sz="2600" b="1" dirty="0"/>
              <a:t>System 1</a:t>
            </a:r>
            <a:r>
              <a:rPr lang="en-US" sz="2600" dirty="0"/>
              <a:t> operates automatically and quickly, with little or no effort and no sense of voluntary control</a:t>
            </a:r>
          </a:p>
          <a:p>
            <a:r>
              <a:rPr lang="en-US" sz="2600" b="1" dirty="0"/>
              <a:t>System 2</a:t>
            </a:r>
            <a:r>
              <a:rPr lang="en-US" sz="2600" dirty="0"/>
              <a:t> allocates attention to effortful mental activities that demand it, including complex computations (e.g., logic, arithmetic, writing software, etc.)</a:t>
            </a:r>
          </a:p>
          <a:p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pic>
        <p:nvPicPr>
          <p:cNvPr id="5" name="Picture 4" descr="tfsb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600200"/>
            <a:ext cx="3221474" cy="479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211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4514" name="Picture 3" descr="wumpus-seq5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46ADF8E5-533C-4848-B929-1B2CDE4C8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05401"/>
            <a:ext cx="7162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The agent goes to (2,2) since it’s safe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6562" name="Picture 3" descr="wumpus-seq6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C55743-94D8-9A4C-A419-B39E62C61361}"/>
              </a:ext>
            </a:extLst>
          </p:cNvPr>
          <p:cNvSpPr txBox="1"/>
          <p:nvPr/>
        </p:nvSpPr>
        <p:spPr>
          <a:xfrm>
            <a:off x="1862173" y="5440363"/>
            <a:ext cx="5802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Detecting neither a stench or breeze means that (2,3) and (3,2) are safe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68610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807B66-740D-5243-8544-31FFB7204DDA}"/>
              </a:ext>
            </a:extLst>
          </p:cNvPr>
          <p:cNvSpPr txBox="1"/>
          <p:nvPr/>
        </p:nvSpPr>
        <p:spPr>
          <a:xfrm>
            <a:off x="1371600" y="5390630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pick one of the safe moves, (2,3), and detect a breeze, stench and glitter.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a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pic>
        <p:nvPicPr>
          <p:cNvPr id="70658" name="Picture 3" descr="wumpus-seq7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25" y="2138363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7010400" y="2473325"/>
            <a:ext cx="1308100" cy="15811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635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>
                <a:latin typeface="Arial" charset="0"/>
              </a:rPr>
              <a:t>A	agent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B	breeze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G	glitter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OK	safe cell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P	pit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S	stench</a:t>
            </a:r>
          </a:p>
          <a:p>
            <a:pPr eaLnBrk="1" hangingPunct="1">
              <a:defRPr/>
            </a:pPr>
            <a:r>
              <a:rPr lang="en-US" sz="1400">
                <a:latin typeface="Arial" charset="0"/>
              </a:rPr>
              <a:t>W	wumpus</a:t>
            </a:r>
          </a:p>
        </p:txBody>
      </p:sp>
      <p:sp>
        <p:nvSpPr>
          <p:cNvPr id="70660" name="Text Box 5"/>
          <p:cNvSpPr txBox="1">
            <a:spLocks noChangeArrowheads="1"/>
          </p:cNvSpPr>
          <p:nvPr/>
        </p:nvSpPr>
        <p:spPr bwMode="auto">
          <a:xfrm>
            <a:off x="4572000" y="2819400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1" name="Text Box 6"/>
          <p:cNvSpPr txBox="1">
            <a:spLocks noChangeArrowheads="1"/>
          </p:cNvSpPr>
          <p:nvPr/>
        </p:nvSpPr>
        <p:spPr bwMode="auto">
          <a:xfrm>
            <a:off x="5257800" y="3489325"/>
            <a:ext cx="3129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000" b="1" dirty="0">
                <a:latin typeface="Calibri"/>
              </a:rPr>
              <a:t>P?</a:t>
            </a:r>
          </a:p>
        </p:txBody>
      </p:sp>
      <p:sp>
        <p:nvSpPr>
          <p:cNvPr id="70662" name="Line 7"/>
          <p:cNvSpPr>
            <a:spLocks noChangeShapeType="1"/>
          </p:cNvSpPr>
          <p:nvPr/>
        </p:nvSpPr>
        <p:spPr bwMode="auto">
          <a:xfrm>
            <a:off x="4800600" y="3048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F71E6-9025-FF4B-ABE0-A30A94E60D02}"/>
              </a:ext>
            </a:extLst>
          </p:cNvPr>
          <p:cNvSpPr txBox="1"/>
          <p:nvPr/>
        </p:nvSpPr>
        <p:spPr>
          <a:xfrm>
            <a:off x="1690024" y="5160963"/>
            <a:ext cx="6221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Found gold!  Now it must find way back to (1,1). Hopefully, it has been remembering it’s moves so can quickly return to (1,1) via safe moves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318A-879D-C14A-989A-77F7B50EE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reasoning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8A057-E871-5D43-BFF3-54547DA21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As we’ll see, the agent can represent </a:t>
            </a:r>
          </a:p>
          <a:p>
            <a:pPr lvl="1"/>
            <a:r>
              <a:rPr lang="en-US" sz="3200" dirty="0"/>
              <a:t>Knowledge about the world in general, e.g., you can smell the Wumpus in the next cave</a:t>
            </a:r>
          </a:p>
          <a:p>
            <a:pPr lvl="1"/>
            <a:r>
              <a:rPr lang="en-US" sz="3200" dirty="0"/>
              <a:t>New facts it learns, e.g., no smell in 1,1</a:t>
            </a:r>
          </a:p>
          <a:p>
            <a:pPr marL="293688" indent="-296863"/>
            <a:r>
              <a:rPr lang="en-US" sz="3200" dirty="0"/>
              <a:t>And then draw conclusions, e.g., no Wumpus in 1,2 or in 2,1</a:t>
            </a:r>
          </a:p>
        </p:txBody>
      </p:sp>
    </p:spTree>
    <p:extLst>
      <p:ext uri="{BB962C8B-B14F-4D97-AF65-F5344CB8AC3E}">
        <p14:creationId xmlns:p14="http://schemas.microsoft.com/office/powerpoint/2010/main" val="11414164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Logic in general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5562600"/>
          </a:xfrm>
        </p:spPr>
        <p:txBody>
          <a:bodyPr/>
          <a:lstStyle/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Logics</a:t>
            </a:r>
            <a:r>
              <a:rPr lang="en-US" sz="2800" dirty="0"/>
              <a:t> are formal languages for representing information so that conclusions can be drawn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Syntax</a:t>
            </a:r>
            <a:r>
              <a:rPr lang="en-US" sz="2800" dirty="0"/>
              <a:t> defines the sentences in the language</a:t>
            </a:r>
          </a:p>
          <a:p>
            <a:pPr marL="231775" indent="-231775"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accent2"/>
                </a:solidFill>
              </a:rPr>
              <a:t>Semantics</a:t>
            </a:r>
            <a:r>
              <a:rPr lang="en-US" sz="2800" dirty="0"/>
              <a:t> define the "meaning" of sentences</a:t>
            </a:r>
          </a:p>
          <a:p>
            <a:pPr marL="573088" lvl="1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</a:rPr>
              <a:t>i.e., define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</a:rPr>
              <a:t>truth</a:t>
            </a:r>
            <a:r>
              <a:rPr lang="en-US" sz="2800" dirty="0">
                <a:ea typeface="ＭＳ Ｐゴシック" charset="0"/>
              </a:rPr>
              <a:t> of a sentence in a world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/>
              <a:t>E.g., the language of arithmetic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a sentence; x2+y &gt; {} is not a sentence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number x+2 is no less than the number y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true in a world where x = 7, y = 1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x+2 ≥ y is false in a world where x = 0, y = 6</a:t>
            </a:r>
          </a:p>
          <a:p>
            <a:pPr marL="341313" lvl="1" indent="-169863">
              <a:lnSpc>
                <a:spcPct val="90000"/>
              </a:lnSpc>
              <a:buFont typeface="Arial"/>
              <a:buChar char="•"/>
              <a:defRPr/>
            </a:pPr>
            <a:r>
              <a:rPr lang="en-US" sz="2800" dirty="0">
                <a:ea typeface="ＭＳ Ｐゴシック" charset="0"/>
              </a:rPr>
              <a:t>x+1&gt; x is true for all numbers x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pPr marL="231775" indent="-231775"/>
            <a:r>
              <a:rPr lang="en-US" sz="3200" dirty="0">
                <a:solidFill>
                  <a:schemeClr val="accent2"/>
                </a:solidFill>
              </a:rPr>
              <a:t>Entailment: </a:t>
            </a:r>
            <a:r>
              <a:rPr lang="en-US" sz="3200" dirty="0"/>
              <a:t>one thing </a:t>
            </a:r>
            <a:r>
              <a:rPr lang="en-US" sz="3200" dirty="0">
                <a:solidFill>
                  <a:srgbClr val="FF0000"/>
                </a:solidFill>
              </a:rPr>
              <a:t>follows from </a:t>
            </a:r>
            <a:r>
              <a:rPr lang="en-US" sz="3200" dirty="0"/>
              <a:t>another</a:t>
            </a:r>
          </a:p>
          <a:p>
            <a:pPr marL="231775" indent="-231775"/>
            <a:r>
              <a:rPr lang="en-US" sz="3200" dirty="0"/>
              <a:t>KB </a:t>
            </a:r>
            <a:r>
              <a:rPr lang="en-US" sz="3200" dirty="0">
                <a:cs typeface="Arial" charset="0"/>
              </a:rPr>
              <a:t>╞</a:t>
            </a:r>
            <a:r>
              <a:rPr lang="en-US" sz="3200" dirty="0"/>
              <a:t> </a:t>
            </a:r>
            <a:r>
              <a:rPr lang="el-GR" sz="3200" dirty="0">
                <a:cs typeface="Arial" charset="0"/>
              </a:rPr>
              <a:t>α</a:t>
            </a:r>
            <a:endParaRPr lang="en-US" sz="3200" dirty="0"/>
          </a:p>
          <a:p>
            <a:pPr marL="231775" indent="-231775"/>
            <a:r>
              <a:rPr lang="en-US" sz="3200" dirty="0"/>
              <a:t>Knowledge base </a:t>
            </a:r>
            <a:r>
              <a:rPr lang="en-US" sz="3200" i="1" dirty="0"/>
              <a:t>KB</a:t>
            </a:r>
            <a:r>
              <a:rPr lang="en-US" sz="3200" dirty="0"/>
              <a:t> entails sentence α </a:t>
            </a:r>
            <a:r>
              <a:rPr lang="en-US" sz="3200" dirty="0" err="1"/>
              <a:t>iff</a:t>
            </a:r>
            <a:r>
              <a:rPr lang="en-US" sz="3200" dirty="0"/>
              <a:t> α is true in </a:t>
            </a:r>
            <a:r>
              <a:rPr lang="en-US" sz="3200" i="1" dirty="0"/>
              <a:t>all possible worlds </a:t>
            </a:r>
            <a:r>
              <a:rPr lang="en-US" sz="3200" dirty="0"/>
              <a:t>where </a:t>
            </a:r>
            <a:r>
              <a:rPr lang="en-US" sz="3200" i="1" dirty="0"/>
              <a:t>KB</a:t>
            </a:r>
            <a:r>
              <a:rPr lang="en-US" sz="3200" dirty="0"/>
              <a:t> is true</a:t>
            </a:r>
            <a:endParaRPr lang="en-US" sz="1600" dirty="0"/>
          </a:p>
          <a:p>
            <a:pPr marL="231775" indent="-231775"/>
            <a:r>
              <a:rPr lang="en-US" sz="3200" dirty="0"/>
              <a:t>A </a:t>
            </a:r>
            <a:r>
              <a:rPr lang="en-US" sz="3200" b="1" dirty="0"/>
              <a:t>possible world where KB is true </a:t>
            </a:r>
            <a:r>
              <a:rPr lang="en-US" sz="3200" dirty="0"/>
              <a:t>can contain additional facts as long as they don’t contradict anything in the KB</a:t>
            </a:r>
          </a:p>
          <a:p>
            <a:pPr marL="341313" lvl="1" indent="0">
              <a:buNone/>
            </a:pPr>
            <a:r>
              <a:rPr lang="en-US" sz="2800" dirty="0"/>
              <a:t>E.g.: ‘what’s known today’ + ‘there’s life on Mars’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Entailment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5181600"/>
          </a:xfrm>
        </p:spPr>
        <p:txBody>
          <a:bodyPr/>
          <a:lstStyle/>
          <a:p>
            <a:pPr marL="231775" indent="-231775"/>
            <a:r>
              <a:rPr lang="en-US" sz="3200" dirty="0">
                <a:solidFill>
                  <a:schemeClr val="accent2"/>
                </a:solidFill>
              </a:rPr>
              <a:t>Entailment: </a:t>
            </a:r>
            <a:r>
              <a:rPr lang="en-US" sz="3200" dirty="0"/>
              <a:t>one thing </a:t>
            </a:r>
            <a:r>
              <a:rPr lang="en-US" sz="3200" dirty="0">
                <a:solidFill>
                  <a:srgbClr val="FF0000"/>
                </a:solidFill>
              </a:rPr>
              <a:t>follows from </a:t>
            </a:r>
            <a:r>
              <a:rPr lang="en-US" sz="3200" dirty="0"/>
              <a:t>others</a:t>
            </a:r>
          </a:p>
          <a:p>
            <a:pPr marL="231775" indent="-231775"/>
            <a:r>
              <a:rPr lang="en-US" sz="3200" dirty="0"/>
              <a:t>KB </a:t>
            </a:r>
            <a:r>
              <a:rPr lang="en-US" sz="3200" dirty="0">
                <a:cs typeface="Arial" charset="0"/>
              </a:rPr>
              <a:t>╞</a:t>
            </a:r>
            <a:r>
              <a:rPr lang="en-US" sz="3200" dirty="0"/>
              <a:t> </a:t>
            </a:r>
            <a:r>
              <a:rPr lang="el-GR" sz="3200" dirty="0">
                <a:cs typeface="Arial" charset="0"/>
              </a:rPr>
              <a:t>α</a:t>
            </a:r>
            <a:endParaRPr lang="en-US" sz="3200" dirty="0"/>
          </a:p>
          <a:p>
            <a:pPr marL="231775" indent="-231775"/>
            <a:r>
              <a:rPr lang="en-US" sz="3200" dirty="0"/>
              <a:t>Knowledge base </a:t>
            </a:r>
            <a:r>
              <a:rPr lang="en-US" sz="3200" i="1" dirty="0"/>
              <a:t>KB</a:t>
            </a:r>
            <a:r>
              <a:rPr lang="en-US" sz="3200" dirty="0"/>
              <a:t> entails sentence α </a:t>
            </a:r>
            <a:r>
              <a:rPr lang="en-US" sz="3200" dirty="0" err="1"/>
              <a:t>iff</a:t>
            </a:r>
            <a:r>
              <a:rPr lang="en-US" sz="3200" dirty="0"/>
              <a:t> α is true in </a:t>
            </a:r>
            <a:r>
              <a:rPr lang="en-US" sz="3200" i="1" dirty="0"/>
              <a:t>all possible worlds </a:t>
            </a:r>
            <a:r>
              <a:rPr lang="en-US" sz="3200" dirty="0"/>
              <a:t>where </a:t>
            </a:r>
            <a:r>
              <a:rPr lang="en-US" sz="3200" i="1" dirty="0"/>
              <a:t>KB</a:t>
            </a:r>
            <a:r>
              <a:rPr lang="en-US" sz="3200" dirty="0"/>
              <a:t> is true</a:t>
            </a:r>
            <a:endParaRPr lang="en-US" sz="2000" dirty="0"/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the KB containing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UMBC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and </a:t>
            </a:r>
            <a:r>
              <a:rPr lang="ja-JP" altLang="en-US" sz="280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JHU won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entails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Either UMBC won or JHU won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E.g., </a:t>
            </a:r>
            <a:r>
              <a:rPr lang="en-US" sz="2800" dirty="0" err="1">
                <a:ea typeface="ＭＳ Ｐゴシック" charset="0"/>
              </a:rPr>
              <a:t>x+y</a:t>
            </a:r>
            <a:r>
              <a:rPr lang="en-US" sz="2800" dirty="0">
                <a:ea typeface="ＭＳ Ｐゴシック" charset="0"/>
              </a:rPr>
              <a:t> = 4 entails  x = 4 - y</a:t>
            </a:r>
          </a:p>
          <a:p>
            <a:pPr marL="512763" lvl="1" indent="-288925"/>
            <a:r>
              <a:rPr lang="en-US" sz="2800" dirty="0">
                <a:ea typeface="ＭＳ Ｐゴシック" charset="0"/>
              </a:rPr>
              <a:t>Entailment is a relationship between (sets of) sentences (i.e., </a:t>
            </a:r>
            <a:r>
              <a:rPr lang="en-US" sz="2800" dirty="0">
                <a:solidFill>
                  <a:srgbClr val="FF0000"/>
                </a:solidFill>
                <a:ea typeface="ＭＳ Ｐゴシック" charset="0"/>
              </a:rPr>
              <a:t>syntax</a:t>
            </a:r>
            <a:r>
              <a:rPr lang="en-US" sz="2800" dirty="0">
                <a:ea typeface="ＭＳ Ｐゴシック" charset="0"/>
              </a:rPr>
              <a:t>) that is based on </a:t>
            </a:r>
            <a:r>
              <a:rPr lang="en-US" sz="2800" b="1" dirty="0">
                <a:ea typeface="ＭＳ Ｐゴシック" charset="0"/>
              </a:rPr>
              <a:t>semantics</a:t>
            </a:r>
          </a:p>
        </p:txBody>
      </p:sp>
    </p:spTree>
    <p:extLst>
      <p:ext uri="{BB962C8B-B14F-4D97-AF65-F5344CB8AC3E}">
        <p14:creationId xmlns:p14="http://schemas.microsoft.com/office/powerpoint/2010/main" val="33636540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49" name="Picture 4" descr="model-inclu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4131209"/>
            <a:ext cx="2819400" cy="257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Models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231775" indent="-231775"/>
            <a:r>
              <a:rPr lang="en-US" sz="3200" dirty="0"/>
              <a:t>Logicians talk of </a:t>
            </a:r>
            <a:r>
              <a:rPr lang="en-US" sz="3200" dirty="0">
                <a:solidFill>
                  <a:schemeClr val="accent2"/>
                </a:solidFill>
              </a:rPr>
              <a:t>models</a:t>
            </a:r>
            <a:r>
              <a:rPr lang="en-US" sz="3200" dirty="0"/>
              <a:t>: formally structured worlds </a:t>
            </a:r>
            <a:r>
              <a:rPr lang="en-US" sz="3200" dirty="0" err="1"/>
              <a:t>w.r.t</a:t>
            </a:r>
            <a:r>
              <a:rPr lang="en-US" sz="3200" dirty="0"/>
              <a:t> which truth can be evaluated</a:t>
            </a:r>
          </a:p>
          <a:p>
            <a:pPr marL="231775" indent="-231775"/>
            <a:r>
              <a:rPr lang="en-US" sz="3200" i="1" dirty="0"/>
              <a:t>m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is a model of</a:t>
            </a:r>
            <a:r>
              <a:rPr lang="en-US" sz="3200" dirty="0"/>
              <a:t> sentence α if α is true in </a:t>
            </a:r>
            <a:r>
              <a:rPr lang="en-US" sz="3200" i="1" dirty="0"/>
              <a:t>m</a:t>
            </a:r>
          </a:p>
          <a:p>
            <a:pPr marL="341313" lvl="1" indent="0">
              <a:buNone/>
            </a:pPr>
            <a:r>
              <a:rPr lang="en-US" sz="2800" dirty="0"/>
              <a:t>Lots of other things might or might not be true or might be unknown in </a:t>
            </a:r>
            <a:r>
              <a:rPr lang="en-US" sz="2800" i="1" dirty="0"/>
              <a:t>m</a:t>
            </a:r>
            <a:endParaRPr lang="en-US" sz="2800" dirty="0"/>
          </a:p>
          <a:p>
            <a:pPr marL="231775" indent="-231775"/>
            <a:r>
              <a:rPr lang="en-US" sz="3200" i="1" dirty="0"/>
              <a:t>M(α) </a:t>
            </a:r>
            <a:r>
              <a:rPr lang="en-US" sz="3200" dirty="0"/>
              <a:t>is the set of all models of α</a:t>
            </a:r>
          </a:p>
          <a:p>
            <a:pPr marL="231775" indent="-231775"/>
            <a:r>
              <a:rPr lang="en-US" sz="3200" dirty="0"/>
              <a:t>Then KB ╞ α </a:t>
            </a:r>
            <a:r>
              <a:rPr lang="en-US" sz="3200" dirty="0" err="1"/>
              <a:t>iff</a:t>
            </a:r>
            <a:r>
              <a:rPr lang="en-US" sz="3200" dirty="0"/>
              <a:t> </a:t>
            </a:r>
            <a:r>
              <a:rPr lang="en-US" sz="3200" i="1" dirty="0"/>
              <a:t>M(KB) </a:t>
            </a:r>
            <a:r>
              <a:rPr lang="en-US" sz="3200" dirty="0">
                <a:sym typeface="Symbol" charset="0"/>
              </a:rPr>
              <a:t> </a:t>
            </a:r>
            <a:r>
              <a:rPr lang="en-US" sz="3200" i="1" dirty="0"/>
              <a:t>M(</a:t>
            </a:r>
            <a:r>
              <a:rPr lang="en-US" sz="3200" dirty="0"/>
              <a:t>α)</a:t>
            </a:r>
          </a:p>
          <a:p>
            <a:pPr marL="573088" lvl="1"/>
            <a:r>
              <a:rPr lang="en-US" sz="2800" i="1" dirty="0">
                <a:ea typeface="ＭＳ Ｐゴシック" charset="0"/>
              </a:rPr>
              <a:t>KB </a:t>
            </a:r>
            <a:r>
              <a:rPr lang="en-US" sz="2800" dirty="0">
                <a:ea typeface="ＭＳ Ｐゴシック" charset="0"/>
              </a:rPr>
              <a:t>= UMBC and JHU won 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α = UMBC won</a:t>
            </a:r>
          </a:p>
          <a:p>
            <a:pPr marL="573088" lvl="1"/>
            <a:r>
              <a:rPr lang="en-US" sz="2800" dirty="0">
                <a:ea typeface="ＭＳ Ｐゴシック" charset="0"/>
              </a:rPr>
              <a:t>Then KB ╞ α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txBody>
          <a:bodyPr/>
          <a:lstStyle/>
          <a:p>
            <a:r>
              <a:rPr lang="en-US" dirty="0"/>
              <a:t>Entailment in the </a:t>
            </a:r>
            <a:r>
              <a:rPr lang="en-US" dirty="0" err="1"/>
              <a:t>Wumpus</a:t>
            </a:r>
            <a:r>
              <a:rPr lang="en-US" dirty="0"/>
              <a:t> World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5837034" cy="5105400"/>
          </a:xfrm>
        </p:spPr>
        <p:txBody>
          <a:bodyPr/>
          <a:lstStyle/>
          <a:p>
            <a:pPr marL="231775" indent="-231775"/>
            <a:r>
              <a:rPr lang="en-US" sz="3000" dirty="0"/>
              <a:t>Situation after detecting nothing in [1,1], move right, breeze in [2,1]</a:t>
            </a:r>
          </a:p>
          <a:p>
            <a:pPr marL="231775" indent="-231775"/>
            <a:r>
              <a:rPr lang="en-US" sz="3000" dirty="0"/>
              <a:t>Possible models for </a:t>
            </a:r>
            <a:r>
              <a:rPr lang="en-US" sz="3000" i="1" dirty="0"/>
              <a:t>KB</a:t>
            </a:r>
            <a:r>
              <a:rPr lang="en-US" sz="3000" dirty="0"/>
              <a:t> assuming only pits and restricting cells to {(1,3)(2,1)(2,2)}</a:t>
            </a:r>
          </a:p>
          <a:p>
            <a:pPr marL="231775" indent="-231775"/>
            <a:r>
              <a:rPr lang="en-US" sz="3000" dirty="0"/>
              <a:t>Two observations: ~B11, B12</a:t>
            </a:r>
          </a:p>
          <a:p>
            <a:pPr marL="231775" indent="-231775"/>
            <a:r>
              <a:rPr lang="en-US" sz="3000" dirty="0"/>
              <a:t>Three more propositional variables variables: P13, P21, P22</a:t>
            </a:r>
          </a:p>
          <a:p>
            <a:pPr marL="231775" indent="-231775"/>
            <a:r>
              <a:rPr lang="en-US" sz="3000" dirty="0">
                <a:sym typeface="Symbol" charset="0"/>
              </a:rPr>
              <a:t> </a:t>
            </a:r>
            <a:r>
              <a:rPr lang="en-US" sz="3000" dirty="0"/>
              <a:t>8 possible models</a:t>
            </a:r>
          </a:p>
          <a:p>
            <a:pPr marL="231775" indent="-231775"/>
            <a:endParaRPr lang="en-US" sz="3000" dirty="0"/>
          </a:p>
        </p:txBody>
      </p:sp>
      <p:pic>
        <p:nvPicPr>
          <p:cNvPr id="80899" name="Picture 4" descr="wumpus-seq1c-a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4005" y="2057400"/>
            <a:ext cx="25717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34005" y="5265003"/>
            <a:ext cx="2628995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B11</a:t>
            </a:r>
            <a:r>
              <a:rPr lang="en-US" dirty="0">
                <a:latin typeface="Calibri"/>
                <a:cs typeface="Calibri"/>
              </a:rPr>
              <a:t>: breeze in (1,1)</a:t>
            </a:r>
          </a:p>
          <a:p>
            <a:r>
              <a:rPr lang="en-US" b="1" dirty="0">
                <a:latin typeface="Calibri"/>
                <a:cs typeface="Calibri"/>
              </a:rPr>
              <a:t>P13</a:t>
            </a:r>
            <a:r>
              <a:rPr lang="en-US" dirty="0">
                <a:latin typeface="Calibri"/>
                <a:cs typeface="Calibri"/>
              </a:rPr>
              <a:t>: pit in (1,3)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411C3-12D5-FE4D-9093-0980E6D978CA}"/>
              </a:ext>
            </a:extLst>
          </p:cNvPr>
          <p:cNvSpPr txBox="1"/>
          <p:nvPr/>
        </p:nvSpPr>
        <p:spPr>
          <a:xfrm>
            <a:off x="6324600" y="464406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B68316-3E69-8544-9095-C9709338E37C}"/>
              </a:ext>
            </a:extLst>
          </p:cNvPr>
          <p:cNvSpPr txBox="1"/>
          <p:nvPr/>
        </p:nvSpPr>
        <p:spPr>
          <a:xfrm>
            <a:off x="7010400" y="466427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C0EDAE-7EAD-394F-8A5D-131FB663261C}"/>
              </a:ext>
            </a:extLst>
          </p:cNvPr>
          <p:cNvSpPr txBox="1"/>
          <p:nvPr/>
        </p:nvSpPr>
        <p:spPr>
          <a:xfrm>
            <a:off x="7574166" y="4648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191D9B-D590-CD43-A512-75BC4B5F8F1C}"/>
              </a:ext>
            </a:extLst>
          </p:cNvPr>
          <p:cNvSpPr txBox="1"/>
          <p:nvPr/>
        </p:nvSpPr>
        <p:spPr>
          <a:xfrm>
            <a:off x="8183766" y="4648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9A63E7-4C39-7048-B6BF-9D759CBC3B64}"/>
              </a:ext>
            </a:extLst>
          </p:cNvPr>
          <p:cNvSpPr txBox="1"/>
          <p:nvPr/>
        </p:nvSpPr>
        <p:spPr>
          <a:xfrm>
            <a:off x="5825385" y="415141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C91343-2D0D-B34A-9E23-05F627ADAD92}"/>
              </a:ext>
            </a:extLst>
          </p:cNvPr>
          <p:cNvSpPr txBox="1"/>
          <p:nvPr/>
        </p:nvSpPr>
        <p:spPr>
          <a:xfrm>
            <a:off x="5897766" y="35052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30BB82-C76C-5640-B2EC-6E7A27BD68DE}"/>
              </a:ext>
            </a:extLst>
          </p:cNvPr>
          <p:cNvSpPr txBox="1"/>
          <p:nvPr/>
        </p:nvSpPr>
        <p:spPr>
          <a:xfrm>
            <a:off x="5867400" y="285898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D3B3B8-7D20-9148-A533-EF854CC685E1}"/>
              </a:ext>
            </a:extLst>
          </p:cNvPr>
          <p:cNvSpPr txBox="1"/>
          <p:nvPr/>
        </p:nvSpPr>
        <p:spPr>
          <a:xfrm>
            <a:off x="5867400" y="221277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tter decisions: two systems 🧠. “If there is time to reflect, slowing… |  by Lloyd Carroll | UX Collective">
            <a:extLst>
              <a:ext uri="{FF2B5EF4-FFF2-40B4-BE49-F238E27FC236}">
                <a16:creationId xmlns:a16="http://schemas.microsoft.com/office/drawing/2014/main" id="{672DD102-26CE-404B-9429-94AC1E5301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67" r="9166"/>
          <a:stretch/>
        </p:blipFill>
        <p:spPr bwMode="auto">
          <a:xfrm>
            <a:off x="178950" y="457200"/>
            <a:ext cx="8786099" cy="554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672F97-BCB0-8148-9885-2927DDC528E2}"/>
              </a:ext>
            </a:extLst>
          </p:cNvPr>
          <p:cNvSpPr txBox="1"/>
          <p:nvPr/>
        </p:nvSpPr>
        <p:spPr>
          <a:xfrm>
            <a:off x="304800" y="6380922"/>
            <a:ext cx="2983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Does that person look suspicious?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10F1F-636A-C842-9B95-9D91C25B1C06}"/>
              </a:ext>
            </a:extLst>
          </p:cNvPr>
          <p:cNvSpPr txBox="1"/>
          <p:nvPr/>
        </p:nvSpPr>
        <p:spPr>
          <a:xfrm>
            <a:off x="5715000" y="6263286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Who has the motive, means and opportunity to do this?</a:t>
            </a:r>
          </a:p>
        </p:txBody>
      </p:sp>
    </p:spTree>
    <p:extLst>
      <p:ext uri="{BB962C8B-B14F-4D97-AF65-F5344CB8AC3E}">
        <p14:creationId xmlns:p14="http://schemas.microsoft.com/office/powerpoint/2010/main" val="24112133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pic>
        <p:nvPicPr>
          <p:cNvPr id="82946" name="Picture 3" descr="wumpus-model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1219200"/>
            <a:ext cx="6629400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981200"/>
          <a:ext cx="1905000" cy="37337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791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Each row is a potential world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71F63C-53E8-8046-ABD1-0997693B61E7}"/>
              </a:ext>
            </a:extLst>
          </p:cNvPr>
          <p:cNvSpPr txBox="1"/>
          <p:nvPr/>
        </p:nvSpPr>
        <p:spPr>
          <a:xfrm>
            <a:off x="3124200" y="614045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Some of these are inconsistent with the observed facts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(1)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sz="3200" b="1" dirty="0"/>
              <a:t>If a cell has a pit, then a breeze is observable in every adjacent cell</a:t>
            </a:r>
          </a:p>
          <a:p>
            <a:r>
              <a:rPr lang="en-US" sz="3200" dirty="0"/>
              <a:t>In propositional calculus we can not have rules with variables (e.g., </a:t>
            </a:r>
            <a:r>
              <a:rPr lang="en-US" sz="3200" dirty="0" err="1"/>
              <a:t>forall</a:t>
            </a:r>
            <a:r>
              <a:rPr lang="en-US" sz="3200" dirty="0"/>
              <a:t> X…)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B21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B12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B11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B22 …</a:t>
            </a:r>
            <a:endParaRPr lang="en-US" sz="3200" dirty="0">
              <a:ea typeface="ＭＳ Ｐゴシック" charset="0"/>
            </a:endParaRP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638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If a pit in (1,1) then a breeze in (2,1), </a:t>
            </a:r>
            <a:r>
              <a:rPr lang="is-IS" sz="1800" dirty="0">
                <a:latin typeface="Calibri"/>
                <a:cs typeface="Calibri"/>
              </a:rPr>
              <a:t>…</a:t>
            </a:r>
            <a:endParaRPr lang="en-US"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World Rules (1)</a:t>
            </a:r>
          </a:p>
        </p:txBody>
      </p:sp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sz="3200" b="1" dirty="0"/>
              <a:t>If a cell has a pit, then a breeze is observable in every adjacent cell</a:t>
            </a:r>
          </a:p>
          <a:p>
            <a:r>
              <a:rPr lang="en-US" sz="3200" dirty="0"/>
              <a:t>In propositional calculus we can not have rules with variables (e.g., </a:t>
            </a:r>
            <a:r>
              <a:rPr lang="en-US" sz="3200" dirty="0" err="1"/>
              <a:t>forall</a:t>
            </a:r>
            <a:r>
              <a:rPr lang="en-US" sz="3200" dirty="0"/>
              <a:t> X…)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B21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P11 =&gt; B12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B11</a:t>
            </a:r>
          </a:p>
          <a:p>
            <a:pPr marL="339725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P21 =&gt; B22 …</a:t>
            </a:r>
            <a:endParaRPr lang="en-US" sz="3200" dirty="0">
              <a:ea typeface="ＭＳ Ｐゴシック" charset="0"/>
            </a:endParaRPr>
          </a:p>
          <a:p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56388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If a pit in (1,1) then a breeze in (2,1), </a:t>
            </a:r>
            <a:r>
              <a:rPr lang="is-IS" sz="1800" dirty="0">
                <a:latin typeface="Calibri"/>
                <a:cs typeface="Calibri"/>
              </a:rPr>
              <a:t>…</a:t>
            </a:r>
            <a:endParaRPr lang="en-US" sz="1800" dirty="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5DD54C-6FD8-0448-912B-38AF37EC9B4B}"/>
              </a:ext>
            </a:extLst>
          </p:cNvPr>
          <p:cNvSpPr txBox="1"/>
          <p:nvPr/>
        </p:nvSpPr>
        <p:spPr>
          <a:xfrm>
            <a:off x="5257800" y="3733800"/>
            <a:ext cx="2717800" cy="267811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i="1" dirty="0">
                <a:solidFill>
                  <a:srgbClr val="FF0000"/>
                </a:solidFill>
                <a:latin typeface="Calibri"/>
              </a:rPr>
              <a:t>these also follow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~B21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~B12 =&gt; ~P11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~B11 =&gt; ~P21</a:t>
            </a:r>
          </a:p>
          <a:p>
            <a:pPr algn="ctr">
              <a:defRPr/>
            </a:pPr>
            <a:r>
              <a:rPr lang="en-US" sz="2800" dirty="0">
                <a:latin typeface="Calibri"/>
              </a:rPr>
              <a:t>~B22 =&gt; ~P21</a:t>
            </a:r>
          </a:p>
          <a:p>
            <a:pPr>
              <a:defRPr/>
            </a:pPr>
            <a:r>
              <a:rPr lang="en-US" sz="2800" dirty="0">
                <a:latin typeface="Calibri"/>
              </a:rPr>
              <a:t>…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96DC05C-0AF5-C840-82DD-C4A9AF3098D4}"/>
              </a:ext>
            </a:extLst>
          </p:cNvPr>
          <p:cNvCxnSpPr>
            <a:cxnSpLocks/>
          </p:cNvCxnSpPr>
          <p:nvPr/>
        </p:nvCxnSpPr>
        <p:spPr bwMode="auto">
          <a:xfrm>
            <a:off x="2743200" y="3733800"/>
            <a:ext cx="2819400" cy="6096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9E8DCB-FBB8-5244-AD35-50E124F0A100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214203"/>
            <a:ext cx="2819400" cy="586397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4A64F3C-7545-3142-B567-D06AB585D4A3}"/>
              </a:ext>
            </a:extLst>
          </p:cNvPr>
          <p:cNvCxnSpPr>
            <a:cxnSpLocks/>
          </p:cNvCxnSpPr>
          <p:nvPr/>
        </p:nvCxnSpPr>
        <p:spPr bwMode="auto">
          <a:xfrm>
            <a:off x="2743200" y="4761122"/>
            <a:ext cx="2819400" cy="519881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B16F317-EA51-F142-98DD-4C32840D8501}"/>
              </a:ext>
            </a:extLst>
          </p:cNvPr>
          <p:cNvSpPr txBox="1"/>
          <p:nvPr/>
        </p:nvSpPr>
        <p:spPr>
          <a:xfrm>
            <a:off x="3651687" y="47189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593913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8518" y="730189"/>
            <a:ext cx="5420202" cy="4026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-228600"/>
            <a:ext cx="7772400" cy="1143000"/>
          </a:xfrm>
        </p:spPr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8518" y="4648200"/>
            <a:ext cx="5715000" cy="685800"/>
          </a:xfrm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b="1" i="1" dirty="0"/>
              <a:t>KB </a:t>
            </a:r>
            <a:r>
              <a:rPr lang="en-US" b="1" dirty="0"/>
              <a:t>= </a:t>
            </a:r>
            <a:r>
              <a:rPr lang="en-US" b="1" dirty="0" err="1"/>
              <a:t>wumpus</a:t>
            </a:r>
            <a:r>
              <a:rPr lang="en-US" b="1" dirty="0"/>
              <a:t>-world rules + observations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33800" y="533400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</a:rPr>
              <a:t>Only </a:t>
            </a:r>
            <a:r>
              <a:rPr lang="en-US" b="1" dirty="0">
                <a:latin typeface="Calibri"/>
                <a:cs typeface="Calibri"/>
              </a:rPr>
              <a:t>three</a:t>
            </a:r>
            <a:r>
              <a:rPr lang="en-US" dirty="0">
                <a:latin typeface="Calibri"/>
                <a:cs typeface="Calibri"/>
              </a:rPr>
              <a:t> of the possible models are consistent with what’s known</a:t>
            </a:r>
          </a:p>
          <a:p>
            <a:pPr marL="123825" indent="-123825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</a:rPr>
              <a:t>Any might be the way the world really is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CC8690-4ABA-BA48-98B6-776E641AE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02455"/>
              </p:ext>
            </p:extLst>
          </p:nvPr>
        </p:nvGraphicFramePr>
        <p:xfrm>
          <a:off x="400050" y="1372865"/>
          <a:ext cx="2400300" cy="45612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P21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atin typeface="Calibri"/>
                        </a:rPr>
                        <a:t>P22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F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81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</a:rPr>
                        <a:t>T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40AD12F-A5C4-7F40-B4FF-517769582910}"/>
              </a:ext>
            </a:extLst>
          </p:cNvPr>
          <p:cNvSpPr txBox="1"/>
          <p:nvPr/>
        </p:nvSpPr>
        <p:spPr>
          <a:xfrm>
            <a:off x="400050" y="6072664"/>
            <a:ext cx="240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(P13 </a:t>
            </a:r>
            <a:r>
              <a:rPr lang="en-US" sz="2000" dirty="0"/>
              <a:t>∨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P22) </a:t>
            </a:r>
            <a:r>
              <a:rPr lang="en-US" sz="2000" dirty="0"/>
              <a:t>∧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~P21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AA294C-5763-9947-83E7-C1DAF9613547}"/>
              </a:ext>
            </a:extLst>
          </p:cNvPr>
          <p:cNvCxnSpPr/>
          <p:nvPr/>
        </p:nvCxnSpPr>
        <p:spPr bwMode="auto">
          <a:xfrm>
            <a:off x="400050" y="2133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6DAE9-2D1C-FE47-BF27-8C9F3E07013B}"/>
              </a:ext>
            </a:extLst>
          </p:cNvPr>
          <p:cNvCxnSpPr/>
          <p:nvPr/>
        </p:nvCxnSpPr>
        <p:spPr bwMode="auto">
          <a:xfrm>
            <a:off x="400050" y="31242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5442A5-3464-2E4B-A10E-674B0C55A716}"/>
              </a:ext>
            </a:extLst>
          </p:cNvPr>
          <p:cNvCxnSpPr/>
          <p:nvPr/>
        </p:nvCxnSpPr>
        <p:spPr bwMode="auto">
          <a:xfrm>
            <a:off x="400050" y="3657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422D4A8-1419-7B4C-B301-4F2FEB5B6191}"/>
              </a:ext>
            </a:extLst>
          </p:cNvPr>
          <p:cNvCxnSpPr/>
          <p:nvPr/>
        </p:nvCxnSpPr>
        <p:spPr bwMode="auto">
          <a:xfrm>
            <a:off x="400050" y="51816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B22754-C87B-D44A-AB3D-D4D58D547A77}"/>
              </a:ext>
            </a:extLst>
          </p:cNvPr>
          <p:cNvCxnSpPr/>
          <p:nvPr/>
        </p:nvCxnSpPr>
        <p:spPr bwMode="auto">
          <a:xfrm>
            <a:off x="400050" y="5715000"/>
            <a:ext cx="24003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>
                <a:alpha val="37627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Wumpus</a:t>
            </a:r>
            <a:r>
              <a:rPr lang="en-US" dirty="0"/>
              <a:t> World Rules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181600"/>
          </a:xfrm>
        </p:spPr>
        <p:txBody>
          <a:bodyPr/>
          <a:lstStyle/>
          <a:p>
            <a:pPr>
              <a:defRPr/>
            </a:pPr>
            <a:r>
              <a:rPr lang="en-US" sz="3600" b="1" dirty="0"/>
              <a:t>Cell safe if it has neither a pit</a:t>
            </a:r>
            <a:br>
              <a:rPr lang="en-US" sz="3600" b="1" dirty="0"/>
            </a:br>
            <a:r>
              <a:rPr lang="en-US" sz="3600" b="1" dirty="0"/>
              <a:t>nor </a:t>
            </a:r>
            <a:r>
              <a:rPr lang="en-US" sz="3600" b="1" dirty="0" err="1"/>
              <a:t>wumpus</a:t>
            </a:r>
            <a:endParaRPr lang="en-US" sz="3600" b="1" dirty="0"/>
          </a:p>
          <a:p>
            <a:pPr marL="339725" lvl="1" indent="0">
              <a:buFontTx/>
              <a:buNone/>
              <a:defRPr/>
            </a:pPr>
            <a:r>
              <a:rPr lang="en-US" sz="3200" dirty="0"/>
              <a:t>OK11 =&gt; ~P11 </a:t>
            </a:r>
            <a:r>
              <a:rPr lang="en-US" sz="3200" dirty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/>
              <a:t>~W11 </a:t>
            </a:r>
          </a:p>
          <a:p>
            <a:pPr marL="339725" lvl="1" indent="0">
              <a:buFontTx/>
              <a:buNone/>
              <a:defRPr/>
            </a:pPr>
            <a:r>
              <a:rPr lang="en-US" sz="3200" dirty="0"/>
              <a:t>OK12 =&gt; ~P12 </a:t>
            </a:r>
            <a:r>
              <a:rPr lang="en-US" sz="3200" dirty="0"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US" sz="3200" dirty="0"/>
              <a:t>~W12 …</a:t>
            </a:r>
          </a:p>
          <a:p>
            <a:pPr>
              <a:defRPr/>
            </a:pPr>
            <a:r>
              <a:rPr lang="en-US" sz="3600" dirty="0"/>
              <a:t>From which we can derive the more useful “rules”</a:t>
            </a:r>
          </a:p>
          <a:p>
            <a:pPr marL="347663" indent="0">
              <a:buFontTx/>
              <a:buNone/>
              <a:defRPr/>
            </a:pPr>
            <a:r>
              <a:rPr lang="en-US" sz="2800" dirty="0"/>
              <a:t>P11 </a:t>
            </a:r>
            <a:r>
              <a:rPr lang="en-US" sz="2800" dirty="0">
                <a:latin typeface="ＭＳ ゴシック"/>
                <a:ea typeface="ＭＳ ゴシック"/>
                <a:cs typeface="ＭＳ ゴシック"/>
              </a:rPr>
              <a:t>∨ </a:t>
            </a:r>
            <a:r>
              <a:rPr lang="en-US" sz="2800" dirty="0">
                <a:ea typeface="ＭＳ ゴシック"/>
                <a:cs typeface="ＭＳ ゴシック"/>
              </a:rPr>
              <a:t>W11 =&gt; ~OK11</a:t>
            </a:r>
          </a:p>
          <a:p>
            <a:pPr marL="347663" indent="0">
              <a:buFontTx/>
              <a:buNone/>
              <a:defRPr/>
            </a:pPr>
            <a:r>
              <a:rPr lang="en-US" sz="2800" dirty="0">
                <a:ea typeface="ＭＳ ゴシック"/>
                <a:cs typeface="ＭＳ ゴシック"/>
              </a:rPr>
              <a:t>P11 =&gt; ~OK11</a:t>
            </a:r>
          </a:p>
          <a:p>
            <a:pPr marL="347663" indent="0">
              <a:buFontTx/>
              <a:buNone/>
              <a:defRPr/>
            </a:pPr>
            <a:r>
              <a:rPr lang="en-US" sz="2800" dirty="0">
                <a:ea typeface="ＭＳ ゴシック"/>
                <a:cs typeface="ＭＳ ゴシック"/>
              </a:rPr>
              <a:t>W11 =&gt; ~OK11 …</a:t>
            </a:r>
            <a:endParaRPr lang="en-US" sz="2800" dirty="0"/>
          </a:p>
          <a:p>
            <a:pPr>
              <a:defRPr/>
            </a:pP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898878" y="2667000"/>
            <a:ext cx="2999589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OK11</a:t>
            </a:r>
            <a:r>
              <a:rPr lang="en-US" dirty="0">
                <a:latin typeface="Calibri"/>
                <a:cs typeface="Calibri"/>
              </a:rPr>
              <a:t>: (1,1) is safe</a:t>
            </a:r>
          </a:p>
          <a:p>
            <a:r>
              <a:rPr lang="en-US" b="1" dirty="0">
                <a:latin typeface="Calibri"/>
                <a:cs typeface="Calibri"/>
              </a:rPr>
              <a:t>W11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>
                <a:latin typeface="Calibri"/>
                <a:cs typeface="Calibri"/>
              </a:rPr>
              <a:t>Wumpus</a:t>
            </a:r>
            <a:r>
              <a:rPr lang="en-US" dirty="0">
                <a:latin typeface="Calibri"/>
                <a:cs typeface="Calibri"/>
              </a:rPr>
              <a:t> in (1,1)</a:t>
            </a:r>
          </a:p>
        </p:txBody>
      </p:sp>
      <p:pic>
        <p:nvPicPr>
          <p:cNvPr id="5" name="Picture 1029" descr="img2">
            <a:extLst>
              <a:ext uri="{FF2B5EF4-FFF2-40B4-BE49-F238E27FC236}">
                <a16:creationId xmlns:a16="http://schemas.microsoft.com/office/drawing/2014/main" id="{54C11964-3737-4549-9538-CD30C3D4D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2800" y="152400"/>
            <a:ext cx="1828800" cy="1772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Wumpus</a:t>
            </a:r>
            <a:r>
              <a:rPr lang="en-US" dirty="0"/>
              <a:t> models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105401"/>
            <a:ext cx="8458200" cy="1096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i="1" dirty="0"/>
              <a:t>KB </a:t>
            </a:r>
            <a:r>
              <a:rPr lang="en-US" sz="3600" dirty="0"/>
              <a:t>= </a:t>
            </a:r>
            <a:r>
              <a:rPr lang="en-US" sz="3600" dirty="0" err="1"/>
              <a:t>wumpus</a:t>
            </a:r>
            <a:r>
              <a:rPr lang="en-US" sz="3600" dirty="0"/>
              <a:t>-world rules + observations</a:t>
            </a:r>
          </a:p>
        </p:txBody>
      </p:sp>
      <p:pic>
        <p:nvPicPr>
          <p:cNvPr id="91139" name="Picture 4" descr="wumpus-model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wumpus-model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1295400"/>
            <a:ext cx="4191000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Is (1,2) Safe? Yes!</a:t>
            </a:r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42900" y="4495800"/>
            <a:ext cx="8458200" cy="2133600"/>
          </a:xfrm>
        </p:spPr>
        <p:txBody>
          <a:bodyPr/>
          <a:lstStyle/>
          <a:p>
            <a:pPr marL="342900" indent="-342900"/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/>
            <a:r>
              <a:rPr lang="en-US" sz="2800" dirty="0"/>
              <a:t>α</a:t>
            </a:r>
            <a:r>
              <a:rPr lang="en-US" sz="2800" baseline="-25000" dirty="0"/>
              <a:t>1</a:t>
            </a:r>
            <a:r>
              <a:rPr lang="en-US" sz="2800" dirty="0"/>
              <a:t> = </a:t>
            </a:r>
            <a:r>
              <a:rPr lang="ja-JP" altLang="en-US" sz="2800" dirty="0"/>
              <a:t>“</a:t>
            </a:r>
            <a:r>
              <a:rPr lang="en-US" altLang="ja-JP" sz="2800" dirty="0"/>
              <a:t>[1,2] is safe</a:t>
            </a:r>
            <a:r>
              <a:rPr lang="ja-JP" altLang="en-US" sz="2800" dirty="0"/>
              <a:t>”</a:t>
            </a:r>
            <a:r>
              <a:rPr lang="en-US" altLang="ja-JP" sz="2800" dirty="0"/>
              <a:t> </a:t>
            </a:r>
          </a:p>
          <a:p>
            <a:pPr marL="342900" indent="-342900"/>
            <a:r>
              <a:rPr lang="en-US" sz="2800" i="1" dirty="0"/>
              <a:t>Since all models include </a:t>
            </a:r>
            <a:r>
              <a:rPr lang="en-US" sz="2800" dirty="0"/>
              <a:t>α</a:t>
            </a:r>
            <a:r>
              <a:rPr lang="en-US" sz="2800" baseline="-25000" dirty="0"/>
              <a:t>1</a:t>
            </a:r>
            <a:endParaRPr lang="en-US" sz="2800" i="1" dirty="0"/>
          </a:p>
          <a:p>
            <a:pPr marL="342900" indent="-342900"/>
            <a:r>
              <a:rPr lang="en-US" sz="2800" i="1" dirty="0"/>
              <a:t>KB</a:t>
            </a:r>
            <a:r>
              <a:rPr lang="en-US" sz="2800" dirty="0"/>
              <a:t> ╞ α</a:t>
            </a:r>
            <a:r>
              <a:rPr lang="en-US" sz="2800" baseline="-25000" dirty="0"/>
              <a:t>1</a:t>
            </a:r>
            <a:r>
              <a:rPr lang="en-US" sz="2800" dirty="0"/>
              <a:t>, proved by </a:t>
            </a:r>
            <a:r>
              <a:rPr lang="en-US" sz="2800" b="1" dirty="0">
                <a:solidFill>
                  <a:schemeClr val="accent2"/>
                </a:solidFill>
              </a:rPr>
              <a:t>model checking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/>
          <a:lstStyle/>
          <a:p>
            <a:r>
              <a:rPr lang="en-US" dirty="0"/>
              <a:t>Is (2,2) Safe? Maybe, Maybe Not!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65650"/>
            <a:ext cx="8153400" cy="996950"/>
          </a:xfrm>
        </p:spPr>
        <p:txBody>
          <a:bodyPr/>
          <a:lstStyle/>
          <a:p>
            <a:pPr marL="342900" indent="-342900">
              <a:defRPr/>
            </a:pPr>
            <a:r>
              <a:rPr lang="en-US" sz="2800" i="1" dirty="0"/>
              <a:t>KB </a:t>
            </a:r>
            <a:r>
              <a:rPr lang="en-US" sz="2800" dirty="0"/>
              <a:t>= </a:t>
            </a:r>
            <a:r>
              <a:rPr lang="en-US" sz="2800" dirty="0" err="1"/>
              <a:t>wumpus</a:t>
            </a:r>
            <a:r>
              <a:rPr lang="en-US" sz="2800" dirty="0"/>
              <a:t>-world rules + observations</a:t>
            </a:r>
          </a:p>
          <a:p>
            <a:pPr marL="342900" indent="-342900">
              <a:defRPr/>
            </a:pPr>
            <a:r>
              <a:rPr lang="en-US" sz="2800" dirty="0"/>
              <a:t>α</a:t>
            </a:r>
            <a:r>
              <a:rPr lang="en-US" sz="2800" baseline="-25000" dirty="0"/>
              <a:t>2</a:t>
            </a:r>
            <a:r>
              <a:rPr lang="en-US" sz="2800" dirty="0"/>
              <a:t> = "[2,2] is safe"</a:t>
            </a:r>
            <a:endParaRPr lang="en-US" altLang="ja-JP" sz="2800" dirty="0"/>
          </a:p>
          <a:p>
            <a:pPr marL="342900" indent="-342900">
              <a:defRPr/>
            </a:pPr>
            <a:r>
              <a:rPr lang="en-US" sz="2800" dirty="0"/>
              <a:t>Since  some models  don’</a:t>
            </a:r>
            <a:r>
              <a:rPr lang="en-US" altLang="ja-JP" sz="2800" dirty="0"/>
              <a:t>t include</a:t>
            </a:r>
            <a:r>
              <a:rPr lang="en-US" altLang="ja-JP" sz="2800" i="1" dirty="0"/>
              <a:t> </a:t>
            </a:r>
            <a:r>
              <a:rPr lang="en-US" altLang="ja-JP" sz="2800" dirty="0"/>
              <a:t>α</a:t>
            </a:r>
            <a:r>
              <a:rPr lang="en-US" altLang="ja-JP" sz="2800" baseline="-25000" dirty="0"/>
              <a:t>2,</a:t>
            </a:r>
            <a:r>
              <a:rPr lang="en-US" altLang="ja-JP" sz="2800" i="1" dirty="0"/>
              <a:t> </a:t>
            </a:r>
            <a:r>
              <a:rPr lang="en-US" sz="2800" i="1" dirty="0"/>
              <a:t>KB </a:t>
            </a:r>
            <a:r>
              <a:rPr lang="en-US" sz="2800" dirty="0"/>
              <a:t>╞ α</a:t>
            </a:r>
            <a:r>
              <a:rPr lang="en-US" sz="2800" baseline="-25000" dirty="0"/>
              <a:t>2</a:t>
            </a:r>
          </a:p>
          <a:p>
            <a:pPr marL="342900" indent="-342900">
              <a:defRPr/>
            </a:pPr>
            <a:r>
              <a:rPr lang="en-US" sz="2800" dirty="0"/>
              <a:t>We cannot prove OK22;  it might be true or false  </a:t>
            </a:r>
          </a:p>
          <a:p>
            <a:pPr marL="0" indent="0">
              <a:buFontTx/>
              <a:buNone/>
              <a:defRPr/>
            </a:pPr>
            <a:endParaRPr lang="en-US" sz="2800" baseline="-25000" dirty="0"/>
          </a:p>
        </p:txBody>
      </p:sp>
      <p:sp>
        <p:nvSpPr>
          <p:cNvPr id="93187" name="Line 4"/>
          <p:cNvSpPr>
            <a:spLocks noChangeShapeType="1"/>
          </p:cNvSpPr>
          <p:nvPr/>
        </p:nvSpPr>
        <p:spPr bwMode="auto">
          <a:xfrm flipV="1">
            <a:off x="7086600" y="5638800"/>
            <a:ext cx="1524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pic>
        <p:nvPicPr>
          <p:cNvPr id="93188" name="Picture 5" descr="wumpus-models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1910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2578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: sentence α can be derived (inferred)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sz="3200" dirty="0"/>
              <a:t>Preview: </a:t>
            </a:r>
            <a:r>
              <a:rPr lang="en-US" sz="3200" b="1" dirty="0"/>
              <a:t>first-order logic </a:t>
            </a:r>
            <a:r>
              <a:rPr lang="en-US" sz="3200" dirty="0"/>
              <a:t>is expressive enough to say almost anything of interest and has a </a:t>
            </a:r>
            <a:r>
              <a:rPr lang="en-US" sz="3200" b="1" dirty="0"/>
              <a:t>sound</a:t>
            </a:r>
            <a:r>
              <a:rPr lang="en-US" sz="3200" dirty="0"/>
              <a:t> and </a:t>
            </a:r>
            <a:r>
              <a:rPr lang="en-US" sz="3200" b="1" dirty="0"/>
              <a:t>complete</a:t>
            </a:r>
            <a:r>
              <a:rPr lang="en-US" sz="3200" dirty="0"/>
              <a:t> inference procedure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724400"/>
          </a:xfrm>
        </p:spPr>
        <p:txBody>
          <a:bodyPr/>
          <a:lstStyle/>
          <a:p>
            <a:r>
              <a:rPr lang="en-US" sz="3200" dirty="0"/>
              <a:t>A </a:t>
            </a:r>
            <a:r>
              <a:rPr lang="en-US" sz="3200" i="1" dirty="0"/>
              <a:t>sound</a:t>
            </a:r>
            <a:r>
              <a:rPr lang="en-US" sz="3200" dirty="0"/>
              <a:t> inference method derives only entailed sentences</a:t>
            </a:r>
          </a:p>
          <a:p>
            <a:r>
              <a:rPr lang="en-US" sz="3200" dirty="0"/>
              <a:t>A complete inference method can (eventually) derive any entailed sentence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soundness</a:t>
            </a:r>
            <a:r>
              <a:rPr lang="en-US" sz="3200" dirty="0"/>
              <a:t> and </a:t>
            </a:r>
            <a:r>
              <a:rPr lang="en-US" sz="3200" i="1" dirty="0"/>
              <a:t>completeness</a:t>
            </a:r>
            <a:r>
              <a:rPr lang="en-US" sz="3200" dirty="0"/>
              <a:t> in search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Here is a simple puzzle </a:t>
            </a:r>
          </a:p>
          <a:p>
            <a:pPr marL="0" indent="0">
              <a:buNone/>
            </a:pPr>
            <a:r>
              <a:rPr lang="en-US" sz="3200" dirty="0"/>
              <a:t>Don’t try to solve it -- listen to your intuition 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314112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229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Reasoning agents often get knowledge about world as a sequence of logical sentences and draw conclusions from them w/o independent access to the world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Very important that the agents’</a:t>
            </a:r>
            <a:r>
              <a:rPr lang="en-US" altLang="ja-JP" sz="2800" dirty="0">
                <a:latin typeface="Calibri"/>
              </a:rPr>
              <a:t> reasoning is sound!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Completeness is harder, but maybe less fundamental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sz="2600" dirty="0"/>
              <a:t>Intelligent agents need knowledge about world for good decisions</a:t>
            </a:r>
          </a:p>
          <a:p>
            <a:r>
              <a:rPr lang="en-US" sz="2600" dirty="0"/>
              <a:t>Agent’s knowledge stored in a knowledge base (KB) as </a:t>
            </a:r>
            <a:r>
              <a:rPr lang="en-US" sz="2600" b="1" dirty="0"/>
              <a:t>sentences</a:t>
            </a:r>
            <a:r>
              <a:rPr lang="en-US" sz="2600" dirty="0"/>
              <a:t> in a knowledge representation (KR) language</a:t>
            </a:r>
          </a:p>
          <a:p>
            <a:r>
              <a:rPr lang="en-US" sz="2600" dirty="0"/>
              <a:t> Knowledge-based agents needs a </a:t>
            </a:r>
            <a:r>
              <a:rPr lang="en-US" sz="2600" b="1" dirty="0"/>
              <a:t>KB</a:t>
            </a:r>
            <a:r>
              <a:rPr lang="en-US" sz="2600" dirty="0"/>
              <a:t> &amp; </a:t>
            </a:r>
            <a:r>
              <a:rPr lang="en-US" sz="2600" b="1" dirty="0"/>
              <a:t>inference mechanism</a:t>
            </a:r>
            <a:r>
              <a:rPr lang="en-US" sz="2600" dirty="0"/>
              <a:t>. They store sentences in KB, infer new sentences &amp; use them to </a:t>
            </a:r>
            <a:r>
              <a:rPr lang="en-US" sz="2600" b="1" dirty="0"/>
              <a:t>deduce</a:t>
            </a:r>
            <a:r>
              <a:rPr lang="en-US" sz="2600" dirty="0"/>
              <a:t> which actions to take</a:t>
            </a:r>
          </a:p>
          <a:p>
            <a:r>
              <a:rPr lang="en-US" sz="2600" dirty="0"/>
              <a:t>A </a:t>
            </a:r>
            <a:r>
              <a:rPr lang="en-US" sz="2600" b="1" dirty="0"/>
              <a:t>representation language</a:t>
            </a:r>
            <a:r>
              <a:rPr lang="en-US" sz="2600" dirty="0"/>
              <a:t> defined by its syntax &amp; semantics, which specify structure of sentences &amp; how they relate to facts of the world</a:t>
            </a:r>
          </a:p>
          <a:p>
            <a:r>
              <a:rPr lang="en-US" sz="2600" b="1" dirty="0"/>
              <a:t>Interpretation</a:t>
            </a:r>
            <a:r>
              <a:rPr lang="en-US" sz="2600" dirty="0"/>
              <a:t> of a sentence is fact to which it refers. If fact is part of the actual world, then the sentence is true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Here is a simple puzzle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Don’t try to solve it -- listen to your intuition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endParaRPr lang="en-US" sz="3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200" dirty="0"/>
          </a:p>
          <a:p>
            <a:r>
              <a:rPr lang="en-US" sz="3200" dirty="0"/>
              <a:t>A bat and ball cost $1.10</a:t>
            </a:r>
          </a:p>
          <a:p>
            <a:r>
              <a:rPr lang="en-US" sz="3200" dirty="0"/>
              <a:t>The bat costs one dollar more than the ball</a:t>
            </a:r>
          </a:p>
          <a:p>
            <a:r>
              <a:rPr lang="en-US" sz="3200" dirty="0"/>
              <a:t>How much does the ball cost?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356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Here is a simple puzzle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Don’t try to solve it -- listen to your intuition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and type an answer into the chat</a:t>
            </a:r>
            <a:endParaRPr lang="en-US" sz="32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200" dirty="0"/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A bat and ball cost $1.10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The bat costs one dollar more than the ball</a:t>
            </a:r>
          </a:p>
          <a:p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How much does the ball cost?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200" b="1" dirty="0"/>
              <a:t>The ball costs $0.05</a:t>
            </a:r>
          </a:p>
        </p:txBody>
      </p:sp>
    </p:spTree>
    <p:extLst>
      <p:ext uri="{BB962C8B-B14F-4D97-AF65-F5344CB8AC3E}">
        <p14:creationId xmlns:p14="http://schemas.microsoft.com/office/powerpoint/2010/main" val="290937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Try to determine, as quickly as you can, if the argument is logically valid. Does the conclusion follow the premises?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16990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16663</TotalTime>
  <Words>3541</Words>
  <Application>Microsoft Macintosh PowerPoint</Application>
  <PresentationFormat>On-screen Show (4:3)</PresentationFormat>
  <Paragraphs>531</Paragraphs>
  <Slides>62</Slides>
  <Notes>42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ＭＳ ゴシック</vt:lpstr>
      <vt:lpstr>Arial</vt:lpstr>
      <vt:lpstr>Calibri</vt:lpstr>
      <vt:lpstr>Courier New</vt:lpstr>
      <vt:lpstr>Lucida Calligraphy</vt:lpstr>
      <vt:lpstr>Times New Roman</vt:lpstr>
      <vt:lpstr>Blank Presentation</vt:lpstr>
      <vt:lpstr>Knowledge-Based Agents</vt:lpstr>
      <vt:lpstr>Big Idea</vt:lpstr>
      <vt:lpstr>Inference in People</vt:lpstr>
      <vt:lpstr>Thinking Fast and Slow</vt:lpstr>
      <vt:lpstr>PowerPoint Presentation</vt:lpstr>
      <vt:lpstr>Question #1</vt:lpstr>
      <vt:lpstr>Question #1</vt:lpstr>
      <vt:lpstr>Question #1</vt:lpstr>
      <vt:lpstr>Question #2</vt:lpstr>
      <vt:lpstr>Question #2</vt:lpstr>
      <vt:lpstr>Question #2</vt:lpstr>
      <vt:lpstr>Question #2</vt:lpstr>
      <vt:lpstr>Question #3</vt:lpstr>
      <vt:lpstr>Question #3</vt:lpstr>
      <vt:lpstr>Question #3</vt:lpstr>
      <vt:lpstr>Wason Selection Task</vt:lpstr>
      <vt:lpstr>Wason Selection Task</vt:lpstr>
      <vt:lpstr>Wason Selection Task</vt:lpstr>
      <vt:lpstr>Wason Selection Task</vt:lpstr>
      <vt:lpstr>Negation in Natural Language</vt:lpstr>
      <vt:lpstr>Negation in Natural Language</vt:lpstr>
      <vt:lpstr>Logic as a Methodology</vt:lpstr>
      <vt:lpstr>Knowledge-based agents </vt:lpstr>
      <vt:lpstr>Architecture of a KB agent</vt:lpstr>
      <vt:lpstr>Wumpus World environment </vt:lpstr>
      <vt:lpstr>Wumpus History</vt:lpstr>
      <vt:lpstr>AIMA’s Wumpus World </vt:lpstr>
      <vt:lpstr>Agent in a Wumpus world: Percepts </vt:lpstr>
      <vt:lpstr>Wumpus World Actions</vt:lpstr>
      <vt:lpstr>Wumpus World Goal</vt:lpstr>
      <vt:lpstr>Wumpus world characterization</vt:lpstr>
      <vt:lpstr>Wumpus world characterization</vt:lpstr>
      <vt:lpstr>AIMA’s Wumpus World </vt:lpstr>
      <vt:lpstr>Exploring a wumpus world</vt:lpstr>
      <vt:lpstr>The Hunter’s first steps</vt:lpstr>
      <vt:lpstr>The Hunter’s first steps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Exploring a wumpus world</vt:lpstr>
      <vt:lpstr>Logical reasoning</vt:lpstr>
      <vt:lpstr>Logic in general</vt:lpstr>
      <vt:lpstr>Entailment</vt:lpstr>
      <vt:lpstr>Entailment</vt:lpstr>
      <vt:lpstr>Models</vt:lpstr>
      <vt:lpstr>Entailment in the Wumpus World</vt:lpstr>
      <vt:lpstr>Wumpus models</vt:lpstr>
      <vt:lpstr>Wumpus World Rules (1)</vt:lpstr>
      <vt:lpstr>Wumpus World Rules (1)</vt:lpstr>
      <vt:lpstr>Wumpus models</vt:lpstr>
      <vt:lpstr>Wumpus World Rules (2)</vt:lpstr>
      <vt:lpstr>Wumpus models</vt:lpstr>
      <vt:lpstr>Is (1,2) Safe? Yes!</vt:lpstr>
      <vt:lpstr>Is (2,2) Safe? Maybe, Maybe Not!</vt:lpstr>
      <vt:lpstr>Inference, Soundness, Completeness</vt:lpstr>
      <vt:lpstr>Soundness and completeness</vt:lpstr>
      <vt:lpstr>No independent access to the world </vt:lpstr>
      <vt:lpstr>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249</cp:revision>
  <cp:lastPrinted>2018-03-26T18:22:47Z</cp:lastPrinted>
  <dcterms:created xsi:type="dcterms:W3CDTF">2009-10-21T17:51:15Z</dcterms:created>
  <dcterms:modified xsi:type="dcterms:W3CDTF">2022-03-10T20:23:26Z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