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313" r:id="rId3"/>
    <p:sldId id="319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1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Finin" initials="TF" lastIdx="2" clrIdx="0">
    <p:extLst>
      <p:ext uri="{19B8F6BF-5375-455C-9EA6-DF929625EA0E}">
        <p15:presenceInfo xmlns:p15="http://schemas.microsoft.com/office/powerpoint/2012/main" userId="S::finin@umbc.edu::62e4ad34-d645-4b1e-b23a-107bee7ab3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CCFF"/>
    <a:srgbClr val="0000FF"/>
    <a:srgbClr val="6699FF"/>
    <a:srgbClr val="DDDDDD"/>
    <a:srgbClr val="FF0000"/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2925"/>
  </p:normalViewPr>
  <p:slideViewPr>
    <p:cSldViewPr showGuides="1">
      <p:cViewPr varScale="1">
        <p:scale>
          <a:sx n="114" d="100"/>
          <a:sy n="114" d="100"/>
        </p:scale>
        <p:origin x="2360" y="176"/>
      </p:cViewPr>
      <p:guideLst>
        <p:guide orient="horz" pos="624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6595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1906D6CE-BF53-4C4F-94BB-3EA74B9D7152}" type="slidenum">
              <a:rPr lang="en-US">
                <a:latin typeface="Calibri Regular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46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03BB6-FCB1-8F42-BE15-D5EAD82952BD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6788"/>
            <a:r>
              <a:rPr lang="en-US" sz="1000" dirty="0">
                <a:latin typeface="Calibri Regular" panose="020F0502020204030204" pitchFamily="34" charset="0"/>
              </a:rPr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 w="12700" cap="flat">
            <a:solidFill>
              <a:schemeClr val="tx1"/>
            </a:solidFill>
          </a:ln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81113" y="3475038"/>
            <a:ext cx="7038975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651" tIns="46986" rIns="95651" bIns="46986"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1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8D64-72D7-B04A-A66E-E54C498F7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030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2E66-7F04-2A44-BE05-268E47D13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478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F810E-2338-8B4A-8B80-993736C8C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27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5347-A45C-4741-AAE5-0C5E1136C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924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5659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8CD5-3BD2-F74A-B34D-36818A67B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543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8071-9604-C249-A83C-268ED1852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66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7B6A-CC44-474C-9DE6-6375B5C1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88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71229-AF29-0641-9EB5-56601E1A9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261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7AD8-7AE7-9646-A1B0-8C678A2C8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15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EC21-2329-FF4C-97E0-E2FCCA483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18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3B2-653B-B24A-899A-8BFDBAF8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933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C2B72B8-D7D0-1B49-8415-2A9DE0265E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" TargetMode="External"/><Relationship Id="rId2" Type="http://schemas.openxmlformats.org/officeDocument/2006/relationships/hyperlink" Target="https://github.com/Axelrod-Pyth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xelrod-Pyth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reference/all_strategies.html#strategies-ind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004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Axelrod</a:t>
            </a:r>
            <a:b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exploring the iterated prisoner’s dilemma</a:t>
            </a:r>
            <a:endParaRPr lang="en-US" sz="9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BD4F-71DE-5548-9B27-41C93357E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54" y="478403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Axelrod-Python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B3F8-2098-FB46-ACF4-7D877DAB0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11" y="1752600"/>
            <a:ext cx="7772400" cy="4267200"/>
          </a:xfrm>
        </p:spPr>
        <p:txBody>
          <a:bodyPr/>
          <a:lstStyle/>
          <a:p>
            <a:pPr marL="455612" indent="-457200"/>
            <a:r>
              <a:rPr lang="en-US" sz="2800" dirty="0">
                <a:hlinkClick r:id="rId2"/>
              </a:rPr>
              <a:t>https://github.com/Axelrod-Python</a:t>
            </a:r>
            <a:endParaRPr lang="en-US" sz="2800" dirty="0"/>
          </a:p>
          <a:p>
            <a:pPr lvl="1"/>
            <a:r>
              <a:rPr lang="en-US" sz="2400" dirty="0"/>
              <a:t>Explore strategies for the Prisoners dilemma game</a:t>
            </a:r>
          </a:p>
          <a:p>
            <a:pPr lvl="1"/>
            <a:r>
              <a:rPr lang="en-US" sz="2400" dirty="0"/>
              <a:t>Over 100 strategies from literature and original ones</a:t>
            </a:r>
          </a:p>
          <a:p>
            <a:pPr lvl="1"/>
            <a:r>
              <a:rPr lang="en-US" sz="2400" dirty="0"/>
              <a:t>Run round robin tournaments with options</a:t>
            </a:r>
          </a:p>
          <a:p>
            <a:pPr lvl="1"/>
            <a:r>
              <a:rPr lang="en-US" sz="2400" dirty="0"/>
              <a:t>Population dynamics (i.e., evolution)</a:t>
            </a:r>
          </a:p>
          <a:p>
            <a:r>
              <a:rPr lang="en-US" sz="2800" dirty="0"/>
              <a:t>Easy to install </a:t>
            </a:r>
          </a:p>
          <a:p>
            <a:pPr lvl="1"/>
            <a:r>
              <a:rPr lang="en-US" sz="2400" dirty="0"/>
              <a:t>pip install </a:t>
            </a:r>
            <a:r>
              <a:rPr lang="en-US" sz="2400" dirty="0" err="1"/>
              <a:t>axelrod</a:t>
            </a:r>
            <a:endParaRPr lang="en-US" sz="2400" dirty="0"/>
          </a:p>
          <a:p>
            <a:r>
              <a:rPr lang="en-US" sz="2800" dirty="0"/>
              <a:t>Also includes notebooks </a:t>
            </a:r>
          </a:p>
          <a:p>
            <a:r>
              <a:rPr lang="en-US" sz="2800" dirty="0">
                <a:hlinkClick r:id="rId3"/>
              </a:rPr>
              <a:t>Documentation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6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8F700EC-B71C-6B4D-B8EC-D7F6DEA6BA3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1" y="101048"/>
            <a:ext cx="6200192" cy="660455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F81FF-61F9-C541-8C5F-105A50759757}"/>
              </a:ext>
            </a:extLst>
          </p:cNvPr>
          <p:cNvSpPr txBox="1"/>
          <p:nvPr/>
        </p:nvSpPr>
        <p:spPr>
          <a:xfrm>
            <a:off x="4114800" y="990600"/>
            <a:ext cx="44967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https://github.com/Axelrod-Python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793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Axelrod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60621"/>
            <a:ext cx="8305800" cy="4648200"/>
          </a:xfrm>
        </p:spPr>
        <p:txBody>
          <a:bodyPr/>
          <a:lstStyle/>
          <a:p>
            <a:r>
              <a:rPr lang="en-US" sz="2800" dirty="0"/>
              <a:t>A player like </a:t>
            </a:r>
            <a:r>
              <a:rPr lang="en-US" sz="2800" dirty="0" err="1"/>
              <a:t>TitForTat</a:t>
            </a:r>
            <a:r>
              <a:rPr lang="en-US" sz="2800" dirty="0"/>
              <a:t> is a subclass of a Player class</a:t>
            </a:r>
          </a:p>
          <a:p>
            <a:r>
              <a:rPr lang="en-US" sz="2800" dirty="0"/>
              <a:t>Every player subclass has a set of fixed properties (e.g., how many interactions it remembers)</a:t>
            </a:r>
          </a:p>
          <a:p>
            <a:r>
              <a:rPr lang="en-US" sz="2800" dirty="0"/>
              <a:t>A subclass has instances with unique IDs</a:t>
            </a:r>
          </a:p>
          <a:p>
            <a:r>
              <a:rPr lang="en-US" sz="2800" dirty="0"/>
              <a:t>Instances interact with “opponents”, who are instances of a player subtype</a:t>
            </a:r>
          </a:p>
          <a:p>
            <a:r>
              <a:rPr lang="en-US" sz="2800" dirty="0"/>
              <a:t>Each instance maintains a history of its interactions with each opponent it encounters</a:t>
            </a:r>
          </a:p>
          <a:p>
            <a:r>
              <a:rPr lang="en-US" sz="2800" dirty="0"/>
              <a:t>Its strategy for an encounter may depend on this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68226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 err="1"/>
              <a:t>TitForTat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</a:t>
            </a:r>
            <a:r>
              <a:rPr lang="en-US" sz="2000" dirty="0" err="1"/>
              <a:t>TitForTat</a:t>
            </a:r>
            <a:r>
              <a:rPr lang="en-US" sz="2000" dirty="0"/>
              <a:t>(Player):</a:t>
            </a:r>
          </a:p>
          <a:p>
            <a:pPr marL="0" indent="0">
              <a:buNone/>
            </a:pPr>
            <a:r>
              <a:rPr lang="en-US" sz="2000" dirty="0"/>
              <a:t>    name = "Tit For Tat"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1,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/>
              <a:t>     def strategy(self, opponent: Player) -&gt; Action:</a:t>
            </a:r>
          </a:p>
          <a:p>
            <a:pPr marL="0" indent="0">
              <a:buNone/>
            </a:pPr>
            <a:r>
              <a:rPr lang="en-US" sz="2000" dirty="0"/>
              <a:t>          # First move</a:t>
            </a:r>
          </a:p>
          <a:p>
            <a:pPr marL="0" indent="0">
              <a:buNone/>
            </a:pPr>
            <a:r>
              <a:rPr lang="en-US" sz="2000" dirty="0"/>
              <a:t>          if not </a:t>
            </a:r>
            <a:r>
              <a:rPr lang="en-US" sz="2000" dirty="0" err="1"/>
              <a:t>self.history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          return C</a:t>
            </a:r>
          </a:p>
          <a:p>
            <a:pPr marL="0" indent="0">
              <a:buNone/>
            </a:pPr>
            <a:r>
              <a:rPr lang="en-US" sz="2000" dirty="0"/>
              <a:t>          # React to the opponent's last move</a:t>
            </a:r>
          </a:p>
          <a:p>
            <a:pPr marL="0" indent="0">
              <a:buNone/>
            </a:pPr>
            <a:r>
              <a:rPr lang="en-US" sz="2000" dirty="0"/>
              <a:t>          if </a:t>
            </a:r>
            <a:r>
              <a:rPr lang="en-US" sz="2000" dirty="0" err="1"/>
              <a:t>opponent.history</a:t>
            </a:r>
            <a:r>
              <a:rPr lang="en-US" sz="2000" dirty="0"/>
              <a:t>[-1] == D:</a:t>
            </a:r>
          </a:p>
          <a:p>
            <a:pPr marL="0" indent="0">
              <a:buNone/>
            </a:pPr>
            <a:r>
              <a:rPr lang="en-US" sz="2000" dirty="0"/>
              <a:t>              return D</a:t>
            </a:r>
          </a:p>
          <a:p>
            <a:pPr marL="0" indent="0">
              <a:buNone/>
            </a:pPr>
            <a:r>
              <a:rPr lang="en-US" sz="2000" dirty="0"/>
              <a:t>          return C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093CD3AF-A518-C844-8BA0-6CE27547563B}"/>
              </a:ext>
            </a:extLst>
          </p:cNvPr>
          <p:cNvSpPr/>
          <p:nvPr/>
        </p:nvSpPr>
        <p:spPr bwMode="auto">
          <a:xfrm>
            <a:off x="6134100" y="5105400"/>
            <a:ext cx="2590800" cy="838200"/>
          </a:xfrm>
          <a:prstGeom prst="wedgeRectCallout">
            <a:avLst>
              <a:gd name="adj1" fmla="val -86850"/>
              <a:gd name="adj2" fmla="val -160555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Note use of type hints, added in 3.5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209306" y="1752600"/>
            <a:ext cx="2590800" cy="1295400"/>
          </a:xfrm>
          <a:prstGeom prst="wedgeRectCallout">
            <a:avLst>
              <a:gd name="adj1" fmla="val -173393"/>
              <a:gd name="adj2" fmla="val -2615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only last interaction with a given player</a:t>
            </a:r>
          </a:p>
        </p:txBody>
      </p:sp>
    </p:spTree>
    <p:extLst>
      <p:ext uri="{BB962C8B-B14F-4D97-AF65-F5344CB8AC3E}">
        <p14:creationId xmlns:p14="http://schemas.microsoft.com/office/powerpoint/2010/main" val="1973399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TitFor2Tats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i="1" dirty="0"/>
              <a:t>     """player starts by cooperating and then defects only after 2defects by</a:t>
            </a:r>
            <a:r>
              <a:rPr lang="en-US" sz="1800" dirty="0"/>
              <a:t> </a:t>
            </a:r>
            <a:r>
              <a:rPr lang="en-US" sz="1800" i="1" dirty="0"/>
              <a:t>opponent”””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 strategy(opponent: Player) -&gt; Action:</a:t>
            </a:r>
          </a:p>
          <a:p>
            <a:pPr marL="0" indent="0">
              <a:buNone/>
            </a:pPr>
            <a:r>
              <a:rPr lang="en-US" sz="2000" dirty="0"/>
              <a:t>        return D if </a:t>
            </a:r>
            <a:r>
              <a:rPr lang="en-US" sz="2000" dirty="0" err="1"/>
              <a:t>opponent.history</a:t>
            </a:r>
            <a:r>
              <a:rPr lang="en-US" sz="2000" dirty="0"/>
              <a:t>[-2:] == [D, D] else C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134100" y="1905000"/>
            <a:ext cx="2590800" cy="1295400"/>
          </a:xfrm>
          <a:prstGeom prst="wedgeRectCallout">
            <a:avLst>
              <a:gd name="adj1" fmla="val -171158"/>
              <a:gd name="adj2" fmla="val -1282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last2 interactions with a given player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8E7321B-2D7D-DB4D-8AA9-6C08C1F0C8A0}"/>
              </a:ext>
            </a:extLst>
          </p:cNvPr>
          <p:cNvSpPr/>
          <p:nvPr/>
        </p:nvSpPr>
        <p:spPr bwMode="auto">
          <a:xfrm>
            <a:off x="6400800" y="3810000"/>
            <a:ext cx="2590800" cy="1600200"/>
          </a:xfrm>
          <a:prstGeom prst="wedgeRectCallout">
            <a:avLst>
              <a:gd name="adj1" fmla="val -80707"/>
              <a:gd name="adj2" fmla="val 4503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Cooperates unless this opponent defected last two times</a:t>
            </a:r>
          </a:p>
        </p:txBody>
      </p:sp>
    </p:spTree>
    <p:extLst>
      <p:ext uri="{BB962C8B-B14F-4D97-AF65-F5344CB8AC3E}">
        <p14:creationId xmlns:p14="http://schemas.microsoft.com/office/powerpoint/2010/main" val="11606588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Bulley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i="1" dirty="0"/>
              <a:t>""" player that behaves opposite to Tit For Tat, including first move”””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/>
              <a:t>   </a:t>
            </a:r>
            <a:r>
              <a:rPr lang="en-US" sz="2000" dirty="0"/>
              <a:t>def strategy(opponent: Player) -&gt; Action: </a:t>
            </a:r>
          </a:p>
          <a:p>
            <a:pPr marL="0" indent="0">
              <a:buNone/>
            </a:pPr>
            <a:r>
              <a:rPr lang="en-US" sz="2000" dirty="0"/>
              <a:t>        return C if </a:t>
            </a:r>
            <a:r>
              <a:rPr lang="en-US" sz="2000" dirty="0" err="1"/>
              <a:t>opponent.history</a:t>
            </a:r>
            <a:r>
              <a:rPr lang="en-US" sz="2000" dirty="0"/>
              <a:t>[-1:] == [D] else D</a:t>
            </a:r>
          </a:p>
        </p:txBody>
      </p:sp>
    </p:spTree>
    <p:extLst>
      <p:ext uri="{BB962C8B-B14F-4D97-AF65-F5344CB8AC3E}">
        <p14:creationId xmlns:p14="http://schemas.microsoft.com/office/powerpoint/2010/main" val="8957306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DC55-0A9F-D449-B25D-BC847893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Player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32EFF-324A-4149-A0F1-8C118B5E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24 variations on the basic </a:t>
            </a:r>
            <a:r>
              <a:rPr lang="en-US" sz="3200" i="1" dirty="0"/>
              <a:t>Tit For Tat</a:t>
            </a:r>
            <a:r>
              <a:rPr lang="en-US" sz="3200" dirty="0"/>
              <a:t> strategy</a:t>
            </a:r>
          </a:p>
          <a:p>
            <a:r>
              <a:rPr lang="en-US" sz="3200" dirty="0"/>
              <a:t>And more than 100 other player strategies</a:t>
            </a:r>
          </a:p>
          <a:p>
            <a:r>
              <a:rPr lang="en-US" sz="3200" dirty="0"/>
              <a:t>See an index </a:t>
            </a:r>
            <a:r>
              <a:rPr lang="en-US" sz="3200" dirty="0">
                <a:hlinkClick r:id="rId3"/>
              </a:rPr>
              <a:t>here</a:t>
            </a:r>
            <a:r>
              <a:rPr lang="en-US" sz="3200" dirty="0"/>
              <a:t> with brief descriptions and links to the Python source code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83438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8673</TotalTime>
  <Words>510</Words>
  <Application>Microsoft Macintosh PowerPoint</Application>
  <PresentationFormat>On-screen Show (4:3)</PresentationFormat>
  <Paragraphs>83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 Regular</vt:lpstr>
      <vt:lpstr>Times New Roman</vt:lpstr>
      <vt:lpstr>Blank Presentation</vt:lpstr>
      <vt:lpstr>Axelrod exploring the iterated prisoner’s dilemma</vt:lpstr>
      <vt:lpstr>Axelrod-Python</vt:lpstr>
      <vt:lpstr>PowerPoint Presentation</vt:lpstr>
      <vt:lpstr>Axelrod Players</vt:lpstr>
      <vt:lpstr>TitForTat</vt:lpstr>
      <vt:lpstr>TitFor2Tats</vt:lpstr>
      <vt:lpstr>Bulley</vt:lpstr>
      <vt:lpstr>Predefined Player Strategies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>tim finin</dc:creator>
  <cp:lastModifiedBy>Tim Finin</cp:lastModifiedBy>
  <cp:revision>106</cp:revision>
  <cp:lastPrinted>2018-03-07T20:42:45Z</cp:lastPrinted>
  <dcterms:created xsi:type="dcterms:W3CDTF">2009-10-14T21:02:24Z</dcterms:created>
  <dcterms:modified xsi:type="dcterms:W3CDTF">2022-03-03T17:59:35Z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