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6"/>
  </p:notesMasterIdLst>
  <p:handoutMasterIdLst>
    <p:handoutMasterId r:id="rId87"/>
  </p:handoutMasterIdLst>
  <p:sldIdLst>
    <p:sldId id="321" r:id="rId2"/>
    <p:sldId id="322" r:id="rId3"/>
    <p:sldId id="352" r:id="rId4"/>
    <p:sldId id="353" r:id="rId5"/>
    <p:sldId id="356" r:id="rId6"/>
    <p:sldId id="323" r:id="rId7"/>
    <p:sldId id="355" r:id="rId8"/>
    <p:sldId id="430" r:id="rId9"/>
    <p:sldId id="357" r:id="rId10"/>
    <p:sldId id="324" r:id="rId11"/>
    <p:sldId id="325" r:id="rId12"/>
    <p:sldId id="351" r:id="rId13"/>
    <p:sldId id="326" r:id="rId14"/>
    <p:sldId id="327" r:id="rId15"/>
    <p:sldId id="328" r:id="rId16"/>
    <p:sldId id="420" r:id="rId17"/>
    <p:sldId id="358" r:id="rId18"/>
    <p:sldId id="329" r:id="rId19"/>
    <p:sldId id="330" r:id="rId20"/>
    <p:sldId id="331" r:id="rId21"/>
    <p:sldId id="426" r:id="rId22"/>
    <p:sldId id="407" r:id="rId23"/>
    <p:sldId id="360" r:id="rId24"/>
    <p:sldId id="361" r:id="rId25"/>
    <p:sldId id="362" r:id="rId26"/>
    <p:sldId id="363" r:id="rId27"/>
    <p:sldId id="364" r:id="rId28"/>
    <p:sldId id="398" r:id="rId29"/>
    <p:sldId id="365" r:id="rId30"/>
    <p:sldId id="369" r:id="rId31"/>
    <p:sldId id="370" r:id="rId32"/>
    <p:sldId id="371" r:id="rId33"/>
    <p:sldId id="372" r:id="rId34"/>
    <p:sldId id="373" r:id="rId35"/>
    <p:sldId id="374" r:id="rId36"/>
    <p:sldId id="375" r:id="rId37"/>
    <p:sldId id="377" r:id="rId38"/>
    <p:sldId id="423" r:id="rId39"/>
    <p:sldId id="427" r:id="rId40"/>
    <p:sldId id="378" r:id="rId41"/>
    <p:sldId id="429" r:id="rId42"/>
    <p:sldId id="381" r:id="rId43"/>
    <p:sldId id="382" r:id="rId44"/>
    <p:sldId id="383" r:id="rId45"/>
    <p:sldId id="408" r:id="rId46"/>
    <p:sldId id="409" r:id="rId47"/>
    <p:sldId id="410" r:id="rId48"/>
    <p:sldId id="428" r:id="rId49"/>
    <p:sldId id="411" r:id="rId50"/>
    <p:sldId id="384" r:id="rId51"/>
    <p:sldId id="385" r:id="rId52"/>
    <p:sldId id="386" r:id="rId53"/>
    <p:sldId id="387" r:id="rId54"/>
    <p:sldId id="388" r:id="rId55"/>
    <p:sldId id="389" r:id="rId56"/>
    <p:sldId id="390" r:id="rId57"/>
    <p:sldId id="393" r:id="rId58"/>
    <p:sldId id="394" r:id="rId59"/>
    <p:sldId id="395" r:id="rId60"/>
    <p:sldId id="396" r:id="rId61"/>
    <p:sldId id="397" r:id="rId62"/>
    <p:sldId id="418" r:id="rId63"/>
    <p:sldId id="424" r:id="rId64"/>
    <p:sldId id="419" r:id="rId65"/>
    <p:sldId id="406" r:id="rId66"/>
    <p:sldId id="412" r:id="rId67"/>
    <p:sldId id="401" r:id="rId68"/>
    <p:sldId id="405" r:id="rId69"/>
    <p:sldId id="400" r:id="rId70"/>
    <p:sldId id="402" r:id="rId71"/>
    <p:sldId id="403" r:id="rId72"/>
    <p:sldId id="413" r:id="rId73"/>
    <p:sldId id="414" r:id="rId74"/>
    <p:sldId id="316" r:id="rId75"/>
    <p:sldId id="318" r:id="rId76"/>
    <p:sldId id="317" r:id="rId77"/>
    <p:sldId id="431" r:id="rId78"/>
    <p:sldId id="422" r:id="rId79"/>
    <p:sldId id="346" r:id="rId80"/>
    <p:sldId id="347" r:id="rId81"/>
    <p:sldId id="319" r:id="rId82"/>
    <p:sldId id="313" r:id="rId83"/>
    <p:sldId id="314" r:id="rId84"/>
    <p:sldId id="432" r:id="rId85"/>
  </p:sldIdLst>
  <p:sldSz cx="9144000" cy="6858000" type="screen4x3"/>
  <p:notesSz cx="9601200" cy="7315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75">
          <p15:clr>
            <a:srgbClr val="A4A3A4"/>
          </p15:clr>
        </p15:guide>
        <p15:guide id="2" pos="29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0000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00"/>
    <p:restoredTop sz="91429"/>
  </p:normalViewPr>
  <p:slideViewPr>
    <p:cSldViewPr snapToGrid="0" showGuides="1">
      <p:cViewPr varScale="1">
        <p:scale>
          <a:sx n="34" d="100"/>
          <a:sy n="34" d="100"/>
        </p:scale>
        <p:origin x="200" y="536"/>
      </p:cViewPr>
      <p:guideLst>
        <p:guide orient="horz" pos="2375"/>
        <p:guide pos="29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 dirty="0">
              <a:latin typeface="Calibri Regular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873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l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l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AD24C502-B296-DD40-AB0A-2E7A44C06D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0365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panose="020F0502020204030204" pitchFamily="34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22E6CA-24F3-754E-B4DD-43BF77C25F29}" type="slidenum">
              <a:rPr lang="en-US" sz="1200">
                <a:latin typeface="Calibri Regular" panose="020F0502020204030204" pitchFamily="34" charset="0"/>
              </a:rPr>
              <a:pPr/>
              <a:t>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53078A6-7CD2-2C47-86F7-5069C3B8A273}" type="slidenum">
              <a:rPr lang="en-US" sz="1200">
                <a:latin typeface="Calibri Regular" panose="020F0502020204030204" pitchFamily="34" charset="0"/>
              </a:rPr>
              <a:pPr/>
              <a:t>10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3388" y="549275"/>
            <a:ext cx="3657600" cy="27432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6658" tIns="48329" rIns="96658" bIns="4832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7FA7C22-00FB-994E-A0ED-FF32760E7937}" type="slidenum">
              <a:rPr lang="en-US" sz="1200">
                <a:latin typeface="Calibri Regular" panose="020F0502020204030204" pitchFamily="34" charset="0"/>
              </a:rPr>
              <a:pPr/>
              <a:t>11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3388" y="549275"/>
            <a:ext cx="3657600" cy="27432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6658" tIns="48329" rIns="96658" bIns="4832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DBF006C-2B67-1049-B000-FEA3AD85D8C5}" type="slidenum">
              <a:rPr lang="en-US" sz="1200">
                <a:latin typeface="Calibri Regular" panose="020F0502020204030204" pitchFamily="34" charset="0"/>
              </a:rPr>
              <a:pPr/>
              <a:t>12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AD07372-62E7-9C4D-8F01-F8750BD6101D}" type="slidenum">
              <a:rPr lang="en-US" sz="1200">
                <a:latin typeface="Calibri Regular" panose="020F0502020204030204" pitchFamily="34" charset="0"/>
              </a:rPr>
              <a:pPr/>
              <a:t>13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C3890E-B223-D040-B8E5-6CFA85A0AC09}" type="slidenum">
              <a:rPr lang="en-US" sz="1200">
                <a:latin typeface="Calibri Regular" panose="020F0502020204030204" pitchFamily="34" charset="0"/>
              </a:rPr>
              <a:pPr/>
              <a:t>14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5BAE74E-DC3D-5245-B736-58C60ED5D8D0}" type="slidenum">
              <a:rPr lang="en-US" sz="1200">
                <a:latin typeface="Calibri Regular" panose="020F0502020204030204" pitchFamily="34" charset="0"/>
              </a:rPr>
              <a:pPr/>
              <a:t>15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45253C4-25FF-2C4A-9920-4698E343B6A5}" type="slidenum">
              <a:rPr lang="en-US" sz="1200">
                <a:latin typeface="Calibri Regular" panose="020F0502020204030204" pitchFamily="34" charset="0"/>
              </a:rPr>
              <a:pPr/>
              <a:t>16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AA66DB0-9E89-084C-9960-C37833CCFC19}" type="slidenum">
              <a:rPr lang="en-US" sz="1200">
                <a:latin typeface="Calibri Regular" panose="020F0502020204030204" pitchFamily="34" charset="0"/>
              </a:rPr>
              <a:pPr/>
              <a:t>17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9BD7135-199D-4140-A144-E7411C586FF2}" type="slidenum">
              <a:rPr lang="en-US" sz="1200">
                <a:latin typeface="Calibri Regular" panose="020F0502020204030204" pitchFamily="34" charset="0"/>
              </a:rPr>
              <a:pPr/>
              <a:t>18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8DE6BE-66F5-9A4A-B781-5645AFBE568A}" type="slidenum">
              <a:rPr lang="en-US" sz="1200">
                <a:latin typeface="Calibri Regular" panose="020F0502020204030204" pitchFamily="34" charset="0"/>
              </a:rPr>
              <a:pPr/>
              <a:t>19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A72CBA9-4253-0E44-8C87-5533EE303E01}" type="slidenum">
              <a:rPr lang="en-US" sz="1200">
                <a:latin typeface="Calibri Regular" panose="020F0502020204030204" pitchFamily="34" charset="0"/>
              </a:rPr>
              <a:pPr/>
              <a:t>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DCCB8A-77DC-E047-A2A5-776FA8D1EB02}" type="slidenum">
              <a:rPr lang="en-US" sz="1200">
                <a:latin typeface="Calibri Regular" panose="020F0502020204030204" pitchFamily="34" charset="0"/>
              </a:rPr>
              <a:pPr/>
              <a:t>20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45253C4-25FF-2C4A-9920-4698E343B6A5}" type="slidenum">
              <a:rPr lang="en-US" sz="1200">
                <a:latin typeface="Calibri Regular" panose="020F0502020204030204" pitchFamily="34" charset="0"/>
              </a:rPr>
              <a:pPr/>
              <a:t>21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5809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1D9994A-9EBD-8340-B22C-56B02580013A}" type="slidenum">
              <a:rPr lang="en-US" sz="1200">
                <a:latin typeface="Calibri Regular" panose="020F0502020204030204" pitchFamily="34" charset="0"/>
              </a:rPr>
              <a:pPr/>
              <a:t>22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21D5FF1-6082-7846-B2F7-9C85288714CB}" type="slidenum">
              <a:rPr lang="en-US" sz="1200">
                <a:latin typeface="Calibri Regular" panose="020F0502020204030204" pitchFamily="34" charset="0"/>
              </a:rPr>
              <a:pPr/>
              <a:t>23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6AE373F-7396-4746-85F6-6E58239B696D}" type="slidenum">
              <a:rPr lang="en-US" sz="1200">
                <a:latin typeface="Calibri Regular" panose="020F0502020204030204" pitchFamily="34" charset="0"/>
              </a:rPr>
              <a:pPr/>
              <a:t>24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A35E833-32E7-4E4F-B936-C6275C8B1A8B}" type="slidenum">
              <a:rPr lang="en-US" sz="1200">
                <a:latin typeface="Calibri Regular" panose="020F0502020204030204" pitchFamily="34" charset="0"/>
              </a:rPr>
              <a:pPr/>
              <a:t>25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2403C17-1934-6241-AF7A-F6763C91BEC6}" type="slidenum">
              <a:rPr lang="en-US" sz="1200">
                <a:latin typeface="Calibri Regular" panose="020F0502020204030204" pitchFamily="34" charset="0"/>
              </a:rPr>
              <a:pPr/>
              <a:t>26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F97E43E-4C7B-F042-B030-22B13B243A6F}" type="slidenum">
              <a:rPr lang="en-US" sz="1200">
                <a:latin typeface="Calibri Regular" panose="020F0502020204030204" pitchFamily="34" charset="0"/>
              </a:rPr>
              <a:pPr/>
              <a:t>27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D701B61-7698-1441-BD1C-27965C75E5EF}" type="slidenum">
              <a:rPr lang="en-US" sz="1200">
                <a:latin typeface="Calibri Regular" panose="020F0502020204030204" pitchFamily="34" charset="0"/>
              </a:rPr>
              <a:pPr/>
              <a:t>28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6A0D0B9-A853-7F42-B4A1-78BC9B3FDBCF}" type="slidenum">
              <a:rPr lang="en-US" sz="1200">
                <a:latin typeface="Calibri Regular" panose="020F0502020204030204" pitchFamily="34" charset="0"/>
              </a:rPr>
              <a:pPr/>
              <a:t>29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E9E2BC9-D3BF-4E40-B035-95855E685829}" type="slidenum">
              <a:rPr lang="en-US" sz="1200">
                <a:latin typeface="Calibri Regular" panose="020F0502020204030204" pitchFamily="34" charset="0"/>
              </a:rPr>
              <a:pPr/>
              <a:t>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59002F1-4497-0B44-B426-95E4465BD46D}" type="slidenum">
              <a:rPr lang="en-US" sz="1200">
                <a:latin typeface="Calibri Regular" panose="020F0502020204030204" pitchFamily="34" charset="0"/>
              </a:rPr>
              <a:pPr/>
              <a:t>30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180BCF-2DE8-C04B-AF5C-0E96B1CA504E}" type="slidenum">
              <a:rPr lang="en-US" sz="1200">
                <a:latin typeface="Calibri Regular" panose="020F0502020204030204" pitchFamily="34" charset="0"/>
              </a:rPr>
              <a:pPr/>
              <a:t>31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2A119D-CE13-6C48-9132-2BB1EF885678}" type="slidenum">
              <a:rPr lang="en-US" sz="1200">
                <a:latin typeface="Calibri Regular" panose="020F0502020204030204" pitchFamily="34" charset="0"/>
              </a:rPr>
              <a:pPr/>
              <a:t>32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8208F3-C082-8347-B696-7C3ABFFE6C1B}" type="slidenum">
              <a:rPr lang="en-US" sz="1200">
                <a:latin typeface="Calibri Regular" panose="020F0502020204030204" pitchFamily="34" charset="0"/>
              </a:rPr>
              <a:pPr/>
              <a:t>33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D9520E-440D-9E45-AD8E-90C4FA7BFE27}" type="slidenum">
              <a:rPr lang="en-US" sz="1200">
                <a:latin typeface="Calibri Regular" panose="020F0502020204030204" pitchFamily="34" charset="0"/>
              </a:rPr>
              <a:pPr/>
              <a:t>34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F9ADFB-E514-B743-9EB1-3282FA01A5F7}" type="slidenum">
              <a:rPr lang="en-US" sz="1200">
                <a:latin typeface="Calibri Regular" panose="020F0502020204030204" pitchFamily="34" charset="0"/>
              </a:rPr>
              <a:pPr/>
              <a:t>35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334464E-085F-6549-8240-F9A9AC447E3E}" type="slidenum">
              <a:rPr lang="en-US" sz="1200">
                <a:latin typeface="Calibri Regular" panose="020F0502020204030204" pitchFamily="34" charset="0"/>
              </a:rPr>
              <a:pPr/>
              <a:t>36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9FDB0B-34CF-5B47-8069-E17724880615}" type="slidenum">
              <a:rPr lang="en-US" sz="1200">
                <a:latin typeface="Calibri Regular" panose="020F0502020204030204" pitchFamily="34" charset="0"/>
              </a:rPr>
              <a:pPr/>
              <a:t>37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9FDB0B-34CF-5B47-8069-E17724880615}" type="slidenum">
              <a:rPr lang="en-US" sz="1200">
                <a:latin typeface="Calibri Regular" panose="020F0502020204030204" pitchFamily="34" charset="0"/>
              </a:rPr>
              <a:pPr/>
              <a:t>38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ED75E2-CDFB-3A4D-A655-AC3856EA52DE}" type="slidenum">
              <a:rPr lang="en-US" sz="1200">
                <a:latin typeface="Calibri Regular" panose="020F0502020204030204" pitchFamily="34" charset="0"/>
              </a:rPr>
              <a:pPr/>
              <a:t>40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97C75C5-C6E5-5D45-810A-DF0CFFAFB2EF}" type="slidenum">
              <a:rPr lang="en-US" sz="1200">
                <a:latin typeface="Calibri Regular" panose="020F0502020204030204" pitchFamily="34" charset="0"/>
              </a:rPr>
              <a:pPr/>
              <a:t>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ED75E2-CDFB-3A4D-A655-AC3856EA52DE}" type="slidenum">
              <a:rPr lang="en-US" sz="1200">
                <a:latin typeface="Calibri Regular" panose="020F0502020204030204" pitchFamily="34" charset="0"/>
              </a:rPr>
              <a:pPr/>
              <a:t>41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6664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9D143E4-DD9B-D440-A4E8-01F88CE8EF63}" type="slidenum">
              <a:rPr lang="en-US" sz="1200">
                <a:latin typeface="Calibri Regular" panose="020F0502020204030204" pitchFamily="34" charset="0"/>
              </a:rPr>
              <a:pPr/>
              <a:t>42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170F928-D61B-044E-9803-1250999E4F65}" type="slidenum">
              <a:rPr lang="en-US" sz="1200">
                <a:latin typeface="Calibri Regular" panose="020F0502020204030204" pitchFamily="34" charset="0"/>
              </a:rPr>
              <a:pPr/>
              <a:t>43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26DA43B-599E-1542-80F8-8ED832E940BF}" type="slidenum">
              <a:rPr lang="en-US" sz="1200">
                <a:latin typeface="Calibri Regular" panose="020F0502020204030204" pitchFamily="34" charset="0"/>
              </a:rPr>
              <a:pPr/>
              <a:t>44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C46955-CFA7-4547-A38B-3C0A2E3ED5F3}" type="slidenum">
              <a:rPr lang="en-US" sz="1200">
                <a:latin typeface="Calibri Regular" panose="020F0502020204030204" pitchFamily="34" charset="0"/>
              </a:rPr>
              <a:pPr/>
              <a:t>45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87ED753-AC36-4D48-BB30-D86DF1AE4275}" type="slidenum">
              <a:rPr lang="en-US" sz="1200">
                <a:latin typeface="Calibri Regular" panose="020F0502020204030204" pitchFamily="34" charset="0"/>
              </a:rPr>
              <a:pPr/>
              <a:t>46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1AD77A-F220-4E48-8855-C2E07563EA9E}" type="slidenum">
              <a:rPr lang="en-US" sz="1200">
                <a:latin typeface="Calibri Regular" panose="020F0502020204030204" pitchFamily="34" charset="0"/>
              </a:rPr>
              <a:pPr/>
              <a:t>47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1AD77A-F220-4E48-8855-C2E07563EA9E}" type="slidenum">
              <a:rPr lang="en-US" sz="1200">
                <a:latin typeface="Calibri Regular" panose="020F0502020204030204" pitchFamily="34" charset="0"/>
              </a:rPr>
              <a:pPr/>
              <a:t>48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5919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AB99AA-68C5-E649-AA0C-B9D224AC06F8}" type="slidenum">
              <a:rPr lang="en-US" sz="1200">
                <a:latin typeface="Calibri Regular" panose="020F0502020204030204" pitchFamily="34" charset="0"/>
              </a:rPr>
              <a:pPr/>
              <a:t>49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We are not trying to find possible assignments that lead to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deadends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We are trying to find an assignment that works</a:t>
            </a: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DD90C53-B129-2A4D-B2E9-575C35A81242}" type="slidenum">
              <a:rPr lang="en-US" sz="1200">
                <a:latin typeface="Calibri Regular" panose="020F0502020204030204" pitchFamily="34" charset="0"/>
              </a:rPr>
              <a:pPr/>
              <a:t>50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349055F-B7A8-7C44-A280-F81EA80A3757}" type="slidenum">
              <a:rPr lang="en-US" sz="1200">
                <a:latin typeface="Calibri Regular" panose="020F0502020204030204" pitchFamily="34" charset="0"/>
              </a:rPr>
              <a:pPr/>
              <a:t>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826A841-E736-BC44-ABB6-92DF5D182425}" type="slidenum">
              <a:rPr lang="en-US" sz="1200">
                <a:latin typeface="Calibri Regular" panose="020F0502020204030204" pitchFamily="34" charset="0"/>
              </a:rPr>
              <a:pPr/>
              <a:t>51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2A55E84-F608-2641-A39A-82E5A4BD5CAF}" type="slidenum">
              <a:rPr lang="en-US" sz="1200">
                <a:latin typeface="Calibri Regular" panose="020F0502020204030204" pitchFamily="34" charset="0"/>
              </a:rPr>
              <a:pPr/>
              <a:t>52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864910-B222-374A-92C3-757BA0E11E8B}" type="slidenum">
              <a:rPr lang="en-US" sz="1200">
                <a:latin typeface="Calibri Regular" panose="020F0502020204030204" pitchFamily="34" charset="0"/>
              </a:rPr>
              <a:pPr/>
              <a:t>53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E28AE7-8A62-7445-BDED-FF724F1A20DE}" type="slidenum">
              <a:rPr lang="en-US" sz="1200">
                <a:latin typeface="Calibri Regular" panose="020F0502020204030204" pitchFamily="34" charset="0"/>
              </a:rPr>
              <a:pPr/>
              <a:t>54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501BDAA-1859-F34C-9BE3-66293875EA9E}" type="slidenum">
              <a:rPr lang="en-US" sz="1200">
                <a:latin typeface="Calibri Regular" panose="020F0502020204030204" pitchFamily="34" charset="0"/>
              </a:rPr>
              <a:pPr/>
              <a:t>55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C0D8C2F-4270-4E48-A9B3-2B6CE7C79266}" type="slidenum">
              <a:rPr lang="en-US" sz="1200">
                <a:latin typeface="Calibri Regular" panose="020F0502020204030204" pitchFamily="34" charset="0"/>
              </a:rPr>
              <a:pPr/>
              <a:t>56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D8434F6-6711-704C-81F5-259A9FCA7B07}" type="slidenum">
              <a:rPr lang="en-US" sz="1200">
                <a:latin typeface="Calibri Regular" panose="020F0502020204030204" pitchFamily="34" charset="0"/>
              </a:rPr>
              <a:pPr/>
              <a:t>57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0D6A66-475E-7744-A834-FAAFABB46A7A}" type="slidenum">
              <a:rPr lang="en-US" sz="1200">
                <a:latin typeface="Calibri Regular" panose="020F0502020204030204" pitchFamily="34" charset="0"/>
              </a:rPr>
              <a:pPr/>
              <a:t>58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A424434-7DAA-5E43-B606-CF8A8D141A54}" type="slidenum">
              <a:rPr lang="en-US" sz="1200">
                <a:latin typeface="Calibri Regular" panose="020F0502020204030204" pitchFamily="34" charset="0"/>
              </a:rPr>
              <a:pPr/>
              <a:t>59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ECBE6AF-6553-2B42-9FED-FC46C22B7FEA}" type="slidenum">
              <a:rPr lang="en-US" sz="1200">
                <a:latin typeface="Calibri Regular" panose="020F0502020204030204" pitchFamily="34" charset="0"/>
              </a:rPr>
              <a:pPr/>
              <a:t>60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179CE79-DB64-6641-A323-C61D12AF16E8}" type="slidenum">
              <a:rPr lang="en-US" sz="1200">
                <a:latin typeface="Calibri Regular" panose="020F0502020204030204" pitchFamily="34" charset="0"/>
              </a:rPr>
              <a:pPr/>
              <a:t>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12C301-0FA7-BA4C-A230-1C75F4F02D66}" type="slidenum">
              <a:rPr lang="en-US" sz="1200">
                <a:latin typeface="Calibri Regular" panose="020F0502020204030204" pitchFamily="34" charset="0"/>
              </a:rPr>
              <a:pPr/>
              <a:t>61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02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67FADD-B233-8F42-BC5F-0CB38302C6E5}" type="slidenum">
              <a:rPr lang="en-US" sz="1200">
                <a:latin typeface="Calibri Regular" panose="020F0502020204030204" pitchFamily="34" charset="0"/>
              </a:rPr>
              <a:pPr/>
              <a:t>63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D42BD9-CB33-3740-8909-416CE5484D2F}" type="slidenum">
              <a:rPr lang="en-US" sz="1200">
                <a:latin typeface="Calibri Regular" panose="020F0502020204030204" pitchFamily="34" charset="0"/>
              </a:rPr>
              <a:pPr/>
              <a:t>65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95A419C-2833-734C-A230-61F1E2FC88D6}" type="slidenum">
              <a:rPr lang="en-US" sz="1200">
                <a:latin typeface="Calibri Regular" panose="020F0502020204030204" pitchFamily="34" charset="0"/>
              </a:rPr>
              <a:pPr/>
              <a:t>66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5853B9E-E9D3-DC45-A51E-04C03F68F3AD}" type="slidenum">
              <a:rPr lang="en-US" sz="1200">
                <a:latin typeface="Calibri Regular" panose="020F0502020204030204" pitchFamily="34" charset="0"/>
              </a:rPr>
              <a:pPr/>
              <a:t>67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27A00DD-97B3-304B-BDC0-8A2C674034E1}" type="slidenum">
              <a:rPr lang="en-US" sz="1200">
                <a:latin typeface="Calibri Regular" panose="020F0502020204030204" pitchFamily="34" charset="0"/>
              </a:rPr>
              <a:pPr/>
              <a:t>68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912AA77-AB6B-9344-947D-D09E8C561533}" type="slidenum">
              <a:rPr lang="en-US" sz="1200">
                <a:latin typeface="Calibri Regular" panose="020F0502020204030204" pitchFamily="34" charset="0"/>
              </a:rPr>
              <a:pPr/>
              <a:t>69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6E43D-8FD2-114C-8397-A261CE9CC73F}" type="slidenum">
              <a:rPr lang="en-US" sz="1200">
                <a:latin typeface="Calibri Regular" panose="020F0502020204030204" pitchFamily="34" charset="0"/>
              </a:rPr>
              <a:pPr/>
              <a:t>70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0CE9A74-4A3D-EB4D-B3CE-85B24FE7E6FA}" type="slidenum">
              <a:rPr lang="en-US" sz="1200">
                <a:latin typeface="Calibri Regular" panose="020F0502020204030204" pitchFamily="34" charset="0"/>
              </a:rPr>
              <a:pPr/>
              <a:t>71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1274E1-3A46-2D47-AA53-D4177CF5F30D}" type="slidenum">
              <a:rPr lang="en-US" sz="1200">
                <a:latin typeface="Calibri Regular" panose="020F0502020204030204" pitchFamily="34" charset="0"/>
              </a:rPr>
              <a:pPr/>
              <a:t>72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3A51B4B-022E-214E-B628-93C9C191B7F0}" type="slidenum">
              <a:rPr lang="en-US" sz="1200">
                <a:latin typeface="Calibri Regular" panose="020F0502020204030204" pitchFamily="34" charset="0"/>
              </a:rPr>
              <a:pPr/>
              <a:t>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36B296-C1A2-0E4F-A8D1-5C672D1C029B}" type="slidenum">
              <a:rPr lang="en-US" sz="1200">
                <a:latin typeface="Calibri Regular" panose="020F0502020204030204" pitchFamily="34" charset="0"/>
              </a:rPr>
              <a:pPr/>
              <a:t>73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CE8AC8-7F8D-3E4F-B545-9F05BEE7E025}" type="slidenum">
              <a:rPr lang="en-US" sz="1200">
                <a:latin typeface="Calibri Regular" panose="020F0502020204030204" pitchFamily="34" charset="0"/>
              </a:rPr>
              <a:pPr/>
              <a:t>74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9973032-6595-6F42-9512-D4B7F22CEB8A}" type="slidenum">
              <a:rPr lang="en-US" sz="1200">
                <a:latin typeface="Calibri Regular" panose="020F0502020204030204" pitchFamily="34" charset="0"/>
              </a:rPr>
              <a:pPr/>
              <a:t>75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5FC035F-0B24-C740-A197-10EC0DAE23CF}" type="slidenum">
              <a:rPr lang="en-US" sz="1200">
                <a:latin typeface="Calibri Regular" panose="020F0502020204030204" pitchFamily="34" charset="0"/>
              </a:rPr>
              <a:pPr/>
              <a:t>76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5FC035F-0B24-C740-A197-10EC0DAE23CF}" type="slidenum">
              <a:rPr lang="en-US" sz="1200">
                <a:latin typeface="Calibri Regular" panose="020F0502020204030204" pitchFamily="34" charset="0"/>
              </a:rPr>
              <a:pPr/>
              <a:t>77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76907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4489099-3E91-D942-90C1-EE6682DB1F19}" type="slidenum">
              <a:rPr lang="en-US" sz="1200">
                <a:latin typeface="Calibri Regular" panose="020F0502020204030204" pitchFamily="34" charset="0"/>
              </a:rPr>
              <a:pPr/>
              <a:t>79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692C84-F1AC-AF44-A56E-C479766C3CF7}" type="slidenum">
              <a:rPr lang="en-US" sz="1200">
                <a:latin typeface="Calibri Regular" panose="020F0502020204030204" pitchFamily="34" charset="0"/>
              </a:rPr>
              <a:pPr/>
              <a:t>80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06DDF3B-D61A-D745-9F4B-AE774E3F8074}" type="slidenum">
              <a:rPr lang="en-US" sz="1200">
                <a:latin typeface="Calibri Regular" panose="020F0502020204030204" pitchFamily="34" charset="0"/>
              </a:rPr>
              <a:pPr/>
              <a:t>81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F46FA78-2EDE-C546-8014-A481B61BD6AA}" type="slidenum">
              <a:rPr lang="en-US" sz="1200">
                <a:latin typeface="Calibri Regular" panose="020F0502020204030204" pitchFamily="34" charset="0"/>
              </a:rPr>
              <a:pPr/>
              <a:t>82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D90A058-DAC4-1F4E-8F08-E4D22D500EC5}" type="slidenum">
              <a:rPr lang="en-US" sz="1200">
                <a:latin typeface="Calibri Regular" panose="020F0502020204030204" pitchFamily="34" charset="0"/>
              </a:rPr>
              <a:pPr/>
              <a:t>83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3A51B4B-022E-214E-B628-93C9C191B7F0}" type="slidenum">
              <a:rPr lang="en-US" sz="1200">
                <a:latin typeface="Calibri Regular" panose="020F0502020204030204" pitchFamily="34" charset="0"/>
              </a:rPr>
              <a:pPr/>
              <a:t>8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049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D050FCF-A997-9D47-83BE-129DA29D55C9}" type="slidenum">
              <a:rPr lang="en-US" sz="1200">
                <a:latin typeface="Calibri Regular" panose="020F0502020204030204" pitchFamily="34" charset="0"/>
              </a:rPr>
              <a:pPr/>
              <a:t>9</a:t>
            </a:fld>
            <a:endParaRPr lang="en-US" sz="1200" dirty="0">
              <a:latin typeface="Calibri Regular" panose="020F0502020204030204" pitchFamily="34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5A55DFD8-644E-BD4F-8E76-C751C21413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3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0B931A2A-18A4-B64F-BD28-D3A5777E8F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9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A1158E97-7461-2D48-BBC0-4221204823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522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D4871B37-2971-124E-874D-6AE3C63243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97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91455A2F-B79C-7043-AAF0-187E3F8C61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60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AAF74B16-5928-6043-B1A1-F5D50FB60F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31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8D48FFFA-EE43-1E46-8BF1-FE9794029B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3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1A19C122-4ED5-7B4C-86AC-2ACD7E34A1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59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E671BA1D-0042-864C-BD5B-C972A27047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38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85EF6781-06D9-774A-9701-D94249B107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0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2BA284EC-49D1-C046-80AA-20586BA59E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54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 Regular" panose="020F0502020204030204" pitchFamily="34" charset="0"/>
              </a:defRPr>
            </a:lvl1pPr>
          </a:lstStyle>
          <a:p>
            <a:pPr>
              <a:defRPr/>
            </a:pPr>
            <a:fld id="{FFCCA492-CFE1-6641-A0DD-9C0BFE76C2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26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 Regular" panose="020F0502020204030204" pitchFamily="34" charset="0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 Regular" panose="020F0502020204030204" pitchFamily="34" charset="0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oolean_satisfiability_proble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Boolean_satisfiability_problem" TargetMode="External"/><Relationship Id="rId4" Type="http://schemas.openxmlformats.org/officeDocument/2006/relationships/hyperlink" Target="https://en.wikipedia.org/wiki/NP-completenes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ocal_consistency#Arc_consistency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AC-3_algorithm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ambda_calculu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C-3_algorithm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nstraint_satisfaction_proble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en.wikipedia.org/wiki/Sudoku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avid_Waltz" TargetMode="External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Extensional%20and%20intensional" TargetMode="External"/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30480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47863"/>
            <a:ext cx="7772400" cy="3267075"/>
          </a:xfrm>
        </p:spPr>
        <p:txBody>
          <a:bodyPr/>
          <a:lstStyle/>
          <a:p>
            <a:pPr>
              <a:defRPr/>
            </a:pPr>
            <a:r>
              <a:rPr lang="en-US" sz="10000" dirty="0">
                <a:effectLst>
                  <a:outerShdw blurRad="38100" dist="38100" dir="2700000" algn="tl">
                    <a:srgbClr val="DDDDDD"/>
                  </a:outerShdw>
                </a:effectLst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Constraint Satisfaction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32425"/>
            <a:ext cx="6400800" cy="1265238"/>
          </a:xfrm>
          <a:noFill/>
        </p:spPr>
        <p:txBody>
          <a:bodyPr/>
          <a:lstStyle/>
          <a:p>
            <a:r>
              <a:rPr lang="en-US" sz="4800" b="1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Russell &amp; </a:t>
            </a:r>
            <a:r>
              <a:rPr lang="en-US" sz="4800" b="1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Norvig</a:t>
            </a:r>
            <a:r>
              <a:rPr lang="en-US" sz="4800" b="1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Ch. 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Example: Map coloring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2388"/>
            <a:ext cx="7772400" cy="1676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Color this map using three colors (red, green, blue) such that no two adjacent regions have the same color</a:t>
            </a:r>
          </a:p>
        </p:txBody>
      </p:sp>
      <p:grpSp>
        <p:nvGrpSpPr>
          <p:cNvPr id="32771" name="Group 4"/>
          <p:cNvGrpSpPr>
            <a:grpSpLocks/>
          </p:cNvGrpSpPr>
          <p:nvPr/>
        </p:nvGrpSpPr>
        <p:grpSpPr bwMode="auto">
          <a:xfrm>
            <a:off x="1828800" y="3048000"/>
            <a:ext cx="4876800" cy="3576638"/>
            <a:chOff x="1056" y="2688"/>
            <a:chExt cx="1440" cy="1056"/>
          </a:xfrm>
        </p:grpSpPr>
        <p:sp>
          <p:nvSpPr>
            <p:cNvPr id="32772" name="Rectangle 5"/>
            <p:cNvSpPr>
              <a:spLocks noChangeArrowheads="1"/>
            </p:cNvSpPr>
            <p:nvPr/>
          </p:nvSpPr>
          <p:spPr bwMode="auto">
            <a:xfrm>
              <a:off x="1056" y="2688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E</a:t>
              </a:r>
            </a:p>
          </p:txBody>
        </p:sp>
        <p:sp>
          <p:nvSpPr>
            <p:cNvPr id="32773" name="Rectangle 6"/>
            <p:cNvSpPr>
              <a:spLocks noChangeArrowheads="1"/>
            </p:cNvSpPr>
            <p:nvPr/>
          </p:nvSpPr>
          <p:spPr bwMode="auto">
            <a:xfrm>
              <a:off x="1056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D</a:t>
              </a:r>
            </a:p>
          </p:txBody>
        </p:sp>
        <p:sp>
          <p:nvSpPr>
            <p:cNvPr id="32774" name="Rectangle 7"/>
            <p:cNvSpPr>
              <a:spLocks noChangeArrowheads="1"/>
            </p:cNvSpPr>
            <p:nvPr/>
          </p:nvSpPr>
          <p:spPr bwMode="auto">
            <a:xfrm>
              <a:off x="1584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A</a:t>
              </a:r>
            </a:p>
          </p:txBody>
        </p:sp>
        <p:sp>
          <p:nvSpPr>
            <p:cNvPr id="32775" name="Rectangle 8"/>
            <p:cNvSpPr>
              <a:spLocks noChangeArrowheads="1"/>
            </p:cNvSpPr>
            <p:nvPr/>
          </p:nvSpPr>
          <p:spPr bwMode="auto">
            <a:xfrm>
              <a:off x="1056" y="3456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C</a:t>
              </a:r>
            </a:p>
          </p:txBody>
        </p:sp>
        <p:sp>
          <p:nvSpPr>
            <p:cNvPr id="32776" name="Rectangle 9"/>
            <p:cNvSpPr>
              <a:spLocks noChangeArrowheads="1"/>
            </p:cNvSpPr>
            <p:nvPr/>
          </p:nvSpPr>
          <p:spPr bwMode="auto">
            <a:xfrm>
              <a:off x="2112" y="2976"/>
              <a:ext cx="384" cy="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B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4938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Map coloring 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4613"/>
            <a:ext cx="8332470" cy="4114800"/>
          </a:xfrm>
        </p:spPr>
        <p:txBody>
          <a:bodyPr/>
          <a:lstStyle/>
          <a:p>
            <a:r>
              <a:rPr lang="en-US" sz="2800" b="1" dirty="0">
                <a:ea typeface="ＭＳ Ｐゴシック" charset="0"/>
                <a:cs typeface="ＭＳ Ｐゴシック" charset="0"/>
              </a:rPr>
              <a:t>Variables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     A, B, C,  D,  E all of domain RGB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Domains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      RGB = {red, green, blue}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Constraints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 A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B, AC, AE, AD, BC, CD, DE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 solution:    A=red, B=green, C=blue, D=green, E=blue</a:t>
            </a:r>
          </a:p>
        </p:txBody>
      </p:sp>
      <p:grpSp>
        <p:nvGrpSpPr>
          <p:cNvPr id="34819" name="Group 4"/>
          <p:cNvGrpSpPr>
            <a:grpSpLocks/>
          </p:cNvGrpSpPr>
          <p:nvPr/>
        </p:nvGrpSpPr>
        <p:grpSpPr bwMode="auto">
          <a:xfrm>
            <a:off x="1143000" y="4724400"/>
            <a:ext cx="2286000" cy="1676400"/>
            <a:chOff x="1056" y="2688"/>
            <a:chExt cx="1440" cy="1056"/>
          </a:xfrm>
        </p:grpSpPr>
        <p:sp>
          <p:nvSpPr>
            <p:cNvPr id="34827" name="Rectangle 5"/>
            <p:cNvSpPr>
              <a:spLocks noChangeArrowheads="1"/>
            </p:cNvSpPr>
            <p:nvPr/>
          </p:nvSpPr>
          <p:spPr bwMode="auto">
            <a:xfrm>
              <a:off x="1056" y="2688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E</a:t>
              </a:r>
            </a:p>
          </p:txBody>
        </p:sp>
        <p:sp>
          <p:nvSpPr>
            <p:cNvPr id="34828" name="Rectangle 6"/>
            <p:cNvSpPr>
              <a:spLocks noChangeArrowheads="1"/>
            </p:cNvSpPr>
            <p:nvPr/>
          </p:nvSpPr>
          <p:spPr bwMode="auto">
            <a:xfrm>
              <a:off x="1056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D</a:t>
              </a:r>
            </a:p>
          </p:txBody>
        </p:sp>
        <p:sp>
          <p:nvSpPr>
            <p:cNvPr id="34829" name="Rectangle 7"/>
            <p:cNvSpPr>
              <a:spLocks noChangeArrowheads="1"/>
            </p:cNvSpPr>
            <p:nvPr/>
          </p:nvSpPr>
          <p:spPr bwMode="auto">
            <a:xfrm>
              <a:off x="1584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A</a:t>
              </a:r>
            </a:p>
          </p:txBody>
        </p:sp>
        <p:sp>
          <p:nvSpPr>
            <p:cNvPr id="34830" name="Rectangle 8"/>
            <p:cNvSpPr>
              <a:spLocks noChangeArrowheads="1"/>
            </p:cNvSpPr>
            <p:nvPr/>
          </p:nvSpPr>
          <p:spPr bwMode="auto">
            <a:xfrm>
              <a:off x="1056" y="3456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C</a:t>
              </a:r>
            </a:p>
          </p:txBody>
        </p:sp>
        <p:sp>
          <p:nvSpPr>
            <p:cNvPr id="34831" name="Rectangle 9"/>
            <p:cNvSpPr>
              <a:spLocks noChangeArrowheads="1"/>
            </p:cNvSpPr>
            <p:nvPr/>
          </p:nvSpPr>
          <p:spPr bwMode="auto">
            <a:xfrm>
              <a:off x="2112" y="2976"/>
              <a:ext cx="384" cy="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B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486400" y="4724400"/>
            <a:ext cx="2286000" cy="1676400"/>
            <a:chOff x="3456" y="2688"/>
            <a:chExt cx="1440" cy="1056"/>
          </a:xfrm>
        </p:grpSpPr>
        <p:sp>
          <p:nvSpPr>
            <p:cNvPr id="34822" name="Rectangle 11"/>
            <p:cNvSpPr>
              <a:spLocks noChangeArrowheads="1"/>
            </p:cNvSpPr>
            <p:nvPr/>
          </p:nvSpPr>
          <p:spPr bwMode="auto">
            <a:xfrm>
              <a:off x="3456" y="2688"/>
              <a:ext cx="1056" cy="28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E</a:t>
              </a:r>
            </a:p>
          </p:txBody>
        </p:sp>
        <p:sp>
          <p:nvSpPr>
            <p:cNvPr id="34823" name="Rectangle 12"/>
            <p:cNvSpPr>
              <a:spLocks noChangeArrowheads="1"/>
            </p:cNvSpPr>
            <p:nvPr/>
          </p:nvSpPr>
          <p:spPr bwMode="auto">
            <a:xfrm>
              <a:off x="3456" y="2976"/>
              <a:ext cx="528" cy="48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D</a:t>
              </a:r>
            </a:p>
          </p:txBody>
        </p:sp>
        <p:sp>
          <p:nvSpPr>
            <p:cNvPr id="34824" name="Rectangle 13"/>
            <p:cNvSpPr>
              <a:spLocks noChangeArrowheads="1"/>
            </p:cNvSpPr>
            <p:nvPr/>
          </p:nvSpPr>
          <p:spPr bwMode="auto">
            <a:xfrm>
              <a:off x="3984" y="2976"/>
              <a:ext cx="528" cy="480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A</a:t>
              </a:r>
            </a:p>
          </p:txBody>
        </p:sp>
        <p:sp>
          <p:nvSpPr>
            <p:cNvPr id="34825" name="Rectangle 14"/>
            <p:cNvSpPr>
              <a:spLocks noChangeArrowheads="1"/>
            </p:cNvSpPr>
            <p:nvPr/>
          </p:nvSpPr>
          <p:spPr bwMode="auto">
            <a:xfrm>
              <a:off x="3456" y="3456"/>
              <a:ext cx="1056" cy="28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C</a:t>
              </a:r>
            </a:p>
          </p:txBody>
        </p:sp>
        <p:sp>
          <p:nvSpPr>
            <p:cNvPr id="34826" name="Rectangle 15"/>
            <p:cNvSpPr>
              <a:spLocks noChangeArrowheads="1"/>
            </p:cNvSpPr>
            <p:nvPr/>
          </p:nvSpPr>
          <p:spPr bwMode="auto">
            <a:xfrm>
              <a:off x="4512" y="2976"/>
              <a:ext cx="384" cy="76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dirty="0">
                  <a:latin typeface="Calibri Regular" panose="020F0502020204030204" pitchFamily="34" charset="0"/>
                </a:rPr>
                <a:t>B</a:t>
              </a:r>
            </a:p>
          </p:txBody>
        </p:sp>
      </p:grpSp>
      <p:sp>
        <p:nvSpPr>
          <p:cNvPr id="358416" name="Text Box 16"/>
          <p:cNvSpPr txBox="1">
            <a:spLocks noChangeArrowheads="1"/>
          </p:cNvSpPr>
          <p:nvPr/>
        </p:nvSpPr>
        <p:spPr bwMode="auto">
          <a:xfrm>
            <a:off x="4267200" y="5257800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2800" dirty="0">
                <a:latin typeface="Calibri Regular" panose="020F0502020204030204" pitchFamily="34" charset="0"/>
              </a:rPr>
              <a:t>=&gt;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9C76382-B508-ED48-A5BF-53C16952EB6D}"/>
              </a:ext>
            </a:extLst>
          </p:cNvPr>
          <p:cNvSpPr/>
          <p:nvPr/>
        </p:nvSpPr>
        <p:spPr bwMode="auto">
          <a:xfrm>
            <a:off x="685800" y="1277938"/>
            <a:ext cx="2095500" cy="171672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8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1938"/>
            <a:ext cx="4934415" cy="785812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Brute Force methods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225550"/>
            <a:ext cx="6024562" cy="5154613"/>
          </a:xfrm>
        </p:spPr>
        <p:txBody>
          <a:bodyPr/>
          <a:lstStyle/>
          <a:p>
            <a:pPr marL="168275" indent="-1682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Finding a solution by a brute force search is easy</a:t>
            </a:r>
          </a:p>
          <a:p>
            <a:pPr lvl="1" indent="-284163">
              <a:defRPr/>
            </a:pPr>
            <a:r>
              <a:rPr lang="en-US" sz="2400" dirty="0">
                <a:ea typeface="ＭＳ Ｐゴシック" charset="0"/>
              </a:rPr>
              <a:t>Generate and test is a </a:t>
            </a:r>
            <a:r>
              <a:rPr lang="en-US" sz="2400" i="1" dirty="0">
                <a:ea typeface="ＭＳ Ｐゴシック" charset="0"/>
              </a:rPr>
              <a:t>weak method</a:t>
            </a:r>
          </a:p>
          <a:p>
            <a:pPr lvl="1" indent="-284163">
              <a:defRPr/>
            </a:pPr>
            <a:r>
              <a:rPr lang="en-US" sz="2400" dirty="0">
                <a:ea typeface="ＭＳ Ｐゴシック" charset="0"/>
              </a:rPr>
              <a:t>Just generate potential combinations and test each</a:t>
            </a:r>
          </a:p>
          <a:p>
            <a:pPr marL="168275" indent="-1682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Potentially very inefficient</a:t>
            </a:r>
          </a:p>
          <a:p>
            <a:pPr marL="461963" lvl="1" indent="-179388">
              <a:defRPr/>
            </a:pPr>
            <a:r>
              <a:rPr lang="en-US" sz="2400" dirty="0">
                <a:ea typeface="ＭＳ Ｐゴシック" charset="0"/>
              </a:rPr>
              <a:t>With n variables where each can have one of 3 values, there are 3</a:t>
            </a:r>
            <a:r>
              <a:rPr lang="en-US" sz="2400" baseline="30000" dirty="0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 possible solutions to check</a:t>
            </a:r>
          </a:p>
          <a:p>
            <a:pPr marL="168275" indent="-1682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There are ~190 countries in the world, which we can color using four colors</a:t>
            </a:r>
          </a:p>
          <a:p>
            <a:pPr marL="168275" indent="-1682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4</a:t>
            </a:r>
            <a:r>
              <a:rPr lang="en-US" sz="2800" baseline="30000" dirty="0">
                <a:ea typeface="ＭＳ Ｐゴシック" charset="0"/>
                <a:cs typeface="ＭＳ Ｐゴシック" charset="0"/>
              </a:rPr>
              <a:t>190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a big number!</a:t>
            </a: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6369050" y="1304925"/>
            <a:ext cx="2222500" cy="47609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1800" dirty="0">
                <a:latin typeface="Calibri Regular" panose="020F0502020204030204" pitchFamily="34" charset="0"/>
              </a:rPr>
              <a:t>solve(A,B,C,D,E) :-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color(A),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color(B),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color(C),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color(D),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alibri Regular" panose="020F0502020204030204" pitchFamily="34" charset="0"/>
              </a:rPr>
              <a:t>  color(E),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not(A=B),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not(A=B),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not(B=C),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not(A=C),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not(C=D),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not(A=E),</a:t>
            </a:r>
          </a:p>
          <a:p>
            <a:pPr algn="l"/>
            <a:r>
              <a:rPr lang="en-US" sz="1800" dirty="0">
                <a:solidFill>
                  <a:schemeClr val="accent2"/>
                </a:solidFill>
                <a:latin typeface="Calibri Regular" panose="020F0502020204030204" pitchFamily="34" charset="0"/>
              </a:rPr>
              <a:t>  not(C=D).</a:t>
            </a:r>
          </a:p>
          <a:p>
            <a:pPr algn="l"/>
            <a:endParaRPr lang="en-US" sz="1800" dirty="0">
              <a:latin typeface="Calibri Regular" panose="020F0502020204030204" pitchFamily="34" charset="0"/>
            </a:endParaRPr>
          </a:p>
          <a:p>
            <a:pPr algn="l"/>
            <a:r>
              <a:rPr lang="en-US" sz="1800" dirty="0">
                <a:latin typeface="Calibri Regular" panose="020F0502020204030204" pitchFamily="34" charset="0"/>
              </a:rPr>
              <a:t>color(red).</a:t>
            </a:r>
          </a:p>
          <a:p>
            <a:pPr algn="l"/>
            <a:r>
              <a:rPr lang="en-US" sz="1800" dirty="0">
                <a:latin typeface="Calibri Regular" panose="020F0502020204030204" pitchFamily="34" charset="0"/>
              </a:rPr>
              <a:t>color(green).</a:t>
            </a:r>
          </a:p>
          <a:p>
            <a:pPr algn="l"/>
            <a:r>
              <a:rPr lang="en-US" sz="1800" dirty="0">
                <a:latin typeface="Calibri Regular" panose="020F0502020204030204" pitchFamily="34" charset="0"/>
              </a:rPr>
              <a:t>color(blue).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7867" y="6507163"/>
            <a:ext cx="8752717" cy="25391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>
                <a:latin typeface="Calibri Regular" panose="020F0502020204030204" pitchFamily="34" charset="0"/>
              </a:rPr>
              <a:t>4**190 is  2462625387274654950767440006258975862817483704404090416746768337765357610718575663213391640930307227550414249394176L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5C304536-30FA-7649-A75F-33DEA421077B}"/>
              </a:ext>
            </a:extLst>
          </p:cNvPr>
          <p:cNvSpPr/>
          <p:nvPr/>
        </p:nvSpPr>
        <p:spPr bwMode="auto">
          <a:xfrm>
            <a:off x="7467600" y="1689100"/>
            <a:ext cx="368300" cy="1282700"/>
          </a:xfrm>
          <a:prstGeom prst="rightBrac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FE265D85-219A-9343-AD65-4B421C047D9F}"/>
              </a:ext>
            </a:extLst>
          </p:cNvPr>
          <p:cNvSpPr/>
          <p:nvPr/>
        </p:nvSpPr>
        <p:spPr bwMode="auto">
          <a:xfrm>
            <a:off x="7467600" y="3051174"/>
            <a:ext cx="368300" cy="1901825"/>
          </a:xfrm>
          <a:prstGeom prst="rightBrac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C2B6D9-50CF-A544-A9F6-0F80BE65B8AB}"/>
              </a:ext>
            </a:extLst>
          </p:cNvPr>
          <p:cNvSpPr txBox="1"/>
          <p:nvPr/>
        </p:nvSpPr>
        <p:spPr>
          <a:xfrm>
            <a:off x="7778750" y="2099617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generate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BB40EED-E8B7-6043-BE14-0B8E6BE71D49}"/>
              </a:ext>
            </a:extLst>
          </p:cNvPr>
          <p:cNvSpPr txBox="1"/>
          <p:nvPr/>
        </p:nvSpPr>
        <p:spPr>
          <a:xfrm>
            <a:off x="7857392" y="3738562"/>
            <a:ext cx="611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D44E5C-D88B-604B-A35E-824482ECEBCE}"/>
              </a:ext>
            </a:extLst>
          </p:cNvPr>
          <p:cNvSpPr txBox="1"/>
          <p:nvPr/>
        </p:nvSpPr>
        <p:spPr>
          <a:xfrm>
            <a:off x="6186685" y="597039"/>
            <a:ext cx="26347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Prolog program a CSP problem solve this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873125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Example: Boolean </a:t>
            </a:r>
            <a:r>
              <a:rPr lang="en-US" sz="4400" dirty="0" err="1">
                <a:ea typeface="ＭＳ Ｐゴシック" charset="0"/>
                <a:cs typeface="ＭＳ Ｐゴシック" charset="0"/>
              </a:rPr>
              <a:t>SATisfiability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200" y="1282700"/>
            <a:ext cx="838138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Given a set of propositions, find assignment of variables to {true, false}  making them all true (i.e., satisfying them)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E.g., the 2 clauses: </a:t>
            </a:r>
            <a:r>
              <a:rPr lang="en-US" sz="3200" b="1" dirty="0">
                <a:ea typeface="ＭＳ Ｐゴシック" charset="0"/>
              </a:rPr>
              <a:t>(A </a:t>
            </a:r>
            <a:r>
              <a:rPr lang="en-US" sz="3200" b="1" dirty="0">
                <a:ea typeface="ＭＳ Ｐゴシック" charset="0"/>
                <a:sym typeface="Symbol" charset="0"/>
              </a:rPr>
              <a:t></a:t>
            </a:r>
            <a:r>
              <a:rPr lang="en-US" sz="3200" b="1" dirty="0">
                <a:ea typeface="ＭＳ Ｐゴシック" charset="0"/>
              </a:rPr>
              <a:t> B </a:t>
            </a:r>
            <a:r>
              <a:rPr lang="en-US" sz="3200" b="1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</a:t>
            </a:r>
            <a:r>
              <a:rPr lang="en-US" sz="3200" b="1" dirty="0">
                <a:ea typeface="ＭＳ Ｐゴシック" charset="0"/>
              </a:rPr>
              <a:t> </a:t>
            </a:r>
            <a:r>
              <a:rPr lang="en-US" sz="3200" b="1" dirty="0">
                <a:ea typeface="ＭＳ Ｐゴシック" charset="0"/>
                <a:sym typeface="Symbol" charset="0"/>
              </a:rPr>
              <a:t></a:t>
            </a:r>
            <a:r>
              <a:rPr lang="en-US" sz="3200" b="1" dirty="0">
                <a:ea typeface="ＭＳ Ｐゴシック" charset="0"/>
              </a:rPr>
              <a:t>C), ( </a:t>
            </a:r>
            <a:r>
              <a:rPr lang="en-US" sz="3200" b="1" dirty="0">
                <a:ea typeface="ＭＳ Ｐゴシック" charset="0"/>
                <a:sym typeface="Symbol" charset="0"/>
              </a:rPr>
              <a:t></a:t>
            </a:r>
            <a:r>
              <a:rPr lang="en-US" sz="3200" b="1" dirty="0">
                <a:ea typeface="ＭＳ Ｐゴシック" charset="0"/>
              </a:rPr>
              <a:t>A </a:t>
            </a:r>
            <a:r>
              <a:rPr lang="en-US" sz="3200" b="1" dirty="0">
                <a:ea typeface="ＭＳ Ｐゴシック" charset="0"/>
                <a:sym typeface="Symbol" charset="0"/>
              </a:rPr>
              <a:t></a:t>
            </a:r>
            <a:r>
              <a:rPr lang="en-US" sz="3200" b="1" dirty="0">
                <a:ea typeface="ＭＳ Ｐゴシック" charset="0"/>
              </a:rPr>
              <a:t> D)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are made true (i.e., satisfied) by assigning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200" dirty="0">
                <a:ea typeface="ＭＳ Ｐゴシック" charset="0"/>
              </a:rPr>
              <a:t>A = false, B = true, C = false, D = false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Satisfiability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known to be </a:t>
            </a: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NP-complete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41313" lvl="1" indent="0">
              <a:lnSpc>
                <a:spcPct val="90000"/>
              </a:lnSpc>
              <a:buNone/>
            </a:pPr>
            <a:r>
              <a:rPr lang="en-US" sz="2400" b="1" dirty="0"/>
              <a:t>⇒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worst case, solving CSP problems requires exponential time</a:t>
            </a:r>
          </a:p>
          <a:p>
            <a:pPr marL="238125" indent="-238125"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Many real-world problems reduce to </a:t>
            </a:r>
            <a:r>
              <a:rPr lang="en-US" sz="3200" b="1" dirty="0">
                <a:ea typeface="ＭＳ Ｐゴシック" charset="0"/>
                <a:cs typeface="ＭＳ Ｐゴシック" charset="0"/>
                <a:hlinkClick r:id="rId5"/>
              </a:rPr>
              <a:t>SAT</a:t>
            </a:r>
            <a:endParaRPr lang="en-US" sz="3200" b="1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93700"/>
            <a:ext cx="7772400" cy="1143000"/>
          </a:xfrm>
        </p:spPr>
        <p:txBody>
          <a:bodyPr/>
          <a:lstStyle/>
          <a:p>
            <a:r>
              <a:rPr lang="en-US" sz="4400" b="1" dirty="0">
                <a:ea typeface="ＭＳ Ｐゴシック" charset="0"/>
                <a:cs typeface="ＭＳ Ｐゴシック" charset="0"/>
              </a:rPr>
              <a:t>Real-world problems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033713"/>
            <a:ext cx="3810000" cy="2770187"/>
          </a:xfrm>
        </p:spPr>
        <p:txBody>
          <a:bodyPr/>
          <a:lstStyle/>
          <a:p>
            <a:r>
              <a:rPr lang="en-US" sz="2400" dirty="0">
                <a:ea typeface="ＭＳ Ｐゴシック" charset="0"/>
                <a:cs typeface="ＭＳ Ｐゴシック" charset="0"/>
              </a:rPr>
              <a:t>Scheduling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Temporal reasoning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Building design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Planning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Optimization/satisfaction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Vision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3033713"/>
            <a:ext cx="3810000" cy="3121025"/>
          </a:xfrm>
        </p:spPr>
        <p:txBody>
          <a:bodyPr/>
          <a:lstStyle/>
          <a:p>
            <a:r>
              <a:rPr lang="en-US" sz="2400" dirty="0">
                <a:ea typeface="ＭＳ Ｐゴシック" charset="0"/>
                <a:cs typeface="ＭＳ Ｐゴシック" charset="0"/>
              </a:rPr>
              <a:t>Graph layout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Network management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Natural language processing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Molecular biology / genomics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VLSI design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800099" y="1597025"/>
            <a:ext cx="73660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2800" dirty="0">
                <a:latin typeface="Calibri Regular" panose="020F0502020204030204" pitchFamily="34" charset="0"/>
              </a:rPr>
              <a:t>CSPs are a good match for many practical problems that arise in the real world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51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Definition of a constraint network (CN)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8322733" cy="5221287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constraint network (CN) consists of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Set of variables X = {x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x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…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x</a:t>
            </a:r>
            <a:r>
              <a:rPr lang="en-US" sz="3200" baseline="-25000" dirty="0" err="1">
                <a:ea typeface="ＭＳ Ｐゴシック" charset="0"/>
                <a:cs typeface="ＭＳ Ｐゴシック" charset="0"/>
              </a:rPr>
              <a:t>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} </a:t>
            </a:r>
          </a:p>
          <a:p>
            <a:pPr marL="458788" lvl="1" indent="-233363"/>
            <a:r>
              <a:rPr lang="en-US" sz="3200" dirty="0">
                <a:ea typeface="ＭＳ Ｐゴシック" charset="0"/>
              </a:rPr>
              <a:t>with associate domains {d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,d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,…</a:t>
            </a:r>
            <a:r>
              <a:rPr lang="en-US" sz="3200" dirty="0" err="1">
                <a:ea typeface="ＭＳ Ｐゴシック" charset="0"/>
              </a:rPr>
              <a:t>d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}</a:t>
            </a:r>
          </a:p>
          <a:p>
            <a:pPr marL="458788" lvl="1" indent="-233363"/>
            <a:r>
              <a:rPr lang="en-US" sz="3200" dirty="0">
                <a:ea typeface="ＭＳ Ｐゴシック" charset="0"/>
              </a:rPr>
              <a:t>domains are typically finite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Set of constraints {c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c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… c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} where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 </a:t>
            </a:r>
          </a:p>
          <a:p>
            <a:pPr marL="458788" lvl="1" indent="-233363"/>
            <a:r>
              <a:rPr lang="en-US" sz="3200" dirty="0">
                <a:ea typeface="ＭＳ Ｐゴシック" charset="0"/>
              </a:rPr>
              <a:t>each defines a predicate that is a relation over a particular subset of variables (X) </a:t>
            </a:r>
          </a:p>
          <a:p>
            <a:pPr marL="458788" lvl="1" indent="-233363"/>
            <a:r>
              <a:rPr lang="en-US" sz="3200" dirty="0">
                <a:ea typeface="ＭＳ Ｐゴシック" charset="0"/>
              </a:rPr>
              <a:t>e.g., </a:t>
            </a:r>
            <a:r>
              <a:rPr lang="en-US" sz="3200" dirty="0" err="1">
                <a:ea typeface="ＭＳ Ｐゴシック" charset="0"/>
              </a:rPr>
              <a:t>C</a:t>
            </a:r>
            <a:r>
              <a:rPr lang="en-US" sz="3200" baseline="-25000" dirty="0" err="1">
                <a:ea typeface="ＭＳ Ｐゴシック" charset="0"/>
              </a:rPr>
              <a:t>i</a:t>
            </a:r>
            <a:r>
              <a:rPr lang="en-US" sz="3200" dirty="0">
                <a:ea typeface="ＭＳ Ｐゴシック" charset="0"/>
              </a:rPr>
              <a:t> involves variables {X</a:t>
            </a:r>
            <a:r>
              <a:rPr lang="en-US" sz="3200" baseline="-25000" dirty="0">
                <a:ea typeface="ＭＳ Ｐゴシック" charset="0"/>
              </a:rPr>
              <a:t>i1</a:t>
            </a:r>
            <a:r>
              <a:rPr lang="en-US" sz="3200" dirty="0">
                <a:ea typeface="ＭＳ Ｐゴシック" charset="0"/>
              </a:rPr>
              <a:t>, X</a:t>
            </a:r>
            <a:r>
              <a:rPr lang="en-US" sz="3200" baseline="-25000" dirty="0">
                <a:ea typeface="ＭＳ Ｐゴシック" charset="0"/>
              </a:rPr>
              <a:t>i2</a:t>
            </a:r>
            <a:r>
              <a:rPr lang="en-US" sz="3200" dirty="0">
                <a:ea typeface="ＭＳ Ｐゴシック" charset="0"/>
              </a:rPr>
              <a:t>, … </a:t>
            </a:r>
            <a:r>
              <a:rPr lang="en-US" sz="3200" dirty="0" err="1">
                <a:ea typeface="ＭＳ Ｐゴシック" charset="0"/>
              </a:rPr>
              <a:t>X</a:t>
            </a:r>
            <a:r>
              <a:rPr lang="en-US" sz="3200" baseline="-25000" dirty="0" err="1">
                <a:ea typeface="ＭＳ Ｐゴシック" charset="0"/>
              </a:rPr>
              <a:t>ik</a:t>
            </a:r>
            <a:r>
              <a:rPr lang="en-US" sz="3200" dirty="0">
                <a:ea typeface="ＭＳ Ｐゴシック" charset="0"/>
              </a:rPr>
              <a:t>} and defines the relation </a:t>
            </a:r>
            <a:r>
              <a:rPr lang="en-US" sz="3200" dirty="0" err="1">
                <a:ea typeface="ＭＳ Ｐゴシック" charset="0"/>
              </a:rPr>
              <a:t>R</a:t>
            </a:r>
            <a:r>
              <a:rPr lang="en-US" sz="3200" baseline="-25000" dirty="0" err="1">
                <a:ea typeface="ＭＳ Ｐゴシック" charset="0"/>
              </a:rPr>
              <a:t>i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sym typeface="Symbol" charset="0"/>
              </a:rPr>
              <a:t> D</a:t>
            </a:r>
            <a:r>
              <a:rPr lang="en-US" sz="3200" baseline="-25000" dirty="0">
                <a:ea typeface="ＭＳ Ｐゴシック" charset="0"/>
              </a:rPr>
              <a:t>i1</a:t>
            </a:r>
            <a:r>
              <a:rPr lang="en-US" sz="3200" dirty="0">
                <a:ea typeface="ＭＳ Ｐゴシック" charset="0"/>
                <a:sym typeface="Symbol" charset="0"/>
              </a:rPr>
              <a:t> x D</a:t>
            </a:r>
            <a:r>
              <a:rPr lang="en-US" sz="3200" baseline="-25000" dirty="0">
                <a:ea typeface="ＭＳ Ｐゴシック" charset="0"/>
              </a:rPr>
              <a:t>i2</a:t>
            </a:r>
            <a:r>
              <a:rPr lang="en-US" sz="3200" dirty="0">
                <a:ea typeface="ＭＳ Ｐゴシック" charset="0"/>
                <a:sym typeface="Symbol" charset="0"/>
              </a:rPr>
              <a:t> x … </a:t>
            </a:r>
            <a:r>
              <a:rPr lang="en-US" sz="3200" dirty="0" err="1">
                <a:ea typeface="ＭＳ Ｐゴシック" charset="0"/>
                <a:sym typeface="Symbol" charset="0"/>
              </a:rPr>
              <a:t>D</a:t>
            </a:r>
            <a:r>
              <a:rPr lang="en-US" sz="3200" baseline="-25000" dirty="0" err="1">
                <a:ea typeface="ＭＳ Ｐゴシック" charset="0"/>
              </a:rPr>
              <a:t>ik</a:t>
            </a:r>
            <a:endParaRPr lang="en-US" sz="3200" baseline="-250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2063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Running example: coloring Australia</a:t>
            </a:r>
          </a:p>
        </p:txBody>
      </p:sp>
      <p:sp>
        <p:nvSpPr>
          <p:cNvPr id="528387" name="Text Box 3"/>
          <p:cNvSpPr txBox="1">
            <a:spLocks noChangeArrowheads="1"/>
          </p:cNvSpPr>
          <p:nvPr/>
        </p:nvSpPr>
        <p:spPr bwMode="auto">
          <a:xfrm>
            <a:off x="364331" y="4199467"/>
            <a:ext cx="854233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Seven variables: {WA, NT, SA, Q, NSW, V, T}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Each variable has same domain</a:t>
            </a:r>
            <a:r>
              <a:rPr lang="en-US" sz="2800" b="1" dirty="0">
                <a:latin typeface="Calibri Regular" panose="020F0502020204030204" pitchFamily="34" charset="0"/>
                <a:cs typeface="Calibri Regular" panose="020F0502020204030204" pitchFamily="34" charset="0"/>
              </a:rPr>
              <a:t>: </a:t>
            </a:r>
            <a:r>
              <a:rPr lang="en-US" sz="2800" b="1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{</a:t>
            </a:r>
            <a:r>
              <a:rPr lang="en-US" sz="2800" b="1" dirty="0">
                <a:solidFill>
                  <a:srgbClr val="F81706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red</a:t>
            </a:r>
            <a:r>
              <a:rPr lang="en-US" sz="2800" b="1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, </a:t>
            </a:r>
            <a:r>
              <a:rPr lang="en-US" sz="2800" b="1" dirty="0">
                <a:solidFill>
                  <a:srgbClr val="45D628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green</a:t>
            </a:r>
            <a:r>
              <a:rPr lang="en-US" sz="2800" b="1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, </a:t>
            </a:r>
            <a:r>
              <a:rPr lang="en-US" sz="2800" b="1" dirty="0">
                <a:solidFill>
                  <a:srgbClr val="0000FF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blue</a:t>
            </a:r>
            <a:r>
              <a:rPr lang="en-US" sz="2800" b="1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No two adjacent variables can have same value: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WA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NT, WA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SA, NT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SA, NT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Q,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Q,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NSW,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V,Q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NSW, NSW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V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286B41A-F4EB-8545-8903-F1CECD52A2FD}"/>
              </a:ext>
            </a:extLst>
          </p:cNvPr>
          <p:cNvGrpSpPr/>
          <p:nvPr/>
        </p:nvGrpSpPr>
        <p:grpSpPr>
          <a:xfrm>
            <a:off x="4970463" y="1376363"/>
            <a:ext cx="3846512" cy="2595562"/>
            <a:chOff x="4970463" y="1376363"/>
            <a:chExt cx="3846512" cy="2595562"/>
          </a:xfrm>
        </p:grpSpPr>
        <p:sp>
          <p:nvSpPr>
            <p:cNvPr id="45061" name="Text Box 20"/>
            <p:cNvSpPr txBox="1">
              <a:spLocks noChangeArrowheads="1"/>
            </p:cNvSpPr>
            <p:nvPr/>
          </p:nvSpPr>
          <p:spPr bwMode="auto">
            <a:xfrm>
              <a:off x="8444265" y="3496172"/>
              <a:ext cx="372710" cy="4757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 dirty="0">
                  <a:latin typeface="Tahoma" charset="0"/>
                </a:rPr>
                <a:t>T</a:t>
              </a:r>
            </a:p>
          </p:txBody>
        </p:sp>
        <p:sp>
          <p:nvSpPr>
            <p:cNvPr id="45065" name="Text Box 22"/>
            <p:cNvSpPr txBox="1">
              <a:spLocks noChangeArrowheads="1"/>
            </p:cNvSpPr>
            <p:nvPr/>
          </p:nvSpPr>
          <p:spPr bwMode="auto">
            <a:xfrm>
              <a:off x="4970463" y="1994641"/>
              <a:ext cx="611534" cy="4757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 dirty="0">
                  <a:latin typeface="Tahoma" charset="0"/>
                </a:rPr>
                <a:t>WA</a:t>
              </a:r>
            </a:p>
          </p:txBody>
        </p:sp>
        <p:sp>
          <p:nvSpPr>
            <p:cNvPr id="45066" name="Text Box 23"/>
            <p:cNvSpPr txBox="1">
              <a:spLocks noChangeArrowheads="1"/>
            </p:cNvSpPr>
            <p:nvPr/>
          </p:nvSpPr>
          <p:spPr bwMode="auto">
            <a:xfrm>
              <a:off x="6030696" y="1376363"/>
              <a:ext cx="546400" cy="4757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NT</a:t>
              </a:r>
            </a:p>
          </p:txBody>
        </p:sp>
        <p:sp>
          <p:nvSpPr>
            <p:cNvPr id="45067" name="Text Box 24"/>
            <p:cNvSpPr txBox="1">
              <a:spLocks noChangeArrowheads="1"/>
            </p:cNvSpPr>
            <p:nvPr/>
          </p:nvSpPr>
          <p:spPr bwMode="auto">
            <a:xfrm>
              <a:off x="6204387" y="2532623"/>
              <a:ext cx="521070" cy="4757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SA</a:t>
              </a:r>
            </a:p>
          </p:txBody>
        </p:sp>
        <p:sp>
          <p:nvSpPr>
            <p:cNvPr id="45068" name="Text Box 25"/>
            <p:cNvSpPr txBox="1">
              <a:spLocks noChangeArrowheads="1"/>
            </p:cNvSpPr>
            <p:nvPr/>
          </p:nvSpPr>
          <p:spPr bwMode="auto">
            <a:xfrm>
              <a:off x="6899147" y="1665428"/>
              <a:ext cx="405277" cy="4757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Q</a:t>
              </a:r>
            </a:p>
          </p:txBody>
        </p:sp>
        <p:sp>
          <p:nvSpPr>
            <p:cNvPr id="45069" name="Text Box 26"/>
            <p:cNvSpPr txBox="1">
              <a:spLocks noChangeArrowheads="1"/>
            </p:cNvSpPr>
            <p:nvPr/>
          </p:nvSpPr>
          <p:spPr bwMode="auto">
            <a:xfrm>
              <a:off x="7507063" y="2436268"/>
              <a:ext cx="774368" cy="4757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NSW</a:t>
              </a:r>
            </a:p>
          </p:txBody>
        </p:sp>
        <p:sp>
          <p:nvSpPr>
            <p:cNvPr id="45070" name="Text Box 27"/>
            <p:cNvSpPr txBox="1">
              <a:spLocks noChangeArrowheads="1"/>
            </p:cNvSpPr>
            <p:nvPr/>
          </p:nvSpPr>
          <p:spPr bwMode="auto">
            <a:xfrm>
              <a:off x="6899147" y="3014397"/>
              <a:ext cx="376329" cy="4757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V</a:t>
              </a:r>
            </a:p>
          </p:txBody>
        </p:sp>
      </p:grpSp>
      <p:sp>
        <p:nvSpPr>
          <p:cNvPr id="45071" name="Line 28"/>
          <p:cNvSpPr>
            <a:spLocks noChangeShapeType="1"/>
          </p:cNvSpPr>
          <p:nvPr/>
        </p:nvSpPr>
        <p:spPr bwMode="auto">
          <a:xfrm flipV="1">
            <a:off x="5596471" y="1569073"/>
            <a:ext cx="434225" cy="6744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45072" name="Line 29"/>
          <p:cNvSpPr>
            <a:spLocks noChangeShapeType="1"/>
          </p:cNvSpPr>
          <p:nvPr/>
        </p:nvSpPr>
        <p:spPr bwMode="auto">
          <a:xfrm>
            <a:off x="5596471" y="2243558"/>
            <a:ext cx="607915" cy="5781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45073" name="Line 30"/>
          <p:cNvSpPr>
            <a:spLocks noChangeShapeType="1"/>
          </p:cNvSpPr>
          <p:nvPr/>
        </p:nvSpPr>
        <p:spPr bwMode="auto">
          <a:xfrm>
            <a:off x="6291232" y="1858138"/>
            <a:ext cx="173690" cy="6744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45074" name="Line 31"/>
          <p:cNvSpPr>
            <a:spLocks noChangeShapeType="1"/>
          </p:cNvSpPr>
          <p:nvPr/>
        </p:nvSpPr>
        <p:spPr bwMode="auto">
          <a:xfrm>
            <a:off x="6464922" y="3014397"/>
            <a:ext cx="434225" cy="2890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45075" name="Line 32"/>
          <p:cNvSpPr>
            <a:spLocks noChangeShapeType="1"/>
          </p:cNvSpPr>
          <p:nvPr/>
        </p:nvSpPr>
        <p:spPr bwMode="auto">
          <a:xfrm>
            <a:off x="7333372" y="1954493"/>
            <a:ext cx="521070" cy="48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45076" name="Line 33"/>
          <p:cNvSpPr>
            <a:spLocks noChangeShapeType="1"/>
          </p:cNvSpPr>
          <p:nvPr/>
        </p:nvSpPr>
        <p:spPr bwMode="auto">
          <a:xfrm>
            <a:off x="6580715" y="1633310"/>
            <a:ext cx="332906" cy="2890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45077" name="Line 34"/>
          <p:cNvSpPr>
            <a:spLocks noChangeShapeType="1"/>
          </p:cNvSpPr>
          <p:nvPr/>
        </p:nvSpPr>
        <p:spPr bwMode="auto">
          <a:xfrm flipV="1">
            <a:off x="7275476" y="2918042"/>
            <a:ext cx="607915" cy="353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45063" name="Line 35"/>
          <p:cNvSpPr>
            <a:spLocks noChangeShapeType="1"/>
          </p:cNvSpPr>
          <p:nvPr/>
        </p:nvSpPr>
        <p:spPr bwMode="auto">
          <a:xfrm flipH="1">
            <a:off x="6446829" y="2147203"/>
            <a:ext cx="434225" cy="3854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45064" name="Line 36"/>
          <p:cNvSpPr>
            <a:spLocks noChangeShapeType="1"/>
          </p:cNvSpPr>
          <p:nvPr/>
        </p:nvSpPr>
        <p:spPr bwMode="auto">
          <a:xfrm>
            <a:off x="6707364" y="2725333"/>
            <a:ext cx="78160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pic>
        <p:nvPicPr>
          <p:cNvPr id="45060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1252538"/>
            <a:ext cx="3505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autoUpdateAnimBg="0"/>
      <p:bldP spid="45071" grpId="0" animBg="1"/>
      <p:bldP spid="45072" grpId="0" animBg="1"/>
      <p:bldP spid="45073" grpId="0" animBg="1"/>
      <p:bldP spid="45074" grpId="0" animBg="1"/>
      <p:bldP spid="45075" grpId="0" animBg="1"/>
      <p:bldP spid="45076" grpId="0" animBg="1"/>
      <p:bldP spid="45077" grpId="0" animBg="1"/>
      <p:bldP spid="45063" grpId="0" animBg="1"/>
      <p:bldP spid="4506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525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Unary &amp; binary constraints most common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157288"/>
            <a:ext cx="3581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Binary constraints</a:t>
            </a:r>
          </a:p>
        </p:txBody>
      </p:sp>
      <p:grpSp>
        <p:nvGrpSpPr>
          <p:cNvPr id="47107" name="Group 4"/>
          <p:cNvGrpSpPr>
            <a:grpSpLocks/>
          </p:cNvGrpSpPr>
          <p:nvPr/>
        </p:nvGrpSpPr>
        <p:grpSpPr bwMode="auto">
          <a:xfrm>
            <a:off x="1066800" y="1919290"/>
            <a:ext cx="3286125" cy="1830388"/>
            <a:chOff x="1488" y="1824"/>
            <a:chExt cx="2070" cy="1153"/>
          </a:xfrm>
        </p:grpSpPr>
        <p:sp>
          <p:nvSpPr>
            <p:cNvPr id="47118" name="Text Box 5"/>
            <p:cNvSpPr txBox="1">
              <a:spLocks noChangeArrowheads="1"/>
            </p:cNvSpPr>
            <p:nvPr/>
          </p:nvSpPr>
          <p:spPr bwMode="auto">
            <a:xfrm>
              <a:off x="3352" y="274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 dirty="0">
                  <a:latin typeface="Tahoma" charset="0"/>
                </a:rPr>
                <a:t>T</a:t>
              </a:r>
            </a:p>
          </p:txBody>
        </p:sp>
        <p:grpSp>
          <p:nvGrpSpPr>
            <p:cNvPr id="47119" name="Group 6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47122" name="Text Box 7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47123" name="Text Box 8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47124" name="Text Box 9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47125" name="Text Box 10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47126" name="Text Box 11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47127" name="Text Box 12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47128" name="Line 13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29" name="Line 14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0" name="Line 15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1" name="Line 16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2" name="Line 17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3" name="Line 18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7134" name="Line 19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47120" name="Line 20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7121" name="Line 21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446486" name="Text Box 22"/>
          <p:cNvSpPr txBox="1">
            <a:spLocks noChangeArrowheads="1"/>
          </p:cNvSpPr>
          <p:nvPr/>
        </p:nvSpPr>
        <p:spPr bwMode="auto">
          <a:xfrm>
            <a:off x="652462" y="4090988"/>
            <a:ext cx="8250237" cy="2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635000" indent="-2397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sz="32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Two variables are adjacent or neighbors if</a:t>
            </a:r>
          </a:p>
          <a:p>
            <a:pPr algn="l" eaLnBrk="1" hangingPunct="1">
              <a:lnSpc>
                <a:spcPct val="110000"/>
              </a:lnSpc>
            </a:pPr>
            <a:r>
              <a:rPr lang="en-US" sz="32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 connected by an edge or an arc</a:t>
            </a:r>
          </a:p>
          <a:p>
            <a:pPr algn="l" eaLnBrk="1" hangingPunct="1">
              <a:lnSpc>
                <a:spcPct val="110000"/>
              </a:lnSpc>
              <a:buFont typeface="Arial" charset="0"/>
              <a:buChar char="•"/>
            </a:pPr>
            <a:r>
              <a:rPr lang="en-US" altLang="ja-JP" sz="32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Possible to rewrite problems with higher-order</a:t>
            </a:r>
          </a:p>
          <a:p>
            <a:pPr algn="l" eaLnBrk="1" hangingPunct="1">
              <a:lnSpc>
                <a:spcPct val="110000"/>
              </a:lnSpc>
            </a:pPr>
            <a:r>
              <a:rPr lang="en-US" sz="32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constraints as ones with just binary constraints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105400" y="1690688"/>
            <a:ext cx="3424238" cy="1752600"/>
            <a:chOff x="1440" y="1152"/>
            <a:chExt cx="2157" cy="1104"/>
          </a:xfrm>
        </p:grpSpPr>
        <p:sp>
          <p:nvSpPr>
            <p:cNvPr id="47110" name="Text Box 24"/>
            <p:cNvSpPr txBox="1">
              <a:spLocks noChangeArrowheads="1"/>
            </p:cNvSpPr>
            <p:nvPr/>
          </p:nvSpPr>
          <p:spPr bwMode="auto">
            <a:xfrm>
              <a:off x="2256" y="1152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T1</a:t>
              </a:r>
            </a:p>
          </p:txBody>
        </p:sp>
        <p:sp>
          <p:nvSpPr>
            <p:cNvPr id="47111" name="Text Box 25"/>
            <p:cNvSpPr txBox="1">
              <a:spLocks noChangeArrowheads="1"/>
            </p:cNvSpPr>
            <p:nvPr/>
          </p:nvSpPr>
          <p:spPr bwMode="auto">
            <a:xfrm>
              <a:off x="1440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T2</a:t>
              </a:r>
            </a:p>
          </p:txBody>
        </p:sp>
        <p:sp>
          <p:nvSpPr>
            <p:cNvPr id="47112" name="Text Box 26"/>
            <p:cNvSpPr txBox="1">
              <a:spLocks noChangeArrowheads="1"/>
            </p:cNvSpPr>
            <p:nvPr/>
          </p:nvSpPr>
          <p:spPr bwMode="auto">
            <a:xfrm>
              <a:off x="2496" y="1968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T3</a:t>
              </a:r>
            </a:p>
          </p:txBody>
        </p:sp>
        <p:sp>
          <p:nvSpPr>
            <p:cNvPr id="47113" name="Text Box 27"/>
            <p:cNvSpPr txBox="1">
              <a:spLocks noChangeArrowheads="1"/>
            </p:cNvSpPr>
            <p:nvPr/>
          </p:nvSpPr>
          <p:spPr bwMode="auto">
            <a:xfrm>
              <a:off x="3264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T4</a:t>
              </a:r>
            </a:p>
          </p:txBody>
        </p:sp>
        <p:sp>
          <p:nvSpPr>
            <p:cNvPr id="47114" name="Line 28"/>
            <p:cNvSpPr>
              <a:spLocks noChangeShapeType="1"/>
            </p:cNvSpPr>
            <p:nvPr/>
          </p:nvSpPr>
          <p:spPr bwMode="auto">
            <a:xfrm>
              <a:off x="2448" y="1392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7115" name="Line 29"/>
            <p:cNvSpPr>
              <a:spLocks noChangeShapeType="1"/>
            </p:cNvSpPr>
            <p:nvPr/>
          </p:nvSpPr>
          <p:spPr bwMode="auto">
            <a:xfrm flipV="1">
              <a:off x="1728" y="1344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7116" name="Line 30"/>
            <p:cNvSpPr>
              <a:spLocks noChangeShapeType="1"/>
            </p:cNvSpPr>
            <p:nvPr/>
          </p:nvSpPr>
          <p:spPr bwMode="auto">
            <a:xfrm>
              <a:off x="1728" y="172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7117" name="Line 31"/>
            <p:cNvSpPr>
              <a:spLocks noChangeShapeType="1"/>
            </p:cNvSpPr>
            <p:nvPr/>
          </p:nvSpPr>
          <p:spPr bwMode="auto">
            <a:xfrm flipH="1" flipV="1">
              <a:off x="2544" y="1296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8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7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Formal definition of a CN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1450"/>
            <a:ext cx="8007350" cy="5046663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Instantiations</a:t>
            </a:r>
          </a:p>
          <a:p>
            <a:pPr lvl="1"/>
            <a:r>
              <a:rPr lang="en-US" sz="3200" dirty="0">
                <a:ea typeface="ＭＳ Ｐゴシック" charset="0"/>
              </a:rPr>
              <a:t>An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</a:rPr>
              <a:t>instantiation</a:t>
            </a:r>
            <a:r>
              <a:rPr lang="en-US" sz="3200" dirty="0">
                <a:ea typeface="ＭＳ Ｐゴシック" charset="0"/>
              </a:rPr>
              <a:t> of a subset of variables S is an assignment of a value (in its domain) to each variable in S</a:t>
            </a:r>
          </a:p>
          <a:p>
            <a:pPr lvl="1"/>
            <a:r>
              <a:rPr lang="en-US" sz="3200" dirty="0">
                <a:ea typeface="ＭＳ Ｐゴシック" charset="0"/>
              </a:rPr>
              <a:t>An instantiation is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</a:rPr>
              <a:t>legal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iff</a:t>
            </a:r>
            <a:r>
              <a:rPr lang="en-US" sz="3200" dirty="0">
                <a:ea typeface="ＭＳ Ｐゴシック" charset="0"/>
              </a:rPr>
              <a:t> it violates no constraints</a:t>
            </a:r>
          </a:p>
          <a:p>
            <a:r>
              <a:rPr lang="en-US" sz="36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6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solution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 is a legal instantiation of all variables in the network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1775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Typical tasks for CSP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02213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Possible solution related tasks:</a:t>
            </a:r>
          </a:p>
          <a:p>
            <a:pPr lvl="1"/>
            <a:r>
              <a:rPr lang="en-US" sz="3000" dirty="0">
                <a:ea typeface="ＭＳ Ｐゴシック" charset="0"/>
              </a:rPr>
              <a:t>Does a solution exist?</a:t>
            </a:r>
          </a:p>
          <a:p>
            <a:pPr lvl="1"/>
            <a:r>
              <a:rPr lang="en-US" sz="3000" dirty="0">
                <a:ea typeface="ＭＳ Ｐゴシック" charset="0"/>
              </a:rPr>
              <a:t>Find one solution</a:t>
            </a:r>
          </a:p>
          <a:p>
            <a:pPr lvl="1"/>
            <a:r>
              <a:rPr lang="en-US" sz="3000" dirty="0">
                <a:ea typeface="ＭＳ Ｐゴシック" charset="0"/>
              </a:rPr>
              <a:t>Find all solutions</a:t>
            </a:r>
          </a:p>
          <a:p>
            <a:pPr lvl="1"/>
            <a:r>
              <a:rPr lang="en-US" sz="3000" dirty="0">
                <a:ea typeface="ＭＳ Ｐゴシック" charset="0"/>
              </a:rPr>
              <a:t>Given a metric on solutions, find best one</a:t>
            </a:r>
          </a:p>
          <a:p>
            <a:pPr lvl="1"/>
            <a:r>
              <a:rPr lang="en-US" sz="3000" dirty="0">
                <a:ea typeface="ＭＳ Ｐゴシック" charset="0"/>
              </a:rPr>
              <a:t>Given a partial instantiation, do any of above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Transform the constraint network into an equivalent one that’s easier to solve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400" b="1" dirty="0"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66813"/>
            <a:ext cx="8205788" cy="5316537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Constraint satisfaction is a powerful problem-solving paradigm</a:t>
            </a:r>
          </a:p>
          <a:p>
            <a:pPr lvl="1"/>
            <a:r>
              <a:rPr lang="en-US" sz="2600" dirty="0">
                <a:ea typeface="ＭＳ Ｐゴシック" charset="0"/>
              </a:rPr>
              <a:t>Problem: </a:t>
            </a:r>
            <a:r>
              <a:rPr lang="en-US" sz="2600" dirty="0">
                <a:solidFill>
                  <a:schemeClr val="accent2"/>
                </a:solidFill>
                <a:ea typeface="ＭＳ Ｐゴシック" charset="0"/>
              </a:rPr>
              <a:t>set of variables</a:t>
            </a:r>
            <a:r>
              <a:rPr lang="en-US" sz="2600" dirty="0">
                <a:ea typeface="ＭＳ Ｐゴシック" charset="0"/>
              </a:rPr>
              <a:t> to which we must assign </a:t>
            </a:r>
            <a:r>
              <a:rPr lang="en-US" sz="2600" dirty="0">
                <a:solidFill>
                  <a:schemeClr val="accent2"/>
                </a:solidFill>
                <a:ea typeface="ＭＳ Ｐゴシック" charset="0"/>
              </a:rPr>
              <a:t>values</a:t>
            </a:r>
            <a:r>
              <a:rPr lang="en-US" sz="2600" dirty="0">
                <a:ea typeface="ＭＳ Ｐゴシック" charset="0"/>
              </a:rPr>
              <a:t> satisfying </a:t>
            </a:r>
            <a:r>
              <a:rPr lang="en-US" sz="2600" dirty="0">
                <a:solidFill>
                  <a:schemeClr val="accent2"/>
                </a:solidFill>
                <a:ea typeface="ＭＳ Ｐゴシック" charset="0"/>
              </a:rPr>
              <a:t>problem-specific constraints</a:t>
            </a:r>
            <a:endParaRPr lang="en-US" sz="2600" dirty="0">
              <a:ea typeface="ＭＳ Ｐゴシック" charset="0"/>
            </a:endParaRPr>
          </a:p>
          <a:p>
            <a:pPr lvl="1"/>
            <a:r>
              <a:rPr lang="en-US" sz="2600" dirty="0">
                <a:ea typeface="ＭＳ Ｐゴシック" charset="0"/>
              </a:rPr>
              <a:t>Constraint programming, constraint satisfaction problems (CSPs), constraint logic programming…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Algorithms for CSPs</a:t>
            </a:r>
          </a:p>
          <a:p>
            <a:pPr lvl="1"/>
            <a:r>
              <a:rPr lang="en-US" sz="2600" dirty="0">
                <a:ea typeface="ＭＳ Ｐゴシック" charset="0"/>
              </a:rPr>
              <a:t>Backtracking (systematic search)</a:t>
            </a:r>
          </a:p>
          <a:p>
            <a:pPr lvl="1"/>
            <a:r>
              <a:rPr lang="en-US" sz="2600" dirty="0">
                <a:ea typeface="ＭＳ Ｐゴシック" charset="0"/>
              </a:rPr>
              <a:t>Constraint propagation (k-consistency)</a:t>
            </a:r>
          </a:p>
          <a:p>
            <a:pPr lvl="1"/>
            <a:r>
              <a:rPr lang="en-US" sz="2600" dirty="0">
                <a:ea typeface="ＭＳ Ｐゴシック" charset="0"/>
              </a:rPr>
              <a:t>Variable and value ordering heuristics</a:t>
            </a:r>
          </a:p>
          <a:p>
            <a:pPr lvl="1"/>
            <a:r>
              <a:rPr lang="en-US" sz="2600" dirty="0" err="1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Backjumping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  <a:ea typeface="ＭＳ Ｐゴシック" charset="0"/>
              </a:rPr>
              <a:t> and dependency-directed backtracking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4163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Binary CSP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5067" y="1243013"/>
            <a:ext cx="8208433" cy="527632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binary CSP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one where all constraints involve two variables (or just one variable)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Any non-binary CSP can be converted into a binary CSP by introducing additional variables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Binary CSPs represented as a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constraint graph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with a node for each variable and an arc between two nodes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there’s a constraint involving them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ea typeface="ＭＳ Ｐゴシック" charset="0"/>
              </a:rPr>
              <a:t>Unary constraints appear as self-referential arcs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2063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Running example: coloring Australia</a:t>
            </a:r>
          </a:p>
        </p:txBody>
      </p:sp>
      <p:sp>
        <p:nvSpPr>
          <p:cNvPr id="528387" name="Text Box 3"/>
          <p:cNvSpPr txBox="1">
            <a:spLocks noChangeArrowheads="1"/>
          </p:cNvSpPr>
          <p:nvPr/>
        </p:nvSpPr>
        <p:spPr bwMode="auto">
          <a:xfrm>
            <a:off x="364331" y="4199467"/>
            <a:ext cx="854233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Seven variables: {WA, NT, SA, Q, NSW, V, T}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Each variable has same domain: 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{</a:t>
            </a:r>
            <a:r>
              <a:rPr lang="en-US" sz="2800" dirty="0">
                <a:solidFill>
                  <a:srgbClr val="F81706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red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, </a:t>
            </a:r>
            <a:r>
              <a:rPr lang="en-US" sz="2800" dirty="0">
                <a:solidFill>
                  <a:srgbClr val="45D628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green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, </a:t>
            </a:r>
            <a:r>
              <a:rPr lang="en-US" sz="2800" dirty="0">
                <a:solidFill>
                  <a:srgbClr val="0000FF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blue</a:t>
            </a:r>
            <a:r>
              <a:rPr lang="en-US" sz="2800" dirty="0">
                <a:solidFill>
                  <a:srgbClr val="CC6600"/>
                </a:solidFill>
                <a:latin typeface="Calibri Regular" panose="020F0502020204030204" pitchFamily="34" charset="0"/>
                <a:cs typeface="Calibri Regular" panose="020F0502020204030204" pitchFamily="34" charset="0"/>
              </a:rPr>
              <a:t>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No two adjacent variables can have same value: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WA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NT, WA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SA, NT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SA, NT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Q,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Q,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NSW,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  SA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V,Q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NSW, NSW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>
                <a:latin typeface="Calibri Regular" panose="020F0502020204030204" pitchFamily="34" charset="0"/>
                <a:cs typeface="Calibri Regular" panose="020F0502020204030204" pitchFamily="34" charset="0"/>
              </a:rPr>
              <a:t>V</a:t>
            </a:r>
          </a:p>
        </p:txBody>
      </p:sp>
      <p:grpSp>
        <p:nvGrpSpPr>
          <p:cNvPr id="45059" name="Group 19"/>
          <p:cNvGrpSpPr>
            <a:grpSpLocks/>
          </p:cNvGrpSpPr>
          <p:nvPr/>
        </p:nvGrpSpPr>
        <p:grpSpPr bwMode="auto">
          <a:xfrm>
            <a:off x="4970463" y="1376363"/>
            <a:ext cx="3846512" cy="2595562"/>
            <a:chOff x="1488" y="1824"/>
            <a:chExt cx="2126" cy="1293"/>
          </a:xfrm>
        </p:grpSpPr>
        <p:sp>
          <p:nvSpPr>
            <p:cNvPr id="45061" name="Text Box 20"/>
            <p:cNvSpPr txBox="1">
              <a:spLocks noChangeArrowheads="1"/>
            </p:cNvSpPr>
            <p:nvPr/>
          </p:nvSpPr>
          <p:spPr bwMode="auto">
            <a:xfrm>
              <a:off x="3408" y="288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T</a:t>
              </a:r>
            </a:p>
          </p:txBody>
        </p:sp>
        <p:grpSp>
          <p:nvGrpSpPr>
            <p:cNvPr id="45062" name="Group 21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45065" name="Text Box 22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45066" name="Text Box 23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45067" name="Text Box 24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45068" name="Text Box 25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45069" name="Text Box 26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45070" name="Text Box 27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45071" name="Line 28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2" name="Line 29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3" name="Line 30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4" name="Line 31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5" name="Line 32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6" name="Line 33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45077" name="Line 34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45063" name="Line 35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45064" name="Line 36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pic>
        <p:nvPicPr>
          <p:cNvPr id="45060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138" y="1252538"/>
            <a:ext cx="3505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43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62063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 running example: coloring Australia</a:t>
            </a:r>
          </a:p>
        </p:txBody>
      </p:sp>
      <p:sp>
        <p:nvSpPr>
          <p:cNvPr id="625667" name="Text Box 3"/>
          <p:cNvSpPr txBox="1">
            <a:spLocks noChangeArrowheads="1"/>
          </p:cNvSpPr>
          <p:nvPr/>
        </p:nvSpPr>
        <p:spPr bwMode="auto">
          <a:xfrm>
            <a:off x="608013" y="4217988"/>
            <a:ext cx="8304212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31775" indent="-2317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sz="3200" dirty="0">
                <a:latin typeface="Calibri Regular" panose="020F0502020204030204" pitchFamily="34" charset="0"/>
              </a:rPr>
              <a:t>Solutions: complete &amp; consistent assignments</a:t>
            </a:r>
          </a:p>
          <a:p>
            <a:pPr algn="l" eaLnBrk="1" hangingPunct="1">
              <a:buFontTx/>
              <a:buChar char="•"/>
            </a:pPr>
            <a:r>
              <a:rPr lang="en-US" sz="3200" dirty="0">
                <a:latin typeface="Calibri Regular" panose="020F0502020204030204" pitchFamily="34" charset="0"/>
              </a:rPr>
              <a:t>Here is one of several solutions</a:t>
            </a:r>
          </a:p>
          <a:p>
            <a:pPr algn="l" eaLnBrk="1" hangingPunct="1">
              <a:buFontTx/>
              <a:buChar char="•"/>
            </a:pPr>
            <a:r>
              <a:rPr lang="en-US" sz="3200" dirty="0">
                <a:latin typeface="Calibri Regular" panose="020F0502020204030204" pitchFamily="34" charset="0"/>
              </a:rPr>
              <a:t>For generality, constraints can be expressed as relations, e.g., describe </a:t>
            </a:r>
            <a:r>
              <a:rPr lang="en-US" sz="2800" dirty="0">
                <a:latin typeface="Calibri Regular" panose="020F0502020204030204" pitchFamily="34" charset="0"/>
              </a:rPr>
              <a:t>WA ≠ NT as</a:t>
            </a:r>
            <a:br>
              <a:rPr lang="en-US" sz="2800" dirty="0">
                <a:latin typeface="Calibri Regular" panose="020F0502020204030204" pitchFamily="34" charset="0"/>
              </a:rPr>
            </a:br>
            <a:r>
              <a:rPr lang="en-US" sz="2000" dirty="0">
                <a:latin typeface="Calibri Regular" panose="020F0502020204030204" pitchFamily="34" charset="0"/>
              </a:rPr>
              <a:t>{(</a:t>
            </a:r>
            <a:r>
              <a:rPr lang="en-US" sz="2000" dirty="0" err="1">
                <a:latin typeface="Calibri Regular" panose="020F0502020204030204" pitchFamily="34" charset="0"/>
              </a:rPr>
              <a:t>red,green</a:t>
            </a:r>
            <a:r>
              <a:rPr lang="en-US" sz="2000" dirty="0">
                <a:latin typeface="Calibri Regular" panose="020F0502020204030204" pitchFamily="34" charset="0"/>
              </a:rPr>
              <a:t>), (</a:t>
            </a:r>
            <a:r>
              <a:rPr lang="en-US" sz="2000" dirty="0" err="1">
                <a:latin typeface="Calibri Regular" panose="020F0502020204030204" pitchFamily="34" charset="0"/>
              </a:rPr>
              <a:t>red,blue</a:t>
            </a:r>
            <a:r>
              <a:rPr lang="en-US" sz="2000" dirty="0">
                <a:latin typeface="Calibri Regular" panose="020F0502020204030204" pitchFamily="34" charset="0"/>
              </a:rPr>
              <a:t>), (</a:t>
            </a:r>
            <a:r>
              <a:rPr lang="en-US" sz="2000" dirty="0" err="1">
                <a:latin typeface="Calibri Regular" panose="020F0502020204030204" pitchFamily="34" charset="0"/>
              </a:rPr>
              <a:t>green,red</a:t>
            </a:r>
            <a:r>
              <a:rPr lang="en-US" sz="2000" dirty="0">
                <a:latin typeface="Calibri Regular" panose="020F0502020204030204" pitchFamily="34" charset="0"/>
              </a:rPr>
              <a:t>), (</a:t>
            </a:r>
            <a:r>
              <a:rPr lang="en-US" sz="2000" dirty="0" err="1">
                <a:latin typeface="Calibri Regular" panose="020F0502020204030204" pitchFamily="34" charset="0"/>
              </a:rPr>
              <a:t>green,blue</a:t>
            </a:r>
            <a:r>
              <a:rPr lang="en-US" sz="2000" dirty="0">
                <a:latin typeface="Calibri Regular" panose="020F0502020204030204" pitchFamily="34" charset="0"/>
              </a:rPr>
              <a:t>), (</a:t>
            </a:r>
            <a:r>
              <a:rPr lang="en-US" sz="2000" dirty="0" err="1">
                <a:latin typeface="Calibri Regular" panose="020F0502020204030204" pitchFamily="34" charset="0"/>
              </a:rPr>
              <a:t>blue,red</a:t>
            </a:r>
            <a:r>
              <a:rPr lang="en-US" sz="2000" dirty="0">
                <a:latin typeface="Calibri Regular" panose="020F0502020204030204" pitchFamily="34" charset="0"/>
              </a:rPr>
              <a:t>),(</a:t>
            </a:r>
            <a:r>
              <a:rPr lang="en-US" sz="2000" dirty="0" err="1">
                <a:latin typeface="Calibri Regular" panose="020F0502020204030204" pitchFamily="34" charset="0"/>
              </a:rPr>
              <a:t>blue,green</a:t>
            </a:r>
            <a:r>
              <a:rPr lang="en-US" sz="2000" dirty="0">
                <a:latin typeface="Calibri Regular" panose="020F0502020204030204" pitchFamily="34" charset="0"/>
              </a:rPr>
              <a:t>)}</a:t>
            </a:r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47" name="Text Box 5"/>
          <p:cNvSpPr txBox="1">
            <a:spLocks noChangeArrowheads="1"/>
          </p:cNvSpPr>
          <p:nvPr/>
        </p:nvSpPr>
        <p:spPr bwMode="auto">
          <a:xfrm>
            <a:off x="8018463" y="2947988"/>
            <a:ext cx="327025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T</a:t>
            </a:r>
          </a:p>
        </p:txBody>
      </p:sp>
      <p:sp>
        <p:nvSpPr>
          <p:cNvPr id="57348" name="Text Box 7"/>
          <p:cNvSpPr txBox="1">
            <a:spLocks noChangeArrowheads="1"/>
          </p:cNvSpPr>
          <p:nvPr/>
        </p:nvSpPr>
        <p:spPr bwMode="auto">
          <a:xfrm>
            <a:off x="4970463" y="1760538"/>
            <a:ext cx="536575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WA</a:t>
            </a:r>
          </a:p>
        </p:txBody>
      </p:sp>
      <p:sp>
        <p:nvSpPr>
          <p:cNvPr id="57349" name="Text Box 8"/>
          <p:cNvSpPr txBox="1">
            <a:spLocks noChangeArrowheads="1"/>
          </p:cNvSpPr>
          <p:nvPr/>
        </p:nvSpPr>
        <p:spPr bwMode="auto">
          <a:xfrm>
            <a:off x="5900738" y="1271588"/>
            <a:ext cx="479425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NT</a:t>
            </a:r>
          </a:p>
        </p:txBody>
      </p:sp>
      <p:sp>
        <p:nvSpPr>
          <p:cNvPr id="57350" name="Text Box 9"/>
          <p:cNvSpPr txBox="1">
            <a:spLocks noChangeArrowheads="1"/>
          </p:cNvSpPr>
          <p:nvPr/>
        </p:nvSpPr>
        <p:spPr bwMode="auto">
          <a:xfrm>
            <a:off x="6053138" y="2185988"/>
            <a:ext cx="457200" cy="37623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SA</a:t>
            </a:r>
          </a:p>
        </p:txBody>
      </p:sp>
      <p:sp>
        <p:nvSpPr>
          <p:cNvPr id="57351" name="Text Box 10"/>
          <p:cNvSpPr txBox="1">
            <a:spLocks noChangeArrowheads="1"/>
          </p:cNvSpPr>
          <p:nvPr/>
        </p:nvSpPr>
        <p:spPr bwMode="auto">
          <a:xfrm>
            <a:off x="6662738" y="1500188"/>
            <a:ext cx="355600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Q</a:t>
            </a:r>
          </a:p>
        </p:txBody>
      </p:sp>
      <p:sp>
        <p:nvSpPr>
          <p:cNvPr id="57352" name="Text Box 11"/>
          <p:cNvSpPr txBox="1">
            <a:spLocks noChangeArrowheads="1"/>
          </p:cNvSpPr>
          <p:nvPr/>
        </p:nvSpPr>
        <p:spPr bwMode="auto">
          <a:xfrm>
            <a:off x="7196138" y="2109788"/>
            <a:ext cx="679450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NSW</a:t>
            </a:r>
          </a:p>
        </p:txBody>
      </p:sp>
      <p:sp>
        <p:nvSpPr>
          <p:cNvPr id="57353" name="Text Box 12"/>
          <p:cNvSpPr txBox="1">
            <a:spLocks noChangeArrowheads="1"/>
          </p:cNvSpPr>
          <p:nvPr/>
        </p:nvSpPr>
        <p:spPr bwMode="auto">
          <a:xfrm>
            <a:off x="6662738" y="2566988"/>
            <a:ext cx="330200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V</a:t>
            </a:r>
          </a:p>
        </p:txBody>
      </p:sp>
      <p:sp>
        <p:nvSpPr>
          <p:cNvPr id="57354" name="Line 13"/>
          <p:cNvSpPr>
            <a:spLocks noChangeShapeType="1"/>
          </p:cNvSpPr>
          <p:nvPr/>
        </p:nvSpPr>
        <p:spPr bwMode="auto">
          <a:xfrm flipV="1">
            <a:off x="5519738" y="1423988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5" name="Line 14"/>
          <p:cNvSpPr>
            <a:spLocks noChangeShapeType="1"/>
          </p:cNvSpPr>
          <p:nvPr/>
        </p:nvSpPr>
        <p:spPr bwMode="auto">
          <a:xfrm>
            <a:off x="5519738" y="1957388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6" name="Line 15"/>
          <p:cNvSpPr>
            <a:spLocks noChangeShapeType="1"/>
          </p:cNvSpPr>
          <p:nvPr/>
        </p:nvSpPr>
        <p:spPr bwMode="auto">
          <a:xfrm>
            <a:off x="6129338" y="1652588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7" name="Line 16"/>
          <p:cNvSpPr>
            <a:spLocks noChangeShapeType="1"/>
          </p:cNvSpPr>
          <p:nvPr/>
        </p:nvSpPr>
        <p:spPr bwMode="auto">
          <a:xfrm>
            <a:off x="6281738" y="256698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8" name="Line 17"/>
          <p:cNvSpPr>
            <a:spLocks noChangeShapeType="1"/>
          </p:cNvSpPr>
          <p:nvPr/>
        </p:nvSpPr>
        <p:spPr bwMode="auto">
          <a:xfrm>
            <a:off x="7043738" y="172878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59" name="Line 18"/>
          <p:cNvSpPr>
            <a:spLocks noChangeShapeType="1"/>
          </p:cNvSpPr>
          <p:nvPr/>
        </p:nvSpPr>
        <p:spPr bwMode="auto">
          <a:xfrm>
            <a:off x="6383338" y="1474788"/>
            <a:ext cx="2921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60" name="Line 19"/>
          <p:cNvSpPr>
            <a:spLocks noChangeShapeType="1"/>
          </p:cNvSpPr>
          <p:nvPr/>
        </p:nvSpPr>
        <p:spPr bwMode="auto">
          <a:xfrm flipV="1">
            <a:off x="6992938" y="2490788"/>
            <a:ext cx="5334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61" name="Line 20"/>
          <p:cNvSpPr>
            <a:spLocks noChangeShapeType="1"/>
          </p:cNvSpPr>
          <p:nvPr/>
        </p:nvSpPr>
        <p:spPr bwMode="auto">
          <a:xfrm flipH="1">
            <a:off x="6265863" y="1881188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7362" name="Line 21"/>
          <p:cNvSpPr>
            <a:spLocks noChangeShapeType="1"/>
          </p:cNvSpPr>
          <p:nvPr/>
        </p:nvSpPr>
        <p:spPr bwMode="auto">
          <a:xfrm>
            <a:off x="6494463" y="23383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pic>
        <p:nvPicPr>
          <p:cNvPr id="57363" name="Picture 23" descr="australia-solu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013" y="1087438"/>
            <a:ext cx="3781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59394" name="Picture 3" descr="backtrack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2" descr="backtrack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63490" name="Picture 3" descr="backtrack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65538" name="Picture 3" descr="backtrack-progress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6343650" y="157480"/>
            <a:ext cx="2697480" cy="20180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Basic backtracking algorithm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270" y="193040"/>
            <a:ext cx="7772400" cy="624205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CSP-backtracking(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PartialAssignment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A)</a:t>
            </a:r>
          </a:p>
          <a:p>
            <a:pPr lvl="1"/>
            <a:r>
              <a:rPr lang="en-US" sz="2400" dirty="0">
                <a:ea typeface="ＭＳ Ｐゴシック" charset="0"/>
              </a:rPr>
              <a:t>If A is complete then return a</a:t>
            </a:r>
          </a:p>
          <a:p>
            <a:pPr lvl="1"/>
            <a:r>
              <a:rPr lang="en-US" sz="2400" dirty="0">
                <a:ea typeface="ＭＳ Ｐゴシック" charset="0"/>
              </a:rPr>
              <a:t>X </a:t>
            </a:r>
            <a:r>
              <a:rPr lang="en-US" sz="2400" dirty="0">
                <a:ea typeface="ＭＳ Ｐゴシック" charset="0"/>
                <a:sym typeface="Wingdings" charset="0"/>
              </a:rPr>
              <a:t> select an unassigned variable</a:t>
            </a:r>
          </a:p>
          <a:p>
            <a:pPr lvl="1"/>
            <a:r>
              <a:rPr lang="en-US" sz="2400" dirty="0">
                <a:ea typeface="ＭＳ Ｐゴシック" charset="0"/>
                <a:sym typeface="Wingdings" charset="0"/>
              </a:rPr>
              <a:t>D  select an ordering for the domain of X</a:t>
            </a:r>
          </a:p>
          <a:p>
            <a:pPr lvl="1"/>
            <a:r>
              <a:rPr lang="en-US" sz="2400" dirty="0">
                <a:ea typeface="ＭＳ Ｐゴシック" charset="0"/>
                <a:sym typeface="Wingdings" charset="0"/>
              </a:rPr>
              <a:t>For each value v in D do</a:t>
            </a:r>
          </a:p>
          <a:p>
            <a:pPr lvl="2">
              <a:buFontTx/>
              <a:buNone/>
            </a:pPr>
            <a:r>
              <a:rPr lang="en-US" sz="2400" dirty="0">
                <a:ea typeface="ＭＳ Ｐゴシック" charset="0"/>
              </a:rPr>
              <a:t>If v consistent with a then </a:t>
            </a:r>
          </a:p>
          <a:p>
            <a:pPr lvl="3"/>
            <a:r>
              <a:rPr lang="en-US" sz="2000" dirty="0">
                <a:ea typeface="ＭＳ Ｐゴシック" charset="0"/>
              </a:rPr>
              <a:t>Add (X=v) to A</a:t>
            </a:r>
          </a:p>
          <a:p>
            <a:pPr lvl="3"/>
            <a:r>
              <a:rPr lang="en-US" sz="2000" dirty="0">
                <a:ea typeface="ＭＳ Ｐゴシック" charset="0"/>
              </a:rPr>
              <a:t>result </a:t>
            </a:r>
            <a:r>
              <a:rPr lang="en-US" sz="2000" dirty="0">
                <a:ea typeface="ＭＳ Ｐゴシック" charset="0"/>
                <a:sym typeface="Wingdings" charset="0"/>
              </a:rPr>
              <a:t> CSP-BACKTRACKING(A)</a:t>
            </a:r>
          </a:p>
          <a:p>
            <a:pPr lvl="3"/>
            <a:r>
              <a:rPr lang="en-US" sz="2000" dirty="0">
                <a:ea typeface="ＭＳ Ｐゴシック" charset="0"/>
                <a:sym typeface="Wingdings" charset="0"/>
              </a:rPr>
              <a:t>If result </a:t>
            </a:r>
            <a:r>
              <a:rPr lang="en-US" sz="24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000" dirty="0">
                <a:ea typeface="ＭＳ Ｐゴシック" charset="0"/>
                <a:sym typeface="Wingdings" charset="0"/>
              </a:rPr>
              <a:t> failure then return result  </a:t>
            </a:r>
          </a:p>
          <a:p>
            <a:pPr lvl="3"/>
            <a:r>
              <a:rPr lang="en-US" sz="2000" dirty="0">
                <a:ea typeface="ＭＳ Ｐゴシック" charset="0"/>
                <a:sym typeface="Wingdings" charset="0"/>
              </a:rPr>
              <a:t>Remove </a:t>
            </a:r>
            <a:r>
              <a:rPr lang="en-US" sz="2000" dirty="0">
                <a:ea typeface="ＭＳ Ｐゴシック" charset="0"/>
              </a:rPr>
              <a:t>(X= v) from A</a:t>
            </a:r>
            <a:endParaRPr lang="en-US" sz="2000" dirty="0">
              <a:ea typeface="ＭＳ Ｐゴシック" charset="0"/>
              <a:sym typeface="Wingdings" charset="0"/>
            </a:endParaRPr>
          </a:p>
          <a:p>
            <a:pPr lvl="1"/>
            <a:r>
              <a:rPr lang="en-US" sz="2400" dirty="0">
                <a:ea typeface="ＭＳ Ｐゴシック" charset="0"/>
                <a:sym typeface="Wingdings" charset="0"/>
              </a:rPr>
              <a:t>Return failure</a:t>
            </a:r>
            <a:endParaRPr lang="en-US" sz="2400" dirty="0">
              <a:ea typeface="ＭＳ Ｐゴシック" charset="0"/>
            </a:endParaRPr>
          </a:p>
          <a:p>
            <a:pPr>
              <a:buFontTx/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Start with CSP-BACKTRACKING({})</a:t>
            </a:r>
          </a:p>
          <a:p>
            <a:pPr>
              <a:buFontTx/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Note: depth first search can solve n-queens problems for n ~ 25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Problems with Backtracking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14913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Thrashing: keep repeating the same failed variable assignments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Things that can help avoid this:</a:t>
            </a:r>
          </a:p>
          <a:p>
            <a:pPr marL="465138" lvl="1" indent="-233363"/>
            <a:r>
              <a:rPr lang="en-US" sz="3200" dirty="0">
                <a:ea typeface="ＭＳ Ｐゴシック" charset="0"/>
              </a:rPr>
              <a:t>Consistency checking</a:t>
            </a:r>
          </a:p>
          <a:p>
            <a:pPr marL="465138" lvl="1" indent="-233363"/>
            <a:r>
              <a:rPr lang="en-US" sz="3200" dirty="0">
                <a:ea typeface="ＭＳ Ｐゴシック" charset="0"/>
              </a:rPr>
              <a:t>Intelligent backtracking schemes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Inefficiency: can explore areas of the search space that aren’t likely to succeed</a:t>
            </a:r>
          </a:p>
          <a:p>
            <a:pPr marL="465138" lvl="1" indent="-233363"/>
            <a:r>
              <a:rPr lang="en-US" sz="3200" dirty="0">
                <a:ea typeface="ＭＳ Ｐゴシック" charset="0"/>
              </a:rPr>
              <a:t>Variable ordering can help</a:t>
            </a:r>
          </a:p>
          <a:p>
            <a:pPr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Improving backtracking efficiency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3600" dirty="0">
                <a:ea typeface="ＭＳ Ｐゴシック" charset="0"/>
                <a:cs typeface="ＭＳ Ｐゴシック" charset="0"/>
              </a:rPr>
              <a:t>Here are some standard techniques to improve the efficiency of backtracking</a:t>
            </a:r>
          </a:p>
          <a:p>
            <a:pPr marL="573088" lvl="1"/>
            <a:r>
              <a:rPr lang="en-US" sz="3200" dirty="0">
                <a:ea typeface="ＭＳ Ｐゴシック" charset="0"/>
              </a:rPr>
              <a:t>Can we detect inevitable failure early?</a:t>
            </a:r>
          </a:p>
          <a:p>
            <a:pPr marL="573088" lvl="1"/>
            <a:r>
              <a:rPr lang="en-US" sz="3200" dirty="0">
                <a:ea typeface="ＭＳ Ｐゴシック" charset="0"/>
              </a:rPr>
              <a:t>Which variable should be assigned next?</a:t>
            </a:r>
          </a:p>
          <a:p>
            <a:pPr marL="573088" lvl="1"/>
            <a:r>
              <a:rPr lang="en-US" sz="3200" dirty="0">
                <a:ea typeface="ＭＳ Ｐゴシック" charset="0"/>
              </a:rPr>
              <a:t>In what order should its values be tried?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09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4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Motivating example: 8 Queens</a:t>
            </a:r>
          </a:p>
        </p:txBody>
      </p:sp>
      <p:grpSp>
        <p:nvGrpSpPr>
          <p:cNvPr id="20482" name="Group 3"/>
          <p:cNvGrpSpPr>
            <a:grpSpLocks/>
          </p:cNvGrpSpPr>
          <p:nvPr/>
        </p:nvGrpSpPr>
        <p:grpSpPr bwMode="auto">
          <a:xfrm>
            <a:off x="3048000" y="2438400"/>
            <a:ext cx="2438400" cy="2438400"/>
            <a:chOff x="960" y="1344"/>
            <a:chExt cx="1536" cy="1536"/>
          </a:xfrm>
        </p:grpSpPr>
        <p:sp>
          <p:nvSpPr>
            <p:cNvPr id="20488" name="Rectangle 4"/>
            <p:cNvSpPr>
              <a:spLocks noChangeArrowheads="1"/>
            </p:cNvSpPr>
            <p:nvPr/>
          </p:nvSpPr>
          <p:spPr bwMode="auto">
            <a:xfrm>
              <a:off x="960" y="1344"/>
              <a:ext cx="1536" cy="15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89" name="Rectangle 5"/>
            <p:cNvSpPr>
              <a:spLocks noChangeArrowheads="1"/>
            </p:cNvSpPr>
            <p:nvPr/>
          </p:nvSpPr>
          <p:spPr bwMode="auto">
            <a:xfrm>
              <a:off x="2304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0" name="Rectangle 6"/>
            <p:cNvSpPr>
              <a:spLocks noChangeArrowheads="1"/>
            </p:cNvSpPr>
            <p:nvPr/>
          </p:nvSpPr>
          <p:spPr bwMode="auto">
            <a:xfrm>
              <a:off x="1728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1" name="Rectangle 7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2" name="Rectangle 8"/>
            <p:cNvSpPr>
              <a:spLocks noChangeArrowheads="1"/>
            </p:cNvSpPr>
            <p:nvPr/>
          </p:nvSpPr>
          <p:spPr bwMode="auto">
            <a:xfrm>
              <a:off x="1920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3" name="Rectangle 9"/>
            <p:cNvSpPr>
              <a:spLocks noChangeArrowheads="1"/>
            </p:cNvSpPr>
            <p:nvPr/>
          </p:nvSpPr>
          <p:spPr bwMode="auto">
            <a:xfrm>
              <a:off x="2304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4" name="Rectangle 10"/>
            <p:cNvSpPr>
              <a:spLocks noChangeArrowheads="1"/>
            </p:cNvSpPr>
            <p:nvPr/>
          </p:nvSpPr>
          <p:spPr bwMode="auto">
            <a:xfrm>
              <a:off x="2112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5" name="Rectangle 11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6" name="Rectangle 1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7" name="Rectangle 13"/>
            <p:cNvSpPr>
              <a:spLocks noChangeArrowheads="1"/>
            </p:cNvSpPr>
            <p:nvPr/>
          </p:nvSpPr>
          <p:spPr bwMode="auto">
            <a:xfrm>
              <a:off x="1536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8" name="Rectangle 14"/>
            <p:cNvSpPr>
              <a:spLocks noChangeArrowheads="1"/>
            </p:cNvSpPr>
            <p:nvPr/>
          </p:nvSpPr>
          <p:spPr bwMode="auto">
            <a:xfrm>
              <a:off x="1344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499" name="Rectangle 15"/>
            <p:cNvSpPr>
              <a:spLocks noChangeArrowheads="1"/>
            </p:cNvSpPr>
            <p:nvPr/>
          </p:nvSpPr>
          <p:spPr bwMode="auto">
            <a:xfrm>
              <a:off x="1152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0" name="Rectangle 16"/>
            <p:cNvSpPr>
              <a:spLocks noChangeArrowheads="1"/>
            </p:cNvSpPr>
            <p:nvPr/>
          </p:nvSpPr>
          <p:spPr bwMode="auto">
            <a:xfrm>
              <a:off x="960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1" name="Rectangle 17"/>
            <p:cNvSpPr>
              <a:spLocks noChangeArrowheads="1"/>
            </p:cNvSpPr>
            <p:nvPr/>
          </p:nvSpPr>
          <p:spPr bwMode="auto">
            <a:xfrm>
              <a:off x="1152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2" name="Rectangle 18"/>
            <p:cNvSpPr>
              <a:spLocks noChangeArrowheads="1"/>
            </p:cNvSpPr>
            <p:nvPr/>
          </p:nvSpPr>
          <p:spPr bwMode="auto">
            <a:xfrm>
              <a:off x="1344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3" name="Rectangle 19"/>
            <p:cNvSpPr>
              <a:spLocks noChangeArrowheads="1"/>
            </p:cNvSpPr>
            <p:nvPr/>
          </p:nvSpPr>
          <p:spPr bwMode="auto">
            <a:xfrm>
              <a:off x="1536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4" name="Rectangle 20"/>
            <p:cNvSpPr>
              <a:spLocks noChangeArrowheads="1"/>
            </p:cNvSpPr>
            <p:nvPr/>
          </p:nvSpPr>
          <p:spPr bwMode="auto">
            <a:xfrm>
              <a:off x="1344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5" name="Rectangle 21"/>
            <p:cNvSpPr>
              <a:spLocks noChangeArrowheads="1"/>
            </p:cNvSpPr>
            <p:nvPr/>
          </p:nvSpPr>
          <p:spPr bwMode="auto">
            <a:xfrm>
              <a:off x="1536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6" name="Rectangle 22"/>
            <p:cNvSpPr>
              <a:spLocks noChangeArrowheads="1"/>
            </p:cNvSpPr>
            <p:nvPr/>
          </p:nvSpPr>
          <p:spPr bwMode="auto">
            <a:xfrm>
              <a:off x="1728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7" name="Rectangle 23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8" name="Rectangle 24"/>
            <p:cNvSpPr>
              <a:spLocks noChangeArrowheads="1"/>
            </p:cNvSpPr>
            <p:nvPr/>
          </p:nvSpPr>
          <p:spPr bwMode="auto">
            <a:xfrm>
              <a:off x="960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09" name="Rectangle 25"/>
            <p:cNvSpPr>
              <a:spLocks noChangeArrowheads="1"/>
            </p:cNvSpPr>
            <p:nvPr/>
          </p:nvSpPr>
          <p:spPr bwMode="auto">
            <a:xfrm>
              <a:off x="1536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0" name="Rectangle 26"/>
            <p:cNvSpPr>
              <a:spLocks noChangeArrowheads="1"/>
            </p:cNvSpPr>
            <p:nvPr/>
          </p:nvSpPr>
          <p:spPr bwMode="auto">
            <a:xfrm>
              <a:off x="1152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1" name="Rectangle 27"/>
            <p:cNvSpPr>
              <a:spLocks noChangeArrowheads="1"/>
            </p:cNvSpPr>
            <p:nvPr/>
          </p:nvSpPr>
          <p:spPr bwMode="auto">
            <a:xfrm>
              <a:off x="1344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2" name="Rectangle 28"/>
            <p:cNvSpPr>
              <a:spLocks noChangeArrowheads="1"/>
            </p:cNvSpPr>
            <p:nvPr/>
          </p:nvSpPr>
          <p:spPr bwMode="auto">
            <a:xfrm>
              <a:off x="960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3" name="Rectangle 29"/>
            <p:cNvSpPr>
              <a:spLocks noChangeArrowheads="1"/>
            </p:cNvSpPr>
            <p:nvPr/>
          </p:nvSpPr>
          <p:spPr bwMode="auto">
            <a:xfrm>
              <a:off x="1152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4" name="Rectangle 30"/>
            <p:cNvSpPr>
              <a:spLocks noChangeArrowheads="1"/>
            </p:cNvSpPr>
            <p:nvPr/>
          </p:nvSpPr>
          <p:spPr bwMode="auto">
            <a:xfrm>
              <a:off x="960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5" name="Rectangle 31"/>
            <p:cNvSpPr>
              <a:spLocks noChangeArrowheads="1"/>
            </p:cNvSpPr>
            <p:nvPr/>
          </p:nvSpPr>
          <p:spPr bwMode="auto">
            <a:xfrm>
              <a:off x="2304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6" name="Rectangle 32"/>
            <p:cNvSpPr>
              <a:spLocks noChangeArrowheads="1"/>
            </p:cNvSpPr>
            <p:nvPr/>
          </p:nvSpPr>
          <p:spPr bwMode="auto">
            <a:xfrm>
              <a:off x="2304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7" name="Rectangle 33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8" name="Rectangle 34"/>
            <p:cNvSpPr>
              <a:spLocks noChangeArrowheads="1"/>
            </p:cNvSpPr>
            <p:nvPr/>
          </p:nvSpPr>
          <p:spPr bwMode="auto">
            <a:xfrm>
              <a:off x="2112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19" name="Rectangle 35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0520" name="Rectangle 36"/>
            <p:cNvSpPr>
              <a:spLocks noChangeArrowheads="1"/>
            </p:cNvSpPr>
            <p:nvPr/>
          </p:nvSpPr>
          <p:spPr bwMode="auto">
            <a:xfrm>
              <a:off x="1728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20483" name="AutoShape 37"/>
          <p:cNvSpPr>
            <a:spLocks noChangeArrowheads="1"/>
          </p:cNvSpPr>
          <p:nvPr/>
        </p:nvSpPr>
        <p:spPr bwMode="auto">
          <a:xfrm>
            <a:off x="3048000" y="3657600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20484" name="AutoShape 38"/>
          <p:cNvSpPr>
            <a:spLocks noChangeArrowheads="1"/>
          </p:cNvSpPr>
          <p:nvPr/>
        </p:nvSpPr>
        <p:spPr bwMode="auto">
          <a:xfrm>
            <a:off x="3352800" y="3048000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20485" name="Text Box 39"/>
          <p:cNvSpPr txBox="1">
            <a:spLocks noChangeArrowheads="1"/>
          </p:cNvSpPr>
          <p:nvPr/>
        </p:nvSpPr>
        <p:spPr bwMode="auto">
          <a:xfrm>
            <a:off x="1774825" y="5138738"/>
            <a:ext cx="563821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dirty="0">
                <a:latin typeface="Tahoma" charset="0"/>
              </a:rPr>
              <a:t>Generate-and-test, with no</a:t>
            </a:r>
          </a:p>
          <a:p>
            <a:pPr algn="l" eaLnBrk="1" hangingPunct="1"/>
            <a:r>
              <a:rPr lang="en-US" dirty="0">
                <a:latin typeface="Tahoma" charset="0"/>
              </a:rPr>
              <a:t>redundancies </a:t>
            </a:r>
            <a:r>
              <a:rPr lang="en-US" dirty="0">
                <a:latin typeface="Tahoma" charset="0"/>
                <a:sym typeface="Wingdings" charset="0"/>
              </a:rPr>
              <a:t> </a:t>
            </a:r>
            <a:r>
              <a:rPr lang="ja-JP" altLang="en-US" dirty="0">
                <a:latin typeface="Tahoma" charset="0"/>
                <a:sym typeface="Wingdings" charset="0"/>
              </a:rPr>
              <a:t>“</a:t>
            </a:r>
            <a:r>
              <a:rPr lang="en-US" altLang="ja-JP" dirty="0">
                <a:latin typeface="Tahoma" charset="0"/>
                <a:sym typeface="Wingdings" charset="0"/>
              </a:rPr>
              <a:t>only</a:t>
            </a:r>
            <a:r>
              <a:rPr lang="ja-JP" altLang="en-US" dirty="0">
                <a:latin typeface="Tahoma" charset="0"/>
                <a:sym typeface="Wingdings" charset="0"/>
              </a:rPr>
              <a:t>”</a:t>
            </a:r>
            <a:r>
              <a:rPr lang="en-US" altLang="ja-JP" dirty="0">
                <a:latin typeface="Tahoma" charset="0"/>
                <a:sym typeface="Wingdings" charset="0"/>
              </a:rPr>
              <a:t> </a:t>
            </a:r>
            <a:r>
              <a:rPr lang="en-US" altLang="ja-JP" sz="2800" dirty="0">
                <a:solidFill>
                  <a:srgbClr val="CC3300"/>
                </a:solidFill>
                <a:latin typeface="Tahoma" charset="0"/>
              </a:rPr>
              <a:t>8</a:t>
            </a:r>
            <a:r>
              <a:rPr lang="en-US" altLang="ja-JP" sz="2800" baseline="30000" dirty="0">
                <a:solidFill>
                  <a:srgbClr val="CC3300"/>
                </a:solidFill>
                <a:latin typeface="Tahoma" charset="0"/>
                <a:cs typeface="Calibri Regular" panose="020F0502020204030204" pitchFamily="34" charset="0"/>
                <a:sym typeface="Wingdings" charset="0"/>
              </a:rPr>
              <a:t>8 </a:t>
            </a:r>
            <a:r>
              <a:rPr lang="en-US" altLang="ja-JP" dirty="0">
                <a:latin typeface="Tahoma" charset="0"/>
                <a:cs typeface="Calibri Regular" panose="020F0502020204030204" pitchFamily="34" charset="0"/>
                <a:sym typeface="Wingdings" charset="0"/>
              </a:rPr>
              <a:t>combinations</a:t>
            </a:r>
            <a:endParaRPr lang="en-US" dirty="0">
              <a:latin typeface="Tahoma" charset="0"/>
              <a:cs typeface="Calibri Regular" panose="020F0502020204030204" pitchFamily="34" charset="0"/>
              <a:sym typeface="Wingdings" charset="0"/>
            </a:endParaRPr>
          </a:p>
        </p:txBody>
      </p:sp>
      <p:sp>
        <p:nvSpPr>
          <p:cNvPr id="20486" name="Text Box 40"/>
          <p:cNvSpPr txBox="1">
            <a:spLocks noChangeArrowheads="1"/>
          </p:cNvSpPr>
          <p:nvPr/>
        </p:nvSpPr>
        <p:spPr bwMode="auto">
          <a:xfrm>
            <a:off x="876995" y="1270696"/>
            <a:ext cx="708520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3200" dirty="0">
                <a:latin typeface="Tahoma" charset="0"/>
              </a:rPr>
              <a:t>Place 8 queens on a chess board such</a:t>
            </a:r>
          </a:p>
          <a:p>
            <a:pPr algn="l" eaLnBrk="1" hangingPunct="1"/>
            <a:r>
              <a:rPr lang="en-US" sz="3200" dirty="0">
                <a:latin typeface="Tahoma" charset="0"/>
              </a:rPr>
              <a:t>That none is attacking another.</a:t>
            </a:r>
            <a:endParaRPr lang="en-US" sz="3200" dirty="0">
              <a:latin typeface="Tahoma" charset="0"/>
              <a:sym typeface="Wingdings" charset="0"/>
            </a:endParaRPr>
          </a:p>
        </p:txBody>
      </p:sp>
      <p:sp>
        <p:nvSpPr>
          <p:cNvPr id="20487" name="TextBox 1"/>
          <p:cNvSpPr txBox="1">
            <a:spLocks noChangeArrowheads="1"/>
          </p:cNvSpPr>
          <p:nvPr/>
        </p:nvSpPr>
        <p:spPr bwMode="auto">
          <a:xfrm>
            <a:off x="1555750" y="6172730"/>
            <a:ext cx="6159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8**8 is 16,777,216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231901"/>
            <a:ext cx="5788554" cy="2730500"/>
          </a:xfrm>
        </p:spPr>
        <p:txBody>
          <a:bodyPr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After variable </a:t>
            </a:r>
            <a:r>
              <a:rPr lang="en-US" sz="3200" dirty="0">
                <a:solidFill>
                  <a:srgbClr val="F81706"/>
                </a:solidFill>
                <a:ea typeface="ＭＳ Ｐゴシック" charset="0"/>
                <a:cs typeface="ＭＳ Ｐゴシック" charset="0"/>
              </a:rPr>
              <a:t>X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assigned to value </a:t>
            </a:r>
            <a:r>
              <a:rPr lang="en-US" sz="3200" dirty="0">
                <a:solidFill>
                  <a:srgbClr val="F81706"/>
                </a:solidFill>
                <a:ea typeface="ＭＳ Ｐゴシック" charset="0"/>
                <a:cs typeface="ＭＳ Ｐゴシック" charset="0"/>
              </a:rPr>
              <a:t>v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examine each unassigned variable </a:t>
            </a:r>
            <a:r>
              <a:rPr lang="en-US" sz="3200" dirty="0">
                <a:solidFill>
                  <a:srgbClr val="339933"/>
                </a:solidFill>
                <a:ea typeface="ＭＳ Ｐゴシック" charset="0"/>
                <a:cs typeface="ＭＳ Ｐゴシック" charset="0"/>
              </a:rPr>
              <a:t>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connected to </a:t>
            </a:r>
            <a:r>
              <a:rPr lang="en-US" sz="3200" dirty="0">
                <a:solidFill>
                  <a:srgbClr val="F81706"/>
                </a:solidFill>
                <a:ea typeface="ＭＳ Ｐゴシック" charset="0"/>
                <a:cs typeface="ＭＳ Ｐゴシック" charset="0"/>
              </a:rPr>
              <a:t>X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by a constraint and delete values from </a:t>
            </a:r>
            <a:r>
              <a:rPr lang="en-US" sz="3200" dirty="0">
                <a:solidFill>
                  <a:srgbClr val="339933"/>
                </a:solidFill>
                <a:ea typeface="ＭＳ Ｐゴシック" charset="0"/>
                <a:cs typeface="ＭＳ Ｐゴシック" charset="0"/>
              </a:rPr>
              <a:t>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’s domain inconsistent with </a:t>
            </a:r>
            <a:r>
              <a:rPr lang="en-US" sz="3200" dirty="0">
                <a:solidFill>
                  <a:srgbClr val="F81706"/>
                </a:solidFill>
                <a:ea typeface="ＭＳ Ｐゴシック" charset="0"/>
                <a:cs typeface="ＭＳ Ｐゴシック" charset="0"/>
              </a:rPr>
              <a:t>v</a:t>
            </a:r>
          </a:p>
        </p:txBody>
      </p:sp>
      <p:grpSp>
        <p:nvGrpSpPr>
          <p:cNvPr id="73731" name="Group 4"/>
          <p:cNvGrpSpPr>
            <a:grpSpLocks/>
          </p:cNvGrpSpPr>
          <p:nvPr/>
        </p:nvGrpSpPr>
        <p:grpSpPr bwMode="auto">
          <a:xfrm>
            <a:off x="6381690" y="1543071"/>
            <a:ext cx="2438400" cy="2438400"/>
            <a:chOff x="1920" y="2304"/>
            <a:chExt cx="1536" cy="1536"/>
          </a:xfrm>
        </p:grpSpPr>
        <p:grpSp>
          <p:nvGrpSpPr>
            <p:cNvPr id="73733" name="Group 5"/>
            <p:cNvGrpSpPr>
              <a:grpSpLocks/>
            </p:cNvGrpSpPr>
            <p:nvPr/>
          </p:nvGrpSpPr>
          <p:grpSpPr bwMode="auto">
            <a:xfrm>
              <a:off x="1920" y="2304"/>
              <a:ext cx="1536" cy="1536"/>
              <a:chOff x="960" y="1344"/>
              <a:chExt cx="1536" cy="1536"/>
            </a:xfrm>
          </p:grpSpPr>
          <p:sp>
            <p:nvSpPr>
              <p:cNvPr id="73749" name="Rectangle 6"/>
              <p:cNvSpPr>
                <a:spLocks noChangeArrowheads="1"/>
              </p:cNvSpPr>
              <p:nvPr/>
            </p:nvSpPr>
            <p:spPr bwMode="auto">
              <a:xfrm>
                <a:off x="960" y="1344"/>
                <a:ext cx="1536" cy="15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0" name="Rectangle 7"/>
              <p:cNvSpPr>
                <a:spLocks noChangeArrowheads="1"/>
              </p:cNvSpPr>
              <p:nvPr/>
            </p:nvSpPr>
            <p:spPr bwMode="auto">
              <a:xfrm>
                <a:off x="2304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1" name="Rectangle 8"/>
              <p:cNvSpPr>
                <a:spLocks noChangeArrowheads="1"/>
              </p:cNvSpPr>
              <p:nvPr/>
            </p:nvSpPr>
            <p:spPr bwMode="auto">
              <a:xfrm>
                <a:off x="1728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2" name="Rectangle 9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3" name="Rectangle 10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4" name="Rectangle 1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5" name="Rectangl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6" name="Rectangle 13"/>
              <p:cNvSpPr>
                <a:spLocks noChangeArrowheads="1"/>
              </p:cNvSpPr>
              <p:nvPr/>
            </p:nvSpPr>
            <p:spPr bwMode="auto">
              <a:xfrm>
                <a:off x="1920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7" name="Rectangle 14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8" name="Rectangle 15"/>
              <p:cNvSpPr>
                <a:spLocks noChangeArrowheads="1"/>
              </p:cNvSpPr>
              <p:nvPr/>
            </p:nvSpPr>
            <p:spPr bwMode="auto">
              <a:xfrm>
                <a:off x="1536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59" name="Rectangle 16"/>
              <p:cNvSpPr>
                <a:spLocks noChangeArrowheads="1"/>
              </p:cNvSpPr>
              <p:nvPr/>
            </p:nvSpPr>
            <p:spPr bwMode="auto">
              <a:xfrm>
                <a:off x="1344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0" name="Rectangle 17"/>
              <p:cNvSpPr>
                <a:spLocks noChangeArrowheads="1"/>
              </p:cNvSpPr>
              <p:nvPr/>
            </p:nvSpPr>
            <p:spPr bwMode="auto">
              <a:xfrm>
                <a:off x="1152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1" name="Rectangle 18"/>
              <p:cNvSpPr>
                <a:spLocks noChangeArrowheads="1"/>
              </p:cNvSpPr>
              <p:nvPr/>
            </p:nvSpPr>
            <p:spPr bwMode="auto">
              <a:xfrm>
                <a:off x="960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2" name="Rectangle 19"/>
              <p:cNvSpPr>
                <a:spLocks noChangeArrowheads="1"/>
              </p:cNvSpPr>
              <p:nvPr/>
            </p:nvSpPr>
            <p:spPr bwMode="auto">
              <a:xfrm>
                <a:off x="1152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3" name="Rectangle 20"/>
              <p:cNvSpPr>
                <a:spLocks noChangeArrowheads="1"/>
              </p:cNvSpPr>
              <p:nvPr/>
            </p:nvSpPr>
            <p:spPr bwMode="auto">
              <a:xfrm>
                <a:off x="1344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4" name="Rectangle 21"/>
              <p:cNvSpPr>
                <a:spLocks noChangeArrowheads="1"/>
              </p:cNvSpPr>
              <p:nvPr/>
            </p:nvSpPr>
            <p:spPr bwMode="auto">
              <a:xfrm>
                <a:off x="1536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5" name="Rectangle 22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6" name="Rectangle 2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7" name="Rectangle 24"/>
              <p:cNvSpPr>
                <a:spLocks noChangeArrowheads="1"/>
              </p:cNvSpPr>
              <p:nvPr/>
            </p:nvSpPr>
            <p:spPr bwMode="auto">
              <a:xfrm>
                <a:off x="1728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8" name="Rectangle 25"/>
              <p:cNvSpPr>
                <a:spLocks noChangeArrowheads="1"/>
              </p:cNvSpPr>
              <p:nvPr/>
            </p:nvSpPr>
            <p:spPr bwMode="auto">
              <a:xfrm>
                <a:off x="1920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69" name="Rectangle 26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0" name="Rectangle 27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1" name="Rectangle 28"/>
              <p:cNvSpPr>
                <a:spLocks noChangeArrowheads="1"/>
              </p:cNvSpPr>
              <p:nvPr/>
            </p:nvSpPr>
            <p:spPr bwMode="auto">
              <a:xfrm>
                <a:off x="1152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2" name="Rectangle 29"/>
              <p:cNvSpPr>
                <a:spLocks noChangeArrowheads="1"/>
              </p:cNvSpPr>
              <p:nvPr/>
            </p:nvSpPr>
            <p:spPr bwMode="auto">
              <a:xfrm>
                <a:off x="1344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3" name="Rectangle 30"/>
              <p:cNvSpPr>
                <a:spLocks noChangeArrowheads="1"/>
              </p:cNvSpPr>
              <p:nvPr/>
            </p:nvSpPr>
            <p:spPr bwMode="auto">
              <a:xfrm>
                <a:off x="960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4" name="Rectangle 31"/>
              <p:cNvSpPr>
                <a:spLocks noChangeArrowheads="1"/>
              </p:cNvSpPr>
              <p:nvPr/>
            </p:nvSpPr>
            <p:spPr bwMode="auto">
              <a:xfrm>
                <a:off x="1152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5" name="Rectangle 32"/>
              <p:cNvSpPr>
                <a:spLocks noChangeArrowheads="1"/>
              </p:cNvSpPr>
              <p:nvPr/>
            </p:nvSpPr>
            <p:spPr bwMode="auto">
              <a:xfrm>
                <a:off x="960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6" name="Rectangle 33"/>
              <p:cNvSpPr>
                <a:spLocks noChangeArrowheads="1"/>
              </p:cNvSpPr>
              <p:nvPr/>
            </p:nvSpPr>
            <p:spPr bwMode="auto">
              <a:xfrm>
                <a:off x="2304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7" name="Rectangle 34"/>
              <p:cNvSpPr>
                <a:spLocks noChangeArrowheads="1"/>
              </p:cNvSpPr>
              <p:nvPr/>
            </p:nvSpPr>
            <p:spPr bwMode="auto">
              <a:xfrm>
                <a:off x="2304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8" name="Rectangle 35"/>
              <p:cNvSpPr>
                <a:spLocks noChangeArrowheads="1"/>
              </p:cNvSpPr>
              <p:nvPr/>
            </p:nvSpPr>
            <p:spPr bwMode="auto">
              <a:xfrm>
                <a:off x="2112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79" name="Rectangle 36"/>
              <p:cNvSpPr>
                <a:spLocks noChangeArrowheads="1"/>
              </p:cNvSpPr>
              <p:nvPr/>
            </p:nvSpPr>
            <p:spPr bwMode="auto">
              <a:xfrm>
                <a:off x="2112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80" name="Rectangle 3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73781" name="Rectangle 38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73734" name="AutoShape 39"/>
            <p:cNvSpPr>
              <a:spLocks noChangeArrowheads="1"/>
            </p:cNvSpPr>
            <p:nvPr/>
          </p:nvSpPr>
          <p:spPr bwMode="auto">
            <a:xfrm>
              <a:off x="1920" y="3072"/>
              <a:ext cx="192" cy="192"/>
            </a:xfrm>
            <a:prstGeom prst="star4">
              <a:avLst>
                <a:gd name="adj" fmla="val 12500"/>
              </a:avLst>
            </a:prstGeom>
            <a:solidFill>
              <a:srgbClr val="F81706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5" name="Oval 40"/>
            <p:cNvSpPr>
              <a:spLocks noChangeArrowheads="1"/>
            </p:cNvSpPr>
            <p:nvPr/>
          </p:nvSpPr>
          <p:spPr bwMode="auto">
            <a:xfrm>
              <a:off x="2112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6" name="Oval 41"/>
            <p:cNvSpPr>
              <a:spLocks noChangeArrowheads="1"/>
            </p:cNvSpPr>
            <p:nvPr/>
          </p:nvSpPr>
          <p:spPr bwMode="auto">
            <a:xfrm>
              <a:off x="2496" y="364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7" name="Oval 42"/>
            <p:cNvSpPr>
              <a:spLocks noChangeArrowheads="1"/>
            </p:cNvSpPr>
            <p:nvPr/>
          </p:nvSpPr>
          <p:spPr bwMode="auto">
            <a:xfrm>
              <a:off x="2304" y="345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8" name="Oval 43"/>
            <p:cNvSpPr>
              <a:spLocks noChangeArrowheads="1"/>
            </p:cNvSpPr>
            <p:nvPr/>
          </p:nvSpPr>
          <p:spPr bwMode="auto">
            <a:xfrm>
              <a:off x="2496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39" name="Oval 44"/>
            <p:cNvSpPr>
              <a:spLocks noChangeArrowheads="1"/>
            </p:cNvSpPr>
            <p:nvPr/>
          </p:nvSpPr>
          <p:spPr bwMode="auto">
            <a:xfrm>
              <a:off x="2304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0" name="Oval 45"/>
            <p:cNvSpPr>
              <a:spLocks noChangeArrowheads="1"/>
            </p:cNvSpPr>
            <p:nvPr/>
          </p:nvSpPr>
          <p:spPr bwMode="auto">
            <a:xfrm>
              <a:off x="2112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1" name="Oval 46"/>
            <p:cNvSpPr>
              <a:spLocks noChangeArrowheads="1"/>
            </p:cNvSpPr>
            <p:nvPr/>
          </p:nvSpPr>
          <p:spPr bwMode="auto">
            <a:xfrm>
              <a:off x="3264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2" name="Oval 47"/>
            <p:cNvSpPr>
              <a:spLocks noChangeArrowheads="1"/>
            </p:cNvSpPr>
            <p:nvPr/>
          </p:nvSpPr>
          <p:spPr bwMode="auto">
            <a:xfrm>
              <a:off x="3072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3" name="Oval 48"/>
            <p:cNvSpPr>
              <a:spLocks noChangeArrowheads="1"/>
            </p:cNvSpPr>
            <p:nvPr/>
          </p:nvSpPr>
          <p:spPr bwMode="auto">
            <a:xfrm>
              <a:off x="2880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4" name="Oval 49"/>
            <p:cNvSpPr>
              <a:spLocks noChangeArrowheads="1"/>
            </p:cNvSpPr>
            <p:nvPr/>
          </p:nvSpPr>
          <p:spPr bwMode="auto">
            <a:xfrm>
              <a:off x="2688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5" name="Oval 50"/>
            <p:cNvSpPr>
              <a:spLocks noChangeArrowheads="1"/>
            </p:cNvSpPr>
            <p:nvPr/>
          </p:nvSpPr>
          <p:spPr bwMode="auto">
            <a:xfrm>
              <a:off x="2496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6" name="Oval 51"/>
            <p:cNvSpPr>
              <a:spLocks noChangeArrowheads="1"/>
            </p:cNvSpPr>
            <p:nvPr/>
          </p:nvSpPr>
          <p:spPr bwMode="auto">
            <a:xfrm>
              <a:off x="2304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7" name="Oval 52"/>
            <p:cNvSpPr>
              <a:spLocks noChangeArrowheads="1"/>
            </p:cNvSpPr>
            <p:nvPr/>
          </p:nvSpPr>
          <p:spPr bwMode="auto">
            <a:xfrm>
              <a:off x="2112" y="326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73748" name="Oval 53"/>
            <p:cNvSpPr>
              <a:spLocks noChangeArrowheads="1"/>
            </p:cNvSpPr>
            <p:nvPr/>
          </p:nvSpPr>
          <p:spPr bwMode="auto">
            <a:xfrm>
              <a:off x="2688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73732" name="Rectangle 54"/>
          <p:cNvSpPr>
            <a:spLocks noChangeArrowheads="1"/>
          </p:cNvSpPr>
          <p:nvPr/>
        </p:nvSpPr>
        <p:spPr bwMode="auto">
          <a:xfrm>
            <a:off x="608012" y="4487332"/>
            <a:ext cx="8180388" cy="20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10000"/>
              </a:lnSpc>
              <a:spcBef>
                <a:spcPct val="20000"/>
              </a:spcBef>
            </a:pPr>
            <a:r>
              <a:rPr lang="en-US" sz="3200" dirty="0">
                <a:latin typeface="Calibri Regular" panose="020F0502020204030204" pitchFamily="34" charset="0"/>
              </a:rPr>
              <a:t>Using forward checking and backward checking roughly doubles the size of N-queens problems that can be practically solved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32313"/>
            <a:ext cx="7772400" cy="1903412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Keep track of remaining legal values for unassigned variables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Terminate search when any variable has no legal values</a:t>
            </a:r>
          </a:p>
        </p:txBody>
      </p:sp>
      <p:pic>
        <p:nvPicPr>
          <p:cNvPr id="75779" name="Picture 4" descr="forward-checking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7975" y="1765300"/>
            <a:ext cx="8247063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pic>
        <p:nvPicPr>
          <p:cNvPr id="77827" name="Picture 4" descr="forward-checking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313" y="1739900"/>
            <a:ext cx="8313737" cy="274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8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79875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8475" y="2082800"/>
            <a:ext cx="8312150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6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4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81923" name="Picture 4" descr="forward-checking-progress4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9575" y="1847850"/>
            <a:ext cx="8245475" cy="365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8F10FADF-3127-244A-B65A-209271214B71}"/>
              </a:ext>
            </a:extLst>
          </p:cNvPr>
          <p:cNvSpPr/>
          <p:nvPr/>
        </p:nvSpPr>
        <p:spPr bwMode="auto">
          <a:xfrm>
            <a:off x="4946074" y="5798127"/>
            <a:ext cx="2226398" cy="831273"/>
          </a:xfrm>
          <a:prstGeom prst="wedgeRectCallout">
            <a:avLst>
              <a:gd name="adj1" fmla="val 29866"/>
              <a:gd name="adj2" fmla="val -80000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SA (South Australia)</a:t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</a:b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domain is empty!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Constraint propagation</a:t>
            </a:r>
          </a:p>
        </p:txBody>
      </p:sp>
      <p:pic>
        <p:nvPicPr>
          <p:cNvPr id="83970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9888" y="3244705"/>
            <a:ext cx="8262937" cy="318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1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119188"/>
            <a:ext cx="8081963" cy="2352675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Forward checking propagates info.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 from assigned to unassigned variables, but doesn't provide early detection for all failures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NT and SA cannot both be blue!</a:t>
            </a:r>
          </a:p>
          <a:p>
            <a:pPr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95573A37-DE4B-3645-A582-EE8A920BC837}"/>
              </a:ext>
            </a:extLst>
          </p:cNvPr>
          <p:cNvSpPr/>
          <p:nvPr/>
        </p:nvSpPr>
        <p:spPr bwMode="auto">
          <a:xfrm>
            <a:off x="6580188" y="2848408"/>
            <a:ext cx="2429452" cy="1246909"/>
          </a:xfrm>
          <a:prstGeom prst="cloudCallou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Can we detect</a:t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</a:b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problem earlier?</a:t>
            </a:r>
          </a:p>
        </p:txBody>
      </p:sp>
      <p:sp>
        <p:nvSpPr>
          <p:cNvPr id="12" name="Up Arrow 11">
            <a:extLst>
              <a:ext uri="{FF2B5EF4-FFF2-40B4-BE49-F238E27FC236}">
                <a16:creationId xmlns:a16="http://schemas.microsoft.com/office/drawing/2014/main" id="{EFD605C2-E129-ED47-ABBE-4015096899E8}"/>
              </a:ext>
            </a:extLst>
          </p:cNvPr>
          <p:cNvSpPr/>
          <p:nvPr/>
        </p:nvSpPr>
        <p:spPr bwMode="auto">
          <a:xfrm>
            <a:off x="2057400" y="6433992"/>
            <a:ext cx="290945" cy="309708"/>
          </a:xfrm>
          <a:prstGeom prst="upArrow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Up Arrow 16">
            <a:extLst>
              <a:ext uri="{FF2B5EF4-FFF2-40B4-BE49-F238E27FC236}">
                <a16:creationId xmlns:a16="http://schemas.microsoft.com/office/drawing/2014/main" id="{CC6E5902-9428-3448-801E-83C470369448}"/>
              </a:ext>
            </a:extLst>
          </p:cNvPr>
          <p:cNvSpPr/>
          <p:nvPr/>
        </p:nvSpPr>
        <p:spPr bwMode="auto">
          <a:xfrm>
            <a:off x="6650184" y="6454774"/>
            <a:ext cx="290945" cy="309708"/>
          </a:xfrm>
          <a:prstGeom prst="upArrow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Definition: Arc consistency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5787" y="1484313"/>
            <a:ext cx="8246485" cy="4706937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500"/>
              </a:spcBef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constraint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arc consisten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w.r.t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. x if for each value v of x there is an allowed value of y</a:t>
            </a:r>
          </a:p>
          <a:p>
            <a:pPr>
              <a:lnSpc>
                <a:spcPct val="90000"/>
              </a:lnSpc>
              <a:spcBef>
                <a:spcPts val="1500"/>
              </a:spcBef>
            </a:pPr>
            <a:r>
              <a:rPr lang="en-US" sz="3200" dirty="0">
                <a:ea typeface="ＭＳ Ｐゴシック" charset="0"/>
                <a:cs typeface="ＭＳ Ｐゴシック" charset="0"/>
              </a:rPr>
              <a:t>Similarly define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as arc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w.r.t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. y</a:t>
            </a:r>
          </a:p>
          <a:p>
            <a:pPr>
              <a:lnSpc>
                <a:spcPct val="90000"/>
              </a:lnSpc>
              <a:spcBef>
                <a:spcPts val="1500"/>
              </a:spcBef>
            </a:pPr>
            <a:r>
              <a:rPr lang="en-US" sz="3200" dirty="0">
                <a:ea typeface="ＭＳ Ｐゴシック" charset="0"/>
                <a:cs typeface="ＭＳ Ｐゴシック" charset="0"/>
              </a:rPr>
              <a:t>Binary CSP is arc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every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constraint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arc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w.r.t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. x as well as y</a:t>
            </a:r>
          </a:p>
          <a:p>
            <a:pPr>
              <a:lnSpc>
                <a:spcPct val="90000"/>
              </a:lnSpc>
              <a:spcBef>
                <a:spcPts val="1500"/>
              </a:spcBef>
            </a:pPr>
            <a:r>
              <a:rPr lang="en-US" sz="3200" dirty="0">
                <a:ea typeface="ＭＳ Ｐゴシック" charset="0"/>
                <a:cs typeface="ＭＳ Ｐゴシック" charset="0"/>
              </a:rPr>
              <a:t>When a CSP is not arc consistent, we can make it arc consistent by using the </a:t>
            </a: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AC3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algorithm</a:t>
            </a:r>
          </a:p>
          <a:p>
            <a:pPr lvl="1">
              <a:lnSpc>
                <a:spcPct val="90000"/>
              </a:lnSpc>
              <a:spcBef>
                <a:spcPts val="1500"/>
              </a:spcBef>
            </a:pPr>
            <a:r>
              <a:rPr lang="en-US" sz="3200" dirty="0">
                <a:ea typeface="ＭＳ Ｐゴシック" charset="0"/>
              </a:rPr>
              <a:t>Also called </a:t>
            </a: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enforcing arc consistency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Arc Consistency Example 1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2" y="1208871"/>
            <a:ext cx="8377238" cy="5649129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en-US" sz="2800" dirty="0">
                <a:ea typeface="ＭＳ Ｐゴシック" charset="0"/>
                <a:cs typeface="ＭＳ Ｐゴシック" charset="0"/>
              </a:rPr>
              <a:t>Domains</a:t>
            </a:r>
          </a:p>
          <a:p>
            <a:pPr lvl="1">
              <a:spcBef>
                <a:spcPts val="500"/>
              </a:spcBef>
            </a:pPr>
            <a:r>
              <a:rPr lang="en-US" sz="2800" dirty="0" err="1">
                <a:ea typeface="ＭＳ Ｐゴシック" charset="0"/>
              </a:rPr>
              <a:t>D_x</a:t>
            </a:r>
            <a:r>
              <a:rPr lang="en-US" sz="2800" dirty="0">
                <a:ea typeface="ＭＳ Ｐゴシック" charset="0"/>
              </a:rPr>
              <a:t> = {1, 2, 3}</a:t>
            </a:r>
          </a:p>
          <a:p>
            <a:pPr lvl="1">
              <a:spcBef>
                <a:spcPts val="500"/>
              </a:spcBef>
            </a:pPr>
            <a:r>
              <a:rPr lang="en-US" sz="2800" dirty="0" err="1">
                <a:ea typeface="ＭＳ Ｐゴシック" charset="0"/>
              </a:rPr>
              <a:t>D_y</a:t>
            </a:r>
            <a:r>
              <a:rPr lang="en-US" sz="2800" dirty="0">
                <a:ea typeface="ＭＳ Ｐゴシック" charset="0"/>
              </a:rPr>
              <a:t> = {3, 4, 5, 6}</a:t>
            </a:r>
          </a:p>
          <a:p>
            <a:pPr>
              <a:spcBef>
                <a:spcPts val="500"/>
              </a:spcBef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Constraint </a:t>
            </a:r>
          </a:p>
          <a:p>
            <a:pPr lvl="1">
              <a:spcBef>
                <a:spcPts val="500"/>
              </a:spcBef>
            </a:pPr>
            <a:r>
              <a:rPr lang="en-US" sz="2800" dirty="0">
                <a:ea typeface="ＭＳ Ｐゴシック" charset="0"/>
              </a:rPr>
              <a:t>Note: for finite domains, we can represent a constraint as a set of legal value pairs</a:t>
            </a:r>
          </a:p>
          <a:p>
            <a:pPr lvl="1">
              <a:spcBef>
                <a:spcPts val="500"/>
              </a:spcBef>
            </a:pPr>
            <a:r>
              <a:rPr lang="en-US" sz="2800" dirty="0" err="1">
                <a:ea typeface="ＭＳ Ｐゴシック" charset="0"/>
              </a:rPr>
              <a:t>C_xy</a:t>
            </a:r>
            <a:r>
              <a:rPr lang="en-US" sz="2800" dirty="0">
                <a:ea typeface="ＭＳ Ｐゴシック" charset="0"/>
              </a:rPr>
              <a:t> = {(1,3), (1,5), (3,3), (3,6)}</a:t>
            </a:r>
          </a:p>
          <a:p>
            <a:pPr>
              <a:spcBef>
                <a:spcPts val="500"/>
              </a:spcBef>
            </a:pPr>
            <a:r>
              <a:rPr lang="en-US" sz="28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isn’t arc consistent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w.r.t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. x or y</a:t>
            </a:r>
          </a:p>
          <a:p>
            <a:pPr>
              <a:spcBef>
                <a:spcPts val="500"/>
              </a:spcBef>
            </a:pPr>
            <a:r>
              <a:rPr lang="en-US" sz="2800" dirty="0">
                <a:ea typeface="ＭＳ Ｐゴシック" charset="0"/>
                <a:cs typeface="ＭＳ Ｐゴシック" charset="0"/>
              </a:rPr>
              <a:t>Enforcing arc consistency, we get reduced domains: </a:t>
            </a:r>
          </a:p>
          <a:p>
            <a:pPr lvl="1">
              <a:spcBef>
                <a:spcPts val="500"/>
              </a:spcBef>
            </a:pPr>
            <a:r>
              <a:rPr lang="en-US" sz="2800" dirty="0">
                <a:ea typeface="ＭＳ Ｐゴシック" charset="0"/>
              </a:rPr>
              <a:t>D</a:t>
            </a:r>
            <a:r>
              <a:rPr lang="fr-FR" sz="2800" dirty="0">
                <a:ea typeface="ＭＳ Ｐゴシック" charset="0"/>
              </a:rPr>
              <a:t>'</a:t>
            </a:r>
            <a:r>
              <a:rPr lang="en-US" sz="2800" dirty="0">
                <a:ea typeface="ＭＳ Ｐゴシック" charset="0"/>
              </a:rPr>
              <a:t>_x = {1, 3}</a:t>
            </a:r>
          </a:p>
          <a:p>
            <a:pPr lvl="1">
              <a:spcBef>
                <a:spcPts val="500"/>
              </a:spcBef>
            </a:pPr>
            <a:r>
              <a:rPr lang="en-US" sz="2800" dirty="0">
                <a:ea typeface="ＭＳ Ｐゴシック" charset="0"/>
              </a:rPr>
              <a:t>D</a:t>
            </a:r>
            <a:r>
              <a:rPr lang="fr-FR" sz="2800" dirty="0">
                <a:ea typeface="ＭＳ Ｐゴシック" charset="0"/>
              </a:rPr>
              <a:t>'</a:t>
            </a:r>
            <a:r>
              <a:rPr lang="en-US" sz="2800" dirty="0">
                <a:ea typeface="ＭＳ Ｐゴシック" charset="0"/>
              </a:rPr>
              <a:t>_y={3, 5, 6}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5628187" y="1818218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Regular" panose="020F0502020204030204" pitchFamily="34" charset="0"/>
              </a:rPr>
              <a:t>x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7339162" y="1811885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Regular" panose="020F0502020204030204" pitchFamily="34" charset="0"/>
              </a:rPr>
              <a:t>y</a:t>
            </a:r>
          </a:p>
        </p:txBody>
      </p:sp>
      <p:cxnSp>
        <p:nvCxnSpPr>
          <p:cNvPr id="4" name="Straight Connector 3"/>
          <p:cNvCxnSpPr>
            <a:stCxn id="2" idx="6"/>
            <a:endCxn id="5" idx="2"/>
          </p:cNvCxnSpPr>
          <p:nvPr/>
        </p:nvCxnSpPr>
        <p:spPr bwMode="auto">
          <a:xfrm flipV="1">
            <a:off x="6248690" y="2122137"/>
            <a:ext cx="1090472" cy="63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430010" y="2034665"/>
            <a:ext cx="774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 Regular" panose="020F0502020204030204" pitchFamily="34" charset="0"/>
              </a:rPr>
              <a:t>C_xy</a:t>
            </a:r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Arc Consistency Example 2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2" y="1219201"/>
            <a:ext cx="8000047" cy="555879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Domains</a:t>
            </a:r>
          </a:p>
          <a:p>
            <a:pPr lvl="1"/>
            <a:r>
              <a:rPr lang="en-US" sz="3200" dirty="0" err="1">
                <a:ea typeface="ＭＳ Ｐゴシック" charset="0"/>
              </a:rPr>
              <a:t>D_x</a:t>
            </a:r>
            <a:r>
              <a:rPr lang="en-US" sz="3200" dirty="0">
                <a:ea typeface="ＭＳ Ｐゴシック" charset="0"/>
              </a:rPr>
              <a:t> = {1, 2, 3}</a:t>
            </a:r>
          </a:p>
          <a:p>
            <a:pPr lvl="1"/>
            <a:r>
              <a:rPr lang="en-US" sz="3200" dirty="0" err="1">
                <a:ea typeface="ＭＳ Ｐゴシック" charset="0"/>
              </a:rPr>
              <a:t>D_y</a:t>
            </a:r>
            <a:r>
              <a:rPr lang="en-US" sz="3200" dirty="0">
                <a:ea typeface="ＭＳ Ｐゴシック" charset="0"/>
              </a:rPr>
              <a:t> = {1, 2, 3}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Constraint: X must be less than Y</a:t>
            </a:r>
          </a:p>
          <a:p>
            <a:pPr lvl="1"/>
            <a:r>
              <a:rPr lang="en-US" sz="3200" dirty="0" err="1">
                <a:ea typeface="ＭＳ Ｐゴシック" charset="0"/>
              </a:rPr>
              <a:t>C_xy</a:t>
            </a:r>
            <a:r>
              <a:rPr lang="en-US" sz="3200" dirty="0">
                <a:ea typeface="ＭＳ Ｐゴシック" charset="0"/>
              </a:rPr>
              <a:t> = </a:t>
            </a:r>
            <a:r>
              <a:rPr lang="en-US" sz="3200" dirty="0">
                <a:latin typeface="Courier"/>
                <a:ea typeface="ＭＳ Ｐゴシック" charset="0"/>
                <a:cs typeface="Courier"/>
              </a:rPr>
              <a:t>lambda v1,v2: v1 &lt; v2</a:t>
            </a:r>
            <a:endParaRPr lang="en-US" sz="3600" dirty="0">
              <a:latin typeface="Courier"/>
              <a:ea typeface="ＭＳ Ｐゴシック" charset="0"/>
              <a:cs typeface="Courier"/>
            </a:endParaRPr>
          </a:p>
          <a:p>
            <a:r>
              <a:rPr lang="en-US" sz="3200" dirty="0" err="1"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not arc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w.r.t.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x or y; enforcing arc consistency, we get reduced domains: </a:t>
            </a:r>
          </a:p>
          <a:p>
            <a:pPr lvl="1"/>
            <a:r>
              <a:rPr lang="en-US" sz="3200" dirty="0">
                <a:ea typeface="ＭＳ Ｐゴシック" charset="0"/>
              </a:rPr>
              <a:t>D</a:t>
            </a:r>
            <a:r>
              <a:rPr lang="fr-FR" sz="3200" dirty="0">
                <a:ea typeface="ＭＳ Ｐゴシック" charset="0"/>
              </a:rPr>
              <a:t>'</a:t>
            </a:r>
            <a:r>
              <a:rPr lang="en-US" sz="3200" dirty="0">
                <a:ea typeface="ＭＳ Ｐゴシック" charset="0"/>
              </a:rPr>
              <a:t>_x = {1, 2}</a:t>
            </a:r>
          </a:p>
          <a:p>
            <a:pPr lvl="1"/>
            <a:r>
              <a:rPr lang="en-US" sz="3200" dirty="0">
                <a:ea typeface="ＭＳ Ｐゴシック" charset="0"/>
              </a:rPr>
              <a:t>D</a:t>
            </a:r>
            <a:r>
              <a:rPr lang="fr-FR" sz="3200" dirty="0">
                <a:ea typeface="ＭＳ Ｐゴシック" charset="0"/>
              </a:rPr>
              <a:t>’</a:t>
            </a:r>
            <a:r>
              <a:rPr lang="en-US" sz="3200" dirty="0">
                <a:ea typeface="ＭＳ Ｐゴシック" charset="0"/>
              </a:rPr>
              <a:t>_y = {2, 3}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5628187" y="1818218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Regular" panose="020F0502020204030204" pitchFamily="34" charset="0"/>
              </a:rPr>
              <a:t>x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7339162" y="1811885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Regular" panose="020F0502020204030204" pitchFamily="34" charset="0"/>
              </a:rPr>
              <a:t>y</a:t>
            </a:r>
          </a:p>
        </p:txBody>
      </p:sp>
      <p:cxnSp>
        <p:nvCxnSpPr>
          <p:cNvPr id="4" name="Straight Connector 3"/>
          <p:cNvCxnSpPr>
            <a:stCxn id="2" idx="6"/>
            <a:endCxn id="5" idx="2"/>
          </p:cNvCxnSpPr>
          <p:nvPr/>
        </p:nvCxnSpPr>
        <p:spPr bwMode="auto">
          <a:xfrm flipV="1">
            <a:off x="6248690" y="2122137"/>
            <a:ext cx="1090472" cy="63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430010" y="2034665"/>
            <a:ext cx="774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 Regular" panose="020F0502020204030204" pitchFamily="34" charset="0"/>
              </a:rPr>
              <a:t>C_xy</a:t>
            </a:r>
            <a:endParaRPr lang="en-US" dirty="0">
              <a:latin typeface="Calibri Regular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1985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639F8-788F-9742-8050-454981A31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43840"/>
            <a:ext cx="7772400" cy="1143000"/>
          </a:xfrm>
        </p:spPr>
        <p:txBody>
          <a:bodyPr/>
          <a:lstStyle/>
          <a:p>
            <a:r>
              <a:rPr lang="en-US" dirty="0"/>
              <a:t>Aside: Python lambda expressions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06A79-3AA8-0449-8E78-1851AB7CA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86840"/>
            <a:ext cx="8012430" cy="2234046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Previous slide expressed constraint between two variables as an </a:t>
            </a:r>
            <a:r>
              <a:rPr lang="en-US" sz="3200" i="1" dirty="0"/>
              <a:t>anonymous</a:t>
            </a:r>
            <a:r>
              <a:rPr lang="en-US" sz="3200" dirty="0"/>
              <a:t> Python function of two arguments</a:t>
            </a:r>
          </a:p>
          <a:p>
            <a:pPr marL="688975" lvl="2" indent="0">
              <a:buNone/>
            </a:pPr>
            <a:r>
              <a:rPr lang="en-US" sz="2800" dirty="0">
                <a:latin typeface="Courier"/>
                <a:ea typeface="ＭＳ Ｐゴシック" charset="0"/>
                <a:cs typeface="Courier"/>
              </a:rPr>
              <a:t>lambda v1,v2: v1 &lt; v2</a:t>
            </a:r>
          </a:p>
          <a:p>
            <a:pPr marL="0" indent="0">
              <a:buNone/>
            </a:pPr>
            <a:endParaRPr lang="en-US" dirty="0"/>
          </a:p>
          <a:p>
            <a:pPr marL="688975" lvl="2" indent="0">
              <a:buNone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AA7E1A-F3E1-8145-AA54-555FAF643B87}"/>
              </a:ext>
            </a:extLst>
          </p:cNvPr>
          <p:cNvSpPr txBox="1"/>
          <p:nvPr/>
        </p:nvSpPr>
        <p:spPr>
          <a:xfrm>
            <a:off x="154940" y="3836555"/>
            <a:ext cx="6499860" cy="267765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Courier" pitchFamily="2" charset="0"/>
              </a:rPr>
              <a:t>&gt;&gt;&gt; f = lambda v1,v2: v1 &lt; v2</a:t>
            </a:r>
          </a:p>
          <a:p>
            <a:pPr algn="l"/>
            <a:r>
              <a:rPr lang="en-US" dirty="0">
                <a:latin typeface="Courier" pitchFamily="2" charset="0"/>
              </a:rPr>
              <a:t>&gt;&gt;&gt; f</a:t>
            </a:r>
          </a:p>
          <a:p>
            <a:pPr algn="l"/>
            <a:r>
              <a:rPr lang="en-US" dirty="0">
                <a:latin typeface="Courier" pitchFamily="2" charset="0"/>
              </a:rPr>
              <a:t>&lt;function &lt;lambda&gt; at 0x10fcf21e0&gt;</a:t>
            </a:r>
          </a:p>
          <a:p>
            <a:pPr algn="l"/>
            <a:r>
              <a:rPr lang="en-US" dirty="0">
                <a:latin typeface="Courier" pitchFamily="2" charset="0"/>
              </a:rPr>
              <a:t>&gt;&gt;&gt; f(100,200)</a:t>
            </a:r>
          </a:p>
          <a:p>
            <a:pPr algn="l"/>
            <a:r>
              <a:rPr lang="en-US" dirty="0">
                <a:latin typeface="Courier" pitchFamily="2" charset="0"/>
              </a:rPr>
              <a:t>True</a:t>
            </a:r>
          </a:p>
          <a:p>
            <a:pPr algn="l"/>
            <a:r>
              <a:rPr lang="en-US" dirty="0">
                <a:latin typeface="Courier" pitchFamily="2" charset="0"/>
              </a:rPr>
              <a:t>&gt;&gt;&gt; f(200,100)</a:t>
            </a:r>
          </a:p>
          <a:p>
            <a:pPr algn="l"/>
            <a:r>
              <a:rPr lang="en-US" dirty="0">
                <a:latin typeface="Courier" pitchFamily="2" charset="0"/>
              </a:rPr>
              <a:t>False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6E250A-ADFE-C14B-AF9A-7AF4EF9793CE}"/>
              </a:ext>
            </a:extLst>
          </p:cNvPr>
          <p:cNvSpPr txBox="1"/>
          <p:nvPr/>
        </p:nvSpPr>
        <p:spPr>
          <a:xfrm>
            <a:off x="6865551" y="3983182"/>
            <a:ext cx="22784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i="1" dirty="0"/>
              <a:t>Python uses lambda after Alonzo Church’s </a:t>
            </a:r>
            <a:r>
              <a:rPr lang="en-US" i="1" dirty="0">
                <a:hlinkClick r:id="rId2"/>
              </a:rPr>
              <a:t>lambda calculus </a:t>
            </a:r>
            <a:r>
              <a:rPr lang="en-US" i="1" dirty="0"/>
              <a:t>from the 1930s</a:t>
            </a:r>
          </a:p>
        </p:txBody>
      </p:sp>
    </p:spTree>
    <p:extLst>
      <p:ext uri="{BB962C8B-B14F-4D97-AF65-F5344CB8AC3E}">
        <p14:creationId xmlns:p14="http://schemas.microsoft.com/office/powerpoint/2010/main" val="189242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429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Motivating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 example: 8-Queens</a:t>
            </a:r>
          </a:p>
        </p:txBody>
      </p:sp>
      <p:grpSp>
        <p:nvGrpSpPr>
          <p:cNvPr id="22530" name="Group 3"/>
          <p:cNvGrpSpPr>
            <a:grpSpLocks/>
          </p:cNvGrpSpPr>
          <p:nvPr/>
        </p:nvGrpSpPr>
        <p:grpSpPr bwMode="auto">
          <a:xfrm>
            <a:off x="3340100" y="2043113"/>
            <a:ext cx="2438400" cy="2438400"/>
            <a:chOff x="960" y="1344"/>
            <a:chExt cx="1536" cy="1536"/>
          </a:xfrm>
        </p:grpSpPr>
        <p:sp>
          <p:nvSpPr>
            <p:cNvPr id="22573" name="Rectangle 4"/>
            <p:cNvSpPr>
              <a:spLocks noChangeArrowheads="1"/>
            </p:cNvSpPr>
            <p:nvPr/>
          </p:nvSpPr>
          <p:spPr bwMode="auto">
            <a:xfrm>
              <a:off x="960" y="1344"/>
              <a:ext cx="1536" cy="15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4" name="Rectangle 5"/>
            <p:cNvSpPr>
              <a:spLocks noChangeArrowheads="1"/>
            </p:cNvSpPr>
            <p:nvPr/>
          </p:nvSpPr>
          <p:spPr bwMode="auto">
            <a:xfrm>
              <a:off x="2304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5" name="Rectangle 6"/>
            <p:cNvSpPr>
              <a:spLocks noChangeArrowheads="1"/>
            </p:cNvSpPr>
            <p:nvPr/>
          </p:nvSpPr>
          <p:spPr bwMode="auto">
            <a:xfrm>
              <a:off x="1728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6" name="Rectangle 7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7" name="Rectangle 8"/>
            <p:cNvSpPr>
              <a:spLocks noChangeArrowheads="1"/>
            </p:cNvSpPr>
            <p:nvPr/>
          </p:nvSpPr>
          <p:spPr bwMode="auto">
            <a:xfrm>
              <a:off x="1920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8" name="Rectangle 9"/>
            <p:cNvSpPr>
              <a:spLocks noChangeArrowheads="1"/>
            </p:cNvSpPr>
            <p:nvPr/>
          </p:nvSpPr>
          <p:spPr bwMode="auto">
            <a:xfrm>
              <a:off x="2304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9" name="Rectangle 10"/>
            <p:cNvSpPr>
              <a:spLocks noChangeArrowheads="1"/>
            </p:cNvSpPr>
            <p:nvPr/>
          </p:nvSpPr>
          <p:spPr bwMode="auto">
            <a:xfrm>
              <a:off x="2112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0" name="Rectangle 11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1" name="Rectangle 1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2" name="Rectangle 13"/>
            <p:cNvSpPr>
              <a:spLocks noChangeArrowheads="1"/>
            </p:cNvSpPr>
            <p:nvPr/>
          </p:nvSpPr>
          <p:spPr bwMode="auto">
            <a:xfrm>
              <a:off x="1536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3" name="Rectangle 14"/>
            <p:cNvSpPr>
              <a:spLocks noChangeArrowheads="1"/>
            </p:cNvSpPr>
            <p:nvPr/>
          </p:nvSpPr>
          <p:spPr bwMode="auto">
            <a:xfrm>
              <a:off x="1344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4" name="Rectangle 15"/>
            <p:cNvSpPr>
              <a:spLocks noChangeArrowheads="1"/>
            </p:cNvSpPr>
            <p:nvPr/>
          </p:nvSpPr>
          <p:spPr bwMode="auto">
            <a:xfrm>
              <a:off x="1152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5" name="Rectangle 16"/>
            <p:cNvSpPr>
              <a:spLocks noChangeArrowheads="1"/>
            </p:cNvSpPr>
            <p:nvPr/>
          </p:nvSpPr>
          <p:spPr bwMode="auto">
            <a:xfrm>
              <a:off x="960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6" name="Rectangle 17"/>
            <p:cNvSpPr>
              <a:spLocks noChangeArrowheads="1"/>
            </p:cNvSpPr>
            <p:nvPr/>
          </p:nvSpPr>
          <p:spPr bwMode="auto">
            <a:xfrm>
              <a:off x="1152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7" name="Rectangle 18"/>
            <p:cNvSpPr>
              <a:spLocks noChangeArrowheads="1"/>
            </p:cNvSpPr>
            <p:nvPr/>
          </p:nvSpPr>
          <p:spPr bwMode="auto">
            <a:xfrm>
              <a:off x="1344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8" name="Rectangle 19"/>
            <p:cNvSpPr>
              <a:spLocks noChangeArrowheads="1"/>
            </p:cNvSpPr>
            <p:nvPr/>
          </p:nvSpPr>
          <p:spPr bwMode="auto">
            <a:xfrm>
              <a:off x="1536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89" name="Rectangle 20"/>
            <p:cNvSpPr>
              <a:spLocks noChangeArrowheads="1"/>
            </p:cNvSpPr>
            <p:nvPr/>
          </p:nvSpPr>
          <p:spPr bwMode="auto">
            <a:xfrm>
              <a:off x="1344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0" name="Rectangle 21"/>
            <p:cNvSpPr>
              <a:spLocks noChangeArrowheads="1"/>
            </p:cNvSpPr>
            <p:nvPr/>
          </p:nvSpPr>
          <p:spPr bwMode="auto">
            <a:xfrm>
              <a:off x="1536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1" name="Rectangle 22"/>
            <p:cNvSpPr>
              <a:spLocks noChangeArrowheads="1"/>
            </p:cNvSpPr>
            <p:nvPr/>
          </p:nvSpPr>
          <p:spPr bwMode="auto">
            <a:xfrm>
              <a:off x="1728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2" name="Rectangle 23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3" name="Rectangle 24"/>
            <p:cNvSpPr>
              <a:spLocks noChangeArrowheads="1"/>
            </p:cNvSpPr>
            <p:nvPr/>
          </p:nvSpPr>
          <p:spPr bwMode="auto">
            <a:xfrm>
              <a:off x="960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4" name="Rectangle 25"/>
            <p:cNvSpPr>
              <a:spLocks noChangeArrowheads="1"/>
            </p:cNvSpPr>
            <p:nvPr/>
          </p:nvSpPr>
          <p:spPr bwMode="auto">
            <a:xfrm>
              <a:off x="1536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5" name="Rectangle 26"/>
            <p:cNvSpPr>
              <a:spLocks noChangeArrowheads="1"/>
            </p:cNvSpPr>
            <p:nvPr/>
          </p:nvSpPr>
          <p:spPr bwMode="auto">
            <a:xfrm>
              <a:off x="1152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6" name="Rectangle 27"/>
            <p:cNvSpPr>
              <a:spLocks noChangeArrowheads="1"/>
            </p:cNvSpPr>
            <p:nvPr/>
          </p:nvSpPr>
          <p:spPr bwMode="auto">
            <a:xfrm>
              <a:off x="1344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7" name="Rectangle 28"/>
            <p:cNvSpPr>
              <a:spLocks noChangeArrowheads="1"/>
            </p:cNvSpPr>
            <p:nvPr/>
          </p:nvSpPr>
          <p:spPr bwMode="auto">
            <a:xfrm>
              <a:off x="960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8" name="Rectangle 29"/>
            <p:cNvSpPr>
              <a:spLocks noChangeArrowheads="1"/>
            </p:cNvSpPr>
            <p:nvPr/>
          </p:nvSpPr>
          <p:spPr bwMode="auto">
            <a:xfrm>
              <a:off x="1152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99" name="Rectangle 30"/>
            <p:cNvSpPr>
              <a:spLocks noChangeArrowheads="1"/>
            </p:cNvSpPr>
            <p:nvPr/>
          </p:nvSpPr>
          <p:spPr bwMode="auto">
            <a:xfrm>
              <a:off x="960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0" name="Rectangle 31"/>
            <p:cNvSpPr>
              <a:spLocks noChangeArrowheads="1"/>
            </p:cNvSpPr>
            <p:nvPr/>
          </p:nvSpPr>
          <p:spPr bwMode="auto">
            <a:xfrm>
              <a:off x="2304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1" name="Rectangle 32"/>
            <p:cNvSpPr>
              <a:spLocks noChangeArrowheads="1"/>
            </p:cNvSpPr>
            <p:nvPr/>
          </p:nvSpPr>
          <p:spPr bwMode="auto">
            <a:xfrm>
              <a:off x="2304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2" name="Rectangle 33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3" name="Rectangle 34"/>
            <p:cNvSpPr>
              <a:spLocks noChangeArrowheads="1"/>
            </p:cNvSpPr>
            <p:nvPr/>
          </p:nvSpPr>
          <p:spPr bwMode="auto">
            <a:xfrm>
              <a:off x="2112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4" name="Rectangle 35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605" name="Rectangle 36"/>
            <p:cNvSpPr>
              <a:spLocks noChangeArrowheads="1"/>
            </p:cNvSpPr>
            <p:nvPr/>
          </p:nvSpPr>
          <p:spPr bwMode="auto">
            <a:xfrm>
              <a:off x="1728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391205" name="AutoShape 37"/>
          <p:cNvSpPr>
            <a:spLocks noChangeArrowheads="1"/>
          </p:cNvSpPr>
          <p:nvPr/>
        </p:nvSpPr>
        <p:spPr bwMode="auto">
          <a:xfrm>
            <a:off x="3340100" y="3262313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91206" name="AutoShape 38"/>
          <p:cNvSpPr>
            <a:spLocks noChangeArrowheads="1"/>
          </p:cNvSpPr>
          <p:nvPr/>
        </p:nvSpPr>
        <p:spPr bwMode="auto">
          <a:xfrm>
            <a:off x="3644900" y="2652713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3340100" y="2043113"/>
            <a:ext cx="2438400" cy="2438400"/>
            <a:chOff x="1920" y="1536"/>
            <a:chExt cx="1536" cy="1536"/>
          </a:xfrm>
        </p:grpSpPr>
        <p:sp>
          <p:nvSpPr>
            <p:cNvPr id="22552" name="Oval 40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3" name="Oval 41"/>
            <p:cNvSpPr>
              <a:spLocks noChangeArrowheads="1"/>
            </p:cNvSpPr>
            <p:nvPr/>
          </p:nvSpPr>
          <p:spPr bwMode="auto">
            <a:xfrm>
              <a:off x="1920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4" name="Oval 42"/>
            <p:cNvSpPr>
              <a:spLocks noChangeArrowheads="1"/>
            </p:cNvSpPr>
            <p:nvPr/>
          </p:nvSpPr>
          <p:spPr bwMode="auto">
            <a:xfrm>
              <a:off x="1920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5" name="Oval 43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6" name="Oval 44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7" name="Oval 4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8" name="Oval 46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59" name="Oval 47"/>
            <p:cNvSpPr>
              <a:spLocks noChangeArrowheads="1"/>
            </p:cNvSpPr>
            <p:nvPr/>
          </p:nvSpPr>
          <p:spPr bwMode="auto">
            <a:xfrm>
              <a:off x="1920" y="153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0" name="Oval 48"/>
            <p:cNvSpPr>
              <a:spLocks noChangeArrowheads="1"/>
            </p:cNvSpPr>
            <p:nvPr/>
          </p:nvSpPr>
          <p:spPr bwMode="auto">
            <a:xfrm>
              <a:off x="2496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1" name="Oval 49"/>
            <p:cNvSpPr>
              <a:spLocks noChangeArrowheads="1"/>
            </p:cNvSpPr>
            <p:nvPr/>
          </p:nvSpPr>
          <p:spPr bwMode="auto">
            <a:xfrm>
              <a:off x="2304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2" name="Oval 50"/>
            <p:cNvSpPr>
              <a:spLocks noChangeArrowheads="1"/>
            </p:cNvSpPr>
            <p:nvPr/>
          </p:nvSpPr>
          <p:spPr bwMode="auto">
            <a:xfrm>
              <a:off x="2496" y="172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3" name="Oval 51"/>
            <p:cNvSpPr>
              <a:spLocks noChangeArrowheads="1"/>
            </p:cNvSpPr>
            <p:nvPr/>
          </p:nvSpPr>
          <p:spPr bwMode="auto">
            <a:xfrm>
              <a:off x="2304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4" name="Oval 52"/>
            <p:cNvSpPr>
              <a:spLocks noChangeArrowheads="1"/>
            </p:cNvSpPr>
            <p:nvPr/>
          </p:nvSpPr>
          <p:spPr bwMode="auto">
            <a:xfrm>
              <a:off x="2112" y="211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5" name="Oval 53"/>
            <p:cNvSpPr>
              <a:spLocks noChangeArrowheads="1"/>
            </p:cNvSpPr>
            <p:nvPr/>
          </p:nvSpPr>
          <p:spPr bwMode="auto">
            <a:xfrm>
              <a:off x="3264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6" name="Oval 54"/>
            <p:cNvSpPr>
              <a:spLocks noChangeArrowheads="1"/>
            </p:cNvSpPr>
            <p:nvPr/>
          </p:nvSpPr>
          <p:spPr bwMode="auto">
            <a:xfrm>
              <a:off x="3072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7" name="Oval 55"/>
            <p:cNvSpPr>
              <a:spLocks noChangeArrowheads="1"/>
            </p:cNvSpPr>
            <p:nvPr/>
          </p:nvSpPr>
          <p:spPr bwMode="auto">
            <a:xfrm>
              <a:off x="2880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8" name="Oval 56"/>
            <p:cNvSpPr>
              <a:spLocks noChangeArrowheads="1"/>
            </p:cNvSpPr>
            <p:nvPr/>
          </p:nvSpPr>
          <p:spPr bwMode="auto">
            <a:xfrm>
              <a:off x="2688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69" name="Oval 57"/>
            <p:cNvSpPr>
              <a:spLocks noChangeArrowheads="1"/>
            </p:cNvSpPr>
            <p:nvPr/>
          </p:nvSpPr>
          <p:spPr bwMode="auto">
            <a:xfrm>
              <a:off x="2496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0" name="Oval 58"/>
            <p:cNvSpPr>
              <a:spLocks noChangeArrowheads="1"/>
            </p:cNvSpPr>
            <p:nvPr/>
          </p:nvSpPr>
          <p:spPr bwMode="auto">
            <a:xfrm>
              <a:off x="2304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1" name="Oval 59"/>
            <p:cNvSpPr>
              <a:spLocks noChangeArrowheads="1"/>
            </p:cNvSpPr>
            <p:nvPr/>
          </p:nvSpPr>
          <p:spPr bwMode="auto">
            <a:xfrm>
              <a:off x="2112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72" name="Oval 60"/>
            <p:cNvSpPr>
              <a:spLocks noChangeArrowheads="1"/>
            </p:cNvSpPr>
            <p:nvPr/>
          </p:nvSpPr>
          <p:spPr bwMode="auto">
            <a:xfrm>
              <a:off x="2688" y="153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3644900" y="2043113"/>
            <a:ext cx="2133600" cy="2438400"/>
            <a:chOff x="2112" y="1536"/>
            <a:chExt cx="1344" cy="1536"/>
          </a:xfrm>
        </p:grpSpPr>
        <p:grpSp>
          <p:nvGrpSpPr>
            <p:cNvPr id="22536" name="Group 62"/>
            <p:cNvGrpSpPr>
              <a:grpSpLocks/>
            </p:cNvGrpSpPr>
            <p:nvPr/>
          </p:nvGrpSpPr>
          <p:grpSpPr bwMode="auto">
            <a:xfrm>
              <a:off x="2112" y="1536"/>
              <a:ext cx="1152" cy="1536"/>
              <a:chOff x="2112" y="1536"/>
              <a:chExt cx="1152" cy="1536"/>
            </a:xfrm>
          </p:grpSpPr>
          <p:sp>
            <p:nvSpPr>
              <p:cNvPr id="22542" name="Oval 63"/>
              <p:cNvSpPr>
                <a:spLocks noChangeArrowheads="1"/>
              </p:cNvSpPr>
              <p:nvPr/>
            </p:nvSpPr>
            <p:spPr bwMode="auto">
              <a:xfrm>
                <a:off x="3072" y="2880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3" name="Oval 64"/>
              <p:cNvSpPr>
                <a:spLocks noChangeArrowheads="1"/>
              </p:cNvSpPr>
              <p:nvPr/>
            </p:nvSpPr>
            <p:spPr bwMode="auto">
              <a:xfrm>
                <a:off x="2880" y="268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4" name="Oval 65"/>
              <p:cNvSpPr>
                <a:spLocks noChangeArrowheads="1"/>
              </p:cNvSpPr>
              <p:nvPr/>
            </p:nvSpPr>
            <p:spPr bwMode="auto">
              <a:xfrm>
                <a:off x="2688" y="249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5" name="Oval 66"/>
              <p:cNvSpPr>
                <a:spLocks noChangeArrowheads="1"/>
              </p:cNvSpPr>
              <p:nvPr/>
            </p:nvSpPr>
            <p:spPr bwMode="auto">
              <a:xfrm>
                <a:off x="2304" y="2112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6" name="Oval 67"/>
              <p:cNvSpPr>
                <a:spLocks noChangeArrowheads="1"/>
              </p:cNvSpPr>
              <p:nvPr/>
            </p:nvSpPr>
            <p:spPr bwMode="auto">
              <a:xfrm>
                <a:off x="2496" y="153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7" name="Oval 68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8" name="Oval 69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49" name="Oval 70"/>
              <p:cNvSpPr>
                <a:spLocks noChangeArrowheads="1"/>
              </p:cNvSpPr>
              <p:nvPr/>
            </p:nvSpPr>
            <p:spPr bwMode="auto">
              <a:xfrm>
                <a:off x="2112" y="172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50" name="Oval 71"/>
              <p:cNvSpPr>
                <a:spLocks noChangeArrowheads="1"/>
              </p:cNvSpPr>
              <p:nvPr/>
            </p:nvSpPr>
            <p:spPr bwMode="auto">
              <a:xfrm>
                <a:off x="2112" y="2880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22551" name="Oval 72"/>
              <p:cNvSpPr>
                <a:spLocks noChangeArrowheads="1"/>
              </p:cNvSpPr>
              <p:nvPr/>
            </p:nvSpPr>
            <p:spPr bwMode="auto">
              <a:xfrm>
                <a:off x="2112" y="268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22537" name="Oval 73"/>
            <p:cNvSpPr>
              <a:spLocks noChangeArrowheads="1"/>
            </p:cNvSpPr>
            <p:nvPr/>
          </p:nvSpPr>
          <p:spPr bwMode="auto">
            <a:xfrm>
              <a:off x="2496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38" name="Oval 74"/>
            <p:cNvSpPr>
              <a:spLocks noChangeArrowheads="1"/>
            </p:cNvSpPr>
            <p:nvPr/>
          </p:nvSpPr>
          <p:spPr bwMode="auto">
            <a:xfrm>
              <a:off x="2688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39" name="Oval 75"/>
            <p:cNvSpPr>
              <a:spLocks noChangeArrowheads="1"/>
            </p:cNvSpPr>
            <p:nvPr/>
          </p:nvSpPr>
          <p:spPr bwMode="auto">
            <a:xfrm>
              <a:off x="2880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40" name="Oval 76"/>
            <p:cNvSpPr>
              <a:spLocks noChangeArrowheads="1"/>
            </p:cNvSpPr>
            <p:nvPr/>
          </p:nvSpPr>
          <p:spPr bwMode="auto">
            <a:xfrm>
              <a:off x="3072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22541" name="Oval 77"/>
            <p:cNvSpPr>
              <a:spLocks noChangeArrowheads="1"/>
            </p:cNvSpPr>
            <p:nvPr/>
          </p:nvSpPr>
          <p:spPr bwMode="auto">
            <a:xfrm>
              <a:off x="3264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22535" name="TextBox 1"/>
          <p:cNvSpPr txBox="1">
            <a:spLocks noChangeArrowheads="1"/>
          </p:cNvSpPr>
          <p:nvPr/>
        </p:nvSpPr>
        <p:spPr bwMode="auto">
          <a:xfrm>
            <a:off x="1468437" y="4804683"/>
            <a:ext cx="62071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Calibri Regular" panose="020F0502020204030204" pitchFamily="34" charset="0"/>
              </a:rPr>
              <a:t>After placing these two queens, it’s trivial to mark the squares we can no longer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205" grpId="0" animBg="1"/>
      <p:bldP spid="39120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3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sz="4800" dirty="0"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Simplest form of propagation makes each arc consistent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X </a:t>
            </a:r>
            <a:r>
              <a:rPr lang="en-US" sz="3200" dirty="0">
                <a:ea typeface="ＭＳ Ｐゴシック" charset="0"/>
                <a:cs typeface="ＭＳ Ｐゴシック" charset="0"/>
                <a:sym typeface="Wingdings" charset="0"/>
              </a:rPr>
              <a:t>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Y is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every value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x</a:t>
            </a:r>
            <a:r>
              <a:rPr lang="en-US" sz="3200" i="1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of X there is some allowed value </a:t>
            </a:r>
            <a:r>
              <a:rPr lang="en-US" sz="3200" i="1" dirty="0" err="1">
                <a:ea typeface="ＭＳ Ｐゴシック" charset="0"/>
                <a:cs typeface="ＭＳ Ｐゴシック" charset="0"/>
              </a:rPr>
              <a:t>y</a:t>
            </a:r>
            <a:r>
              <a:rPr lang="en-US" sz="3200" i="1" baseline="-25000" dirty="0" err="1">
                <a:ea typeface="ＭＳ Ｐゴシック" charset="0"/>
                <a:cs typeface="ＭＳ Ｐゴシック" charset="0"/>
              </a:rPr>
              <a:t>j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in Y</a:t>
            </a:r>
          </a:p>
        </p:txBody>
      </p:sp>
      <p:pic>
        <p:nvPicPr>
          <p:cNvPr id="90116" name="Picture 4" descr="ac-example1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2438" y="3601403"/>
            <a:ext cx="8202612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3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sz="4800" dirty="0"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Simplest form of propagation makes each arc consistent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X </a:t>
            </a:r>
            <a:r>
              <a:rPr lang="en-US" sz="3200" dirty="0">
                <a:ea typeface="ＭＳ Ｐゴシック" charset="0"/>
                <a:cs typeface="ＭＳ Ｐゴシック" charset="0"/>
                <a:sym typeface="Wingdings" charset="0"/>
              </a:rPr>
              <a:t>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Y is consistent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every value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x</a:t>
            </a:r>
            <a:r>
              <a:rPr lang="en-US" sz="3200" i="1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of X there is some allowed value </a:t>
            </a:r>
            <a:r>
              <a:rPr lang="en-US" sz="3200" i="1" dirty="0" err="1">
                <a:ea typeface="ＭＳ Ｐゴシック" charset="0"/>
                <a:cs typeface="ＭＳ Ｐゴシック" charset="0"/>
              </a:rPr>
              <a:t>y</a:t>
            </a:r>
            <a:r>
              <a:rPr lang="en-US" sz="3200" i="1" baseline="-25000" dirty="0" err="1">
                <a:ea typeface="ＭＳ Ｐゴシック" charset="0"/>
                <a:cs typeface="ＭＳ Ｐゴシック" charset="0"/>
              </a:rPr>
              <a:t>j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in Y</a:t>
            </a:r>
          </a:p>
        </p:txBody>
      </p:sp>
      <p:pic>
        <p:nvPicPr>
          <p:cNvPr id="6" name="Picture 4" descr="ac-example2c">
            <a:extLst>
              <a:ext uri="{FF2B5EF4-FFF2-40B4-BE49-F238E27FC236}">
                <a16:creationId xmlns:a16="http://schemas.microsoft.com/office/drawing/2014/main" id="{7DBB7FC8-F994-5E48-B9E4-A543CA65C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3863" y="3649980"/>
            <a:ext cx="8297862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18371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7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75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677" y="1191267"/>
            <a:ext cx="8062913" cy="2057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Arc consistency detects failure earlier than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simple forward checking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WA=red and Q=green is quickly recognized as a </a:t>
            </a:r>
            <a:r>
              <a:rPr lang="en-US" sz="2800" b="1" dirty="0" err="1">
                <a:ea typeface="ＭＳ Ｐゴシック" charset="0"/>
                <a:cs typeface="ＭＳ Ｐゴシック" charset="0"/>
              </a:rPr>
              <a:t>deadend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 i.e. an impossible partial instantiation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The arc consistency algorithm can be run as a preprocessor or after each assignment</a:t>
            </a:r>
          </a:p>
          <a:p>
            <a:pPr>
              <a:buFontTx/>
              <a:buNone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96260" name="Picture 4" descr="ac-example4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4500" y="4042715"/>
            <a:ext cx="8232775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General CP for Binary Constraints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1404938"/>
            <a:ext cx="8262938" cy="51419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Algorithm </a:t>
            </a:r>
            <a:r>
              <a:rPr lang="en-US" sz="2800" dirty="0">
                <a:ea typeface="ＭＳ Ｐゴシック" charset="0"/>
                <a:cs typeface="ＭＳ Ｐゴシック" charset="0"/>
                <a:hlinkClick r:id="rId3"/>
              </a:rPr>
              <a:t>AC3 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contradiction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  <a:sym typeface="Wingdings" charset="0"/>
              </a:rPr>
              <a:t> false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Q </a:t>
            </a:r>
            <a:r>
              <a:rPr lang="en-US" sz="2800" dirty="0">
                <a:ea typeface="ＭＳ Ｐゴシック" charset="0"/>
                <a:cs typeface="ＭＳ Ｐゴシック" charset="0"/>
                <a:sym typeface="Wingdings" charset="0"/>
              </a:rPr>
              <a:t> stack of all variables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  <a:sym typeface="Wingdings" charset="0"/>
              </a:rPr>
              <a:t> while Q is not empty and not contradiction do</a:t>
            </a:r>
          </a:p>
          <a:p>
            <a:pPr marL="339725" lvl="1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X </a:t>
            </a:r>
            <a:r>
              <a:rPr lang="en-US" sz="2800" dirty="0">
                <a:ea typeface="ＭＳ Ｐゴシック" charset="0"/>
                <a:sym typeface="Wingdings" charset="0"/>
              </a:rPr>
              <a:t> UNSTACK(Q)</a:t>
            </a:r>
          </a:p>
          <a:p>
            <a:pPr marL="339725" lvl="1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For every variable Y adjacent to X do</a:t>
            </a:r>
          </a:p>
          <a:p>
            <a:pPr marL="681037" lvl="2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If REMOVE-ARC-INCONSISTENCIES(X,Y) </a:t>
            </a:r>
          </a:p>
          <a:p>
            <a:pPr marL="1020762" lvl="3" indent="0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If domain(Y) is non-empty then STACK(Y,Q)</a:t>
            </a:r>
          </a:p>
          <a:p>
            <a:pPr marL="1028700" lvl="3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else return false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40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Complexity of AC3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1432"/>
            <a:ext cx="8011160" cy="4852567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e = number of constraints (edges)</a:t>
            </a:r>
          </a:p>
          <a:p>
            <a:r>
              <a:rPr lang="en-US" sz="3600" dirty="0">
                <a:ea typeface="ＭＳ Ｐゴシック" charset="0"/>
                <a:cs typeface="ＭＳ Ｐゴシック" charset="0"/>
              </a:rPr>
              <a:t>d = number of values per variable</a:t>
            </a:r>
          </a:p>
          <a:p>
            <a:r>
              <a:rPr lang="en-US" sz="3600" dirty="0">
                <a:ea typeface="ＭＳ Ｐゴシック" charset="0"/>
                <a:cs typeface="ＭＳ Ｐゴシック" charset="0"/>
              </a:rPr>
              <a:t>Each variable inserted in queue up to d times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REMOVE-ARC-INCONSISTENCY 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takes O(d</a:t>
            </a:r>
            <a:r>
              <a:rPr lang="en-US" sz="3600" baseline="30000" dirty="0">
                <a:ea typeface="ＭＳ Ｐゴシック" charset="0"/>
                <a:cs typeface="Calibri Regular" panose="020F0502020204030204" pitchFamily="34" charset="0"/>
                <a:sym typeface="Wingdings" charset="0"/>
              </a:rPr>
              <a:t>2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) time</a:t>
            </a:r>
          </a:p>
          <a:p>
            <a:r>
              <a:rPr lang="en-US" sz="3600" dirty="0">
                <a:ea typeface="ＭＳ Ｐゴシック" charset="0"/>
                <a:cs typeface="ＭＳ Ｐゴシック" charset="0"/>
              </a:rPr>
              <a:t> CP takes O(ed</a:t>
            </a:r>
            <a:r>
              <a:rPr lang="en-US" sz="3600" baseline="30000" dirty="0">
                <a:ea typeface="ＭＳ Ｐゴシック" charset="0"/>
                <a:cs typeface="Calibri Regular" panose="020F0502020204030204" pitchFamily="34" charset="0"/>
                <a:sym typeface="Wingdings" charset="0"/>
              </a:rPr>
              <a:t>3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) time</a:t>
            </a:r>
          </a:p>
          <a:p>
            <a:pPr>
              <a:buFontTx/>
              <a:buNone/>
            </a:pPr>
            <a:endParaRPr lang="en-US" sz="36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Improving backtracking efficiency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33780"/>
            <a:ext cx="7950200" cy="47244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Some standard techniques to improve the efficiency of backtracking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ea typeface="ＭＳ Ｐゴシック" charset="0"/>
              </a:rPr>
              <a:t>Can we detect inevitable failure early?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ea typeface="ＭＳ Ｐゴシック" charset="0"/>
              </a:rPr>
              <a:t>Which variable should be assigned next?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ea typeface="ＭＳ Ｐゴシック" charset="0"/>
              </a:rPr>
              <a:t>In what order should its values be tried?</a:t>
            </a: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Combining constraint propagation with these heuristics makes 1000-queen puzzles feasible</a:t>
            </a:r>
          </a:p>
          <a:p>
            <a:pPr marL="573088" lvl="1">
              <a:lnSpc>
                <a:spcPct val="110000"/>
              </a:lnSpc>
              <a:defRPr/>
            </a:pP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AKA most constrained variable:</a:t>
            </a:r>
          </a:p>
          <a:p>
            <a:pPr lvl="1"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choose the variable with the fewest legal values</a:t>
            </a:r>
          </a:p>
          <a:p>
            <a:pPr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a.k.a. minimum remaining values (MRV) heuristic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After assigning value to WA, both NT and SA have only two values in their domains </a:t>
            </a:r>
          </a:p>
          <a:p>
            <a:pPr marL="339725" lvl="1" indent="0"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– choose one of them rather than Q, NSW, V or T</a:t>
            </a:r>
          </a:p>
        </p:txBody>
      </p:sp>
      <p:pic>
        <p:nvPicPr>
          <p:cNvPr id="104451" name="Picture 4" descr="australia-most-constrained-vari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6810" y="3230562"/>
            <a:ext cx="6858934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2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177800" y="327026"/>
            <a:ext cx="7772400" cy="1143000"/>
          </a:xfrm>
        </p:spPr>
        <p:txBody>
          <a:bodyPr/>
          <a:lstStyle/>
          <a:p>
            <a:pPr algn="l"/>
            <a:r>
              <a:rPr lang="en-US" sz="3800" dirty="0">
                <a:ea typeface="ＭＳ Ｐゴシック" charset="0"/>
                <a:cs typeface="ＭＳ Ｐゴシック" charset="0"/>
              </a:rPr>
              <a:t>H1: pick var with fewest values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7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320675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Most constraining variable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0025"/>
            <a:ext cx="8172450" cy="164465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Tie-breaker among most constrained variables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Choose variable involved in largest # of constraints on remaining variables</a:t>
            </a:r>
          </a:p>
        </p:txBody>
      </p:sp>
      <p:pic>
        <p:nvPicPr>
          <p:cNvPr id="106500" name="Picture 4" descr="australia-most-constraining-variab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" y="3144838"/>
            <a:ext cx="7620000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1" name="Rectangle 3"/>
          <p:cNvSpPr txBox="1">
            <a:spLocks noChangeArrowheads="1"/>
          </p:cNvSpPr>
          <p:nvPr/>
        </p:nvSpPr>
        <p:spPr bwMode="auto">
          <a:xfrm>
            <a:off x="666750" y="4575175"/>
            <a:ext cx="82232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</a:rPr>
              <a:t>After assigning SA to be blue, WA, NT, Q, NSW and V all have just two values left.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</a:rPr>
              <a:t>WA and V have only one constraint on remaining variables and T none, so choose one of NT, Q &amp; NSW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487" y="250588"/>
            <a:ext cx="7772400" cy="1143000"/>
          </a:xfrm>
        </p:spPr>
        <p:txBody>
          <a:bodyPr/>
          <a:lstStyle/>
          <a:p>
            <a:pPr algn="l"/>
            <a:r>
              <a:rPr lang="en-US" sz="3800" dirty="0">
                <a:ea typeface="ＭＳ Ｐゴシック" charset="0"/>
                <a:cs typeface="ＭＳ Ｐゴシック" charset="0"/>
              </a:rPr>
              <a:t>H2: most constraining variable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0025"/>
            <a:ext cx="8172450" cy="164465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Tie-breaker afterH1, minimum remaining values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Choose variable involved in largest # of constraints on remaining variables</a:t>
            </a:r>
          </a:p>
        </p:txBody>
      </p:sp>
      <p:pic>
        <p:nvPicPr>
          <p:cNvPr id="106500" name="Picture 4" descr="australia-most-constraining-vari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" y="3144838"/>
            <a:ext cx="7620000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1" name="Rectangle 3"/>
          <p:cNvSpPr txBox="1">
            <a:spLocks noChangeArrowheads="1"/>
          </p:cNvSpPr>
          <p:nvPr/>
        </p:nvSpPr>
        <p:spPr bwMode="auto">
          <a:xfrm>
            <a:off x="666750" y="4575175"/>
            <a:ext cx="82232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</a:rPr>
              <a:t>After assigning SA to be blue, WA, NT, Q, NSW and V all have just two values left.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</a:rPr>
              <a:t>WA and V have only one constraint on remaining variables and T none, so choose one of NT, Q &amp; NSW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A549DA-41E7-2A43-ADE1-74E94F3D3ACE}"/>
              </a:ext>
            </a:extLst>
          </p:cNvPr>
          <p:cNvGrpSpPr/>
          <p:nvPr/>
        </p:nvGrpSpPr>
        <p:grpSpPr>
          <a:xfrm>
            <a:off x="6363730" y="114303"/>
            <a:ext cx="2556432" cy="1644650"/>
            <a:chOff x="6015037" y="114302"/>
            <a:chExt cx="2905125" cy="1839117"/>
          </a:xfrm>
        </p:grpSpPr>
        <p:sp>
          <p:nvSpPr>
            <p:cNvPr id="24" name="Text Box 5">
              <a:extLst>
                <a:ext uri="{FF2B5EF4-FFF2-40B4-BE49-F238E27FC236}">
                  <a16:creationId xmlns:a16="http://schemas.microsoft.com/office/drawing/2014/main" id="{67B66697-26E7-3341-8C23-0E13E995D0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51592" y="1577182"/>
              <a:ext cx="327025" cy="376237"/>
            </a:xfrm>
            <a:prstGeom prst="rect">
              <a:avLst/>
            </a:prstGeom>
            <a:solidFill>
              <a:srgbClr val="00FF00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 dirty="0">
                  <a:latin typeface="Tahoma" charset="0"/>
                </a:rPr>
                <a:t>T</a:t>
              </a:r>
            </a:p>
          </p:txBody>
        </p:sp>
        <p:sp>
          <p:nvSpPr>
            <p:cNvPr id="25" name="Text Box 7">
              <a:extLst>
                <a:ext uri="{FF2B5EF4-FFF2-40B4-BE49-F238E27FC236}">
                  <a16:creationId xmlns:a16="http://schemas.microsoft.com/office/drawing/2014/main" id="{4C11578E-5CC9-514A-9B09-B10F947501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5037" y="603252"/>
              <a:ext cx="536575" cy="376237"/>
            </a:xfrm>
            <a:prstGeom prst="rect">
              <a:avLst/>
            </a:prstGeom>
            <a:solidFill>
              <a:srgbClr val="FF0000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 dirty="0">
                  <a:latin typeface="Tahoma" charset="0"/>
                </a:rPr>
                <a:t>WA</a:t>
              </a:r>
            </a:p>
          </p:txBody>
        </p:sp>
        <p:sp>
          <p:nvSpPr>
            <p:cNvPr id="26" name="Text Box 8">
              <a:extLst>
                <a:ext uri="{FF2B5EF4-FFF2-40B4-BE49-F238E27FC236}">
                  <a16:creationId xmlns:a16="http://schemas.microsoft.com/office/drawing/2014/main" id="{3F3589BB-1488-3947-9D83-56A9B1E30B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5312" y="114302"/>
              <a:ext cx="479425" cy="376237"/>
            </a:xfrm>
            <a:prstGeom prst="rect">
              <a:avLst/>
            </a:prstGeom>
            <a:solidFill>
              <a:srgbClr val="00FF00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NT</a:t>
              </a:r>
            </a:p>
          </p:txBody>
        </p:sp>
        <p:sp>
          <p:nvSpPr>
            <p:cNvPr id="27" name="Text Box 9">
              <a:extLst>
                <a:ext uri="{FF2B5EF4-FFF2-40B4-BE49-F238E27FC236}">
                  <a16:creationId xmlns:a16="http://schemas.microsoft.com/office/drawing/2014/main" id="{A25A9F55-D18B-FA47-BB3F-6FB00C8780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7712" y="1028702"/>
              <a:ext cx="457200" cy="376237"/>
            </a:xfrm>
            <a:prstGeom prst="rect">
              <a:avLst/>
            </a:prstGeom>
            <a:solidFill>
              <a:srgbClr val="0000FF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SA</a:t>
              </a:r>
            </a:p>
          </p:txBody>
        </p:sp>
        <p:sp>
          <p:nvSpPr>
            <p:cNvPr id="28" name="Text Box 10">
              <a:extLst>
                <a:ext uri="{FF2B5EF4-FFF2-40B4-BE49-F238E27FC236}">
                  <a16:creationId xmlns:a16="http://schemas.microsoft.com/office/drawing/2014/main" id="{24C6F49E-0B90-9F4C-A228-A13B7E9CBB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07312" y="342902"/>
              <a:ext cx="355600" cy="376237"/>
            </a:xfrm>
            <a:prstGeom prst="rect">
              <a:avLst/>
            </a:prstGeom>
            <a:solidFill>
              <a:srgbClr val="FF0000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Q</a:t>
              </a:r>
            </a:p>
          </p:txBody>
        </p:sp>
        <p:sp>
          <p:nvSpPr>
            <p:cNvPr id="29" name="Text Box 11">
              <a:extLst>
                <a:ext uri="{FF2B5EF4-FFF2-40B4-BE49-F238E27FC236}">
                  <a16:creationId xmlns:a16="http://schemas.microsoft.com/office/drawing/2014/main" id="{9FBE7E95-D38F-FF48-A127-AF89D43185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40712" y="952502"/>
              <a:ext cx="679450" cy="376237"/>
            </a:xfrm>
            <a:prstGeom prst="rect">
              <a:avLst/>
            </a:prstGeom>
            <a:solidFill>
              <a:srgbClr val="00FF00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NSW</a:t>
              </a:r>
            </a:p>
          </p:txBody>
        </p:sp>
        <p:sp>
          <p:nvSpPr>
            <p:cNvPr id="30" name="Text Box 12">
              <a:extLst>
                <a:ext uri="{FF2B5EF4-FFF2-40B4-BE49-F238E27FC236}">
                  <a16:creationId xmlns:a16="http://schemas.microsoft.com/office/drawing/2014/main" id="{D07A752A-EAE7-B841-86CB-155D32E490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07312" y="1409702"/>
              <a:ext cx="330200" cy="376237"/>
            </a:xfrm>
            <a:prstGeom prst="rect">
              <a:avLst/>
            </a:prstGeom>
            <a:solidFill>
              <a:srgbClr val="FF0000"/>
            </a:solidFill>
            <a:ln w="444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V</a:t>
              </a:r>
            </a:p>
          </p:txBody>
        </p:sp>
        <p:sp>
          <p:nvSpPr>
            <p:cNvPr id="31" name="Line 13">
              <a:extLst>
                <a:ext uri="{FF2B5EF4-FFF2-40B4-BE49-F238E27FC236}">
                  <a16:creationId xmlns:a16="http://schemas.microsoft.com/office/drawing/2014/main" id="{71BA40EC-AE44-D54A-8345-B77259E1CF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64312" y="266702"/>
              <a:ext cx="381000" cy="5334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2" name="Line 14">
              <a:extLst>
                <a:ext uri="{FF2B5EF4-FFF2-40B4-BE49-F238E27FC236}">
                  <a16:creationId xmlns:a16="http://schemas.microsoft.com/office/drawing/2014/main" id="{51E91F62-6DC5-C447-A8F2-152555A189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64312" y="800102"/>
              <a:ext cx="533400" cy="4572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3" name="Line 15">
              <a:extLst>
                <a:ext uri="{FF2B5EF4-FFF2-40B4-BE49-F238E27FC236}">
                  <a16:creationId xmlns:a16="http://schemas.microsoft.com/office/drawing/2014/main" id="{3BAB43CE-8CB8-6944-AB58-5CDC38B55D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73912" y="495302"/>
              <a:ext cx="152400" cy="5334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4" name="Line 16">
              <a:extLst>
                <a:ext uri="{FF2B5EF4-FFF2-40B4-BE49-F238E27FC236}">
                  <a16:creationId xmlns:a16="http://schemas.microsoft.com/office/drawing/2014/main" id="{89D13B97-09A3-7641-9BFE-12E21B256E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6312" y="1409702"/>
              <a:ext cx="381000" cy="2286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5" name="Line 17">
              <a:extLst>
                <a:ext uri="{FF2B5EF4-FFF2-40B4-BE49-F238E27FC236}">
                  <a16:creationId xmlns:a16="http://schemas.microsoft.com/office/drawing/2014/main" id="{0469D757-78CE-7F43-A341-165F1778AA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88312" y="571502"/>
              <a:ext cx="457200" cy="3810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6" name="Line 18">
              <a:extLst>
                <a:ext uri="{FF2B5EF4-FFF2-40B4-BE49-F238E27FC236}">
                  <a16:creationId xmlns:a16="http://schemas.microsoft.com/office/drawing/2014/main" id="{48E3A61A-77E5-F049-8F43-3B0E192036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27912" y="317502"/>
              <a:ext cx="292100" cy="2286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7" name="Line 19">
              <a:extLst>
                <a:ext uri="{FF2B5EF4-FFF2-40B4-BE49-F238E27FC236}">
                  <a16:creationId xmlns:a16="http://schemas.microsoft.com/office/drawing/2014/main" id="{347C17CC-A2FB-384A-BECB-BA74AF8E40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37512" y="1333502"/>
              <a:ext cx="533400" cy="2794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8" name="Line 20">
              <a:extLst>
                <a:ext uri="{FF2B5EF4-FFF2-40B4-BE49-F238E27FC236}">
                  <a16:creationId xmlns:a16="http://schemas.microsoft.com/office/drawing/2014/main" id="{D8CAF19F-2DD2-A841-ADA3-DA77ED1D71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10437" y="723902"/>
              <a:ext cx="381000" cy="30480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9" name="Line 21">
              <a:extLst>
                <a:ext uri="{FF2B5EF4-FFF2-40B4-BE49-F238E27FC236}">
                  <a16:creationId xmlns:a16="http://schemas.microsoft.com/office/drawing/2014/main" id="{38ECDEFB-DC82-EA43-B965-E611D4D1E0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39037" y="1181102"/>
              <a:ext cx="685800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584166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H3: Least constraining value</a:t>
            </a:r>
          </a:p>
        </p:txBody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7638"/>
            <a:ext cx="8140700" cy="451485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Given variable, try value that’s least constraining on its neighbors:</a:t>
            </a:r>
          </a:p>
          <a:p>
            <a:pPr lvl="1"/>
            <a:r>
              <a:rPr lang="en-US" sz="2800" dirty="0">
                <a:ea typeface="ＭＳ Ｐゴシック" charset="0"/>
              </a:rPr>
              <a:t>the one that rules out the fewest values in the remaining variables</a:t>
            </a:r>
          </a:p>
          <a:p>
            <a:pPr lvl="1">
              <a:buFontTx/>
              <a:buNone/>
            </a:pPr>
            <a:endParaRPr lang="en-US" sz="2800" dirty="0">
              <a:ea typeface="ＭＳ Ｐゴシック" charset="0"/>
            </a:endParaRPr>
          </a:p>
          <a:p>
            <a:pPr lvl="1"/>
            <a:endParaRPr lang="en-US" sz="2800" dirty="0">
              <a:ea typeface="ＭＳ Ｐゴシック" charset="0"/>
            </a:endParaRPr>
          </a:p>
          <a:p>
            <a:pPr lvl="1"/>
            <a:endParaRPr lang="en-US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Combining these heuristics makes 1000 queens feasible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What’s an intuitive explanation for this?</a:t>
            </a:r>
          </a:p>
        </p:txBody>
      </p:sp>
      <p:pic>
        <p:nvPicPr>
          <p:cNvPr id="108547" name="Picture 4" descr="australia-least-constraining-va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800" y="3459163"/>
            <a:ext cx="7086600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465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What more do we need for 8 queens?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52588"/>
            <a:ext cx="7772400" cy="4597400"/>
          </a:xfrm>
        </p:spPr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Not just a successor function and goal test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But also </a:t>
            </a:r>
          </a:p>
          <a:p>
            <a:pPr marL="742950" lvl="1" indent="-285750"/>
            <a:r>
              <a:rPr lang="en-US" sz="3200" dirty="0">
                <a:ea typeface="ＭＳ Ｐゴシック" charset="0"/>
              </a:rPr>
              <a:t>a means to propagate constraints imposed by one queen on placement of others </a:t>
            </a:r>
          </a:p>
          <a:p>
            <a:pPr marL="742950" lvl="1" indent="-285750"/>
            <a:r>
              <a:rPr lang="en-US" sz="3200" dirty="0">
                <a:ea typeface="ＭＳ Ｐゴシック" charset="0"/>
              </a:rPr>
              <a:t>an early failure test</a:t>
            </a:r>
          </a:p>
          <a:p>
            <a:pPr marL="342900" indent="-34290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  <a:sym typeface="Wingdings" charset="0"/>
              </a:rPr>
              <a:t> Explicit representation of constraints and constraint manipulation algorithms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297391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Is AC3 Alone Sufficient?</a:t>
            </a:r>
          </a:p>
        </p:txBody>
      </p:sp>
      <p:grpSp>
        <p:nvGrpSpPr>
          <p:cNvPr id="110594" name="Group 3"/>
          <p:cNvGrpSpPr>
            <a:grpSpLocks/>
          </p:cNvGrpSpPr>
          <p:nvPr/>
        </p:nvGrpSpPr>
        <p:grpSpPr bwMode="auto">
          <a:xfrm>
            <a:off x="1219200" y="3394075"/>
            <a:ext cx="2133600" cy="2209800"/>
            <a:chOff x="624" y="1776"/>
            <a:chExt cx="1344" cy="1392"/>
          </a:xfrm>
        </p:grpSpPr>
        <p:grpSp>
          <p:nvGrpSpPr>
            <p:cNvPr id="110608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0617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18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19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0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1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2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3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4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0625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0610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0611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0612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0613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0614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0615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0616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0595" name="Group 22"/>
          <p:cNvGrpSpPr>
            <a:grpSpLocks/>
          </p:cNvGrpSpPr>
          <p:nvPr/>
        </p:nvGrpSpPr>
        <p:grpSpPr bwMode="auto">
          <a:xfrm>
            <a:off x="4267200" y="2860675"/>
            <a:ext cx="3714750" cy="3270250"/>
            <a:chOff x="2445" y="1344"/>
            <a:chExt cx="2340" cy="2060"/>
          </a:xfrm>
        </p:grpSpPr>
        <p:grpSp>
          <p:nvGrpSpPr>
            <p:cNvPr id="110597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0604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5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6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7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10598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599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600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601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602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0603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10596" name="TextBox 1"/>
          <p:cNvSpPr txBox="1">
            <a:spLocks noChangeArrowheads="1"/>
          </p:cNvSpPr>
          <p:nvPr/>
        </p:nvSpPr>
        <p:spPr bwMode="auto">
          <a:xfrm>
            <a:off x="1654419" y="1547813"/>
            <a:ext cx="59050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 Regular" panose="020F0502020204030204" pitchFamily="34" charset="0"/>
              </a:rPr>
              <a:t>Consider the four queens problem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Solving a CSP still requires search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49400"/>
            <a:ext cx="80010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Search: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can find good solutions, but must examine non-solutions along the way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Constraint Propagation: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can rule out non-solutions, but this is not the same as finding solutions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Interweave constraint propagation &amp; search: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perform constraint propagation at each search step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14690" name="Group 3"/>
          <p:cNvGrpSpPr>
            <a:grpSpLocks/>
          </p:cNvGrpSpPr>
          <p:nvPr/>
        </p:nvGrpSpPr>
        <p:grpSpPr bwMode="auto">
          <a:xfrm>
            <a:off x="152400" y="3124200"/>
            <a:ext cx="2133600" cy="2209800"/>
            <a:chOff x="624" y="1776"/>
            <a:chExt cx="1344" cy="1392"/>
          </a:xfrm>
        </p:grpSpPr>
        <p:grpSp>
          <p:nvGrpSpPr>
            <p:cNvPr id="114755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64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5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6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7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8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69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70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71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72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4756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57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58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59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60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61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62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63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sp>
        <p:nvSpPr>
          <p:cNvPr id="114691" name="AutoShape 22"/>
          <p:cNvSpPr>
            <a:spLocks noChangeArrowheads="1"/>
          </p:cNvSpPr>
          <p:nvPr/>
        </p:nvSpPr>
        <p:spPr bwMode="auto">
          <a:xfrm>
            <a:off x="4572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14692" name="Group 23"/>
          <p:cNvGrpSpPr>
            <a:grpSpLocks/>
          </p:cNvGrpSpPr>
          <p:nvPr/>
        </p:nvGrpSpPr>
        <p:grpSpPr bwMode="auto">
          <a:xfrm>
            <a:off x="3429000" y="381000"/>
            <a:ext cx="2133600" cy="2209800"/>
            <a:chOff x="624" y="1776"/>
            <a:chExt cx="1344" cy="1392"/>
          </a:xfrm>
        </p:grpSpPr>
        <p:grpSp>
          <p:nvGrpSpPr>
            <p:cNvPr id="114737" name="Group 2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46" name="Rectangle 2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47" name="Rectangle 2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48" name="Rectangle 2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49" name="Rectangle 2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0" name="Rectangle 2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1" name="Rectangle 3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2" name="Rectangle 3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3" name="Rectangle 3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54" name="Rectangle 3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4738" name="Text Box 3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39" name="Text Box 3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40" name="Text Box 3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41" name="Text Box 3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42" name="Text Box 3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43" name="Text Box 3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44" name="Text Box 4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45" name="Text Box 4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4693" name="Group 42"/>
          <p:cNvGrpSpPr>
            <a:grpSpLocks/>
          </p:cNvGrpSpPr>
          <p:nvPr/>
        </p:nvGrpSpPr>
        <p:grpSpPr bwMode="auto">
          <a:xfrm>
            <a:off x="6400800" y="3124200"/>
            <a:ext cx="2133600" cy="2209800"/>
            <a:chOff x="624" y="1776"/>
            <a:chExt cx="1344" cy="1392"/>
          </a:xfrm>
        </p:grpSpPr>
        <p:grpSp>
          <p:nvGrpSpPr>
            <p:cNvPr id="114719" name="Group 43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28" name="Rectangle 44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29" name="Rectangle 45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0" name="Rectangle 46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1" name="Rectangle 47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2" name="Rectangle 48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3" name="Rectangle 49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4" name="Rectangle 50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5" name="Rectangle 51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36" name="Rectangle 5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4720" name="Text Box 53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21" name="Text Box 54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22" name="Text Box 55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23" name="Text Box 56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24" name="Text Box 57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25" name="Text Box 58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26" name="Text Box 59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27" name="Text Box 60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4694" name="Group 61"/>
          <p:cNvGrpSpPr>
            <a:grpSpLocks/>
          </p:cNvGrpSpPr>
          <p:nvPr/>
        </p:nvGrpSpPr>
        <p:grpSpPr bwMode="auto">
          <a:xfrm>
            <a:off x="3352800" y="3124200"/>
            <a:ext cx="2133600" cy="2209800"/>
            <a:chOff x="624" y="1776"/>
            <a:chExt cx="1344" cy="1392"/>
          </a:xfrm>
        </p:grpSpPr>
        <p:grpSp>
          <p:nvGrpSpPr>
            <p:cNvPr id="114701" name="Group 62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10" name="Rectangle 63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1" name="Rectangle 64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2" name="Rectangle 65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3" name="Rectangle 66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4" name="Rectangle 67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5" name="Rectangle 68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6" name="Rectangle 69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7" name="Rectangle 70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4718" name="Rectangle 71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4702" name="Text Box 72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03" name="Text Box 73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04" name="Text Box 74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05" name="Text Box 75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06" name="Text Box 76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07" name="Text Box 77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08" name="Text Box 78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09" name="Text Box 79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sp>
        <p:nvSpPr>
          <p:cNvPr id="114695" name="AutoShape 80"/>
          <p:cNvSpPr>
            <a:spLocks noChangeArrowheads="1"/>
          </p:cNvSpPr>
          <p:nvPr/>
        </p:nvSpPr>
        <p:spPr bwMode="auto">
          <a:xfrm>
            <a:off x="3657600" y="39624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696" name="AutoShape 81"/>
          <p:cNvSpPr>
            <a:spLocks noChangeArrowheads="1"/>
          </p:cNvSpPr>
          <p:nvPr/>
        </p:nvSpPr>
        <p:spPr bwMode="auto">
          <a:xfrm>
            <a:off x="67056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697" name="Line 82"/>
          <p:cNvSpPr>
            <a:spLocks noChangeShapeType="1"/>
          </p:cNvSpPr>
          <p:nvPr/>
        </p:nvSpPr>
        <p:spPr bwMode="auto">
          <a:xfrm flipH="1">
            <a:off x="2438400" y="2667000"/>
            <a:ext cx="1828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698" name="Line 83"/>
          <p:cNvSpPr>
            <a:spLocks noChangeShapeType="1"/>
          </p:cNvSpPr>
          <p:nvPr/>
        </p:nvSpPr>
        <p:spPr bwMode="auto">
          <a:xfrm>
            <a:off x="42672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699" name="Line 84"/>
          <p:cNvSpPr>
            <a:spLocks noChangeShapeType="1"/>
          </p:cNvSpPr>
          <p:nvPr/>
        </p:nvSpPr>
        <p:spPr bwMode="auto">
          <a:xfrm>
            <a:off x="4267200" y="2667000"/>
            <a:ext cx="2286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4700" name="Line 85"/>
          <p:cNvSpPr>
            <a:spLocks noChangeShapeType="1"/>
          </p:cNvSpPr>
          <p:nvPr/>
        </p:nvSpPr>
        <p:spPr bwMode="auto">
          <a:xfrm>
            <a:off x="4267200" y="2667000"/>
            <a:ext cx="487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81C255-AFD4-CE42-ACF4-C88A9BE7505A}"/>
              </a:ext>
            </a:extLst>
          </p:cNvPr>
          <p:cNvSpPr/>
          <p:nvPr/>
        </p:nvSpPr>
        <p:spPr>
          <a:xfrm>
            <a:off x="451850" y="393700"/>
            <a:ext cx="24919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Using Search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16738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16759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6768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69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0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1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2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3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4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5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6776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6760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6761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6762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6763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6764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6765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6766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6767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6739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16748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6755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16756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6757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6758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16749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0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1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2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3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54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16740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16742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3" name="Oval 37"/>
            <p:cNvSpPr>
              <a:spLocks noChangeArrowheads="1"/>
            </p:cNvSpPr>
            <p:nvPr/>
          </p:nvSpPr>
          <p:spPr bwMode="auto">
            <a:xfrm>
              <a:off x="1584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4" name="Oval 38"/>
            <p:cNvSpPr>
              <a:spLocks noChangeArrowheads="1"/>
            </p:cNvSpPr>
            <p:nvPr/>
          </p:nvSpPr>
          <p:spPr bwMode="auto">
            <a:xfrm>
              <a:off x="1872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5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6" name="Oval 40"/>
            <p:cNvSpPr>
              <a:spLocks noChangeArrowheads="1"/>
            </p:cNvSpPr>
            <p:nvPr/>
          </p:nvSpPr>
          <p:spPr bwMode="auto">
            <a:xfrm>
              <a:off x="1872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6747" name="Oval 41"/>
            <p:cNvSpPr>
              <a:spLocks noChangeArrowheads="1"/>
            </p:cNvSpPr>
            <p:nvPr/>
          </p:nvSpPr>
          <p:spPr bwMode="auto">
            <a:xfrm>
              <a:off x="1584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08746B6A-A71C-9D4B-B819-664EB06A3743}"/>
              </a:ext>
            </a:extLst>
          </p:cNvPr>
          <p:cNvSpPr/>
          <p:nvPr/>
        </p:nvSpPr>
        <p:spPr>
          <a:xfrm>
            <a:off x="348544" y="126713"/>
            <a:ext cx="21449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Using CSP</a:t>
            </a:r>
          </a:p>
        </p:txBody>
      </p:sp>
      <p:sp>
        <p:nvSpPr>
          <p:cNvPr id="43" name="Text Box 41">
            <a:extLst>
              <a:ext uri="{FF2B5EF4-FFF2-40B4-BE49-F238E27FC236}">
                <a16:creationId xmlns:a16="http://schemas.microsoft.com/office/drawing/2014/main" id="{CBD93346-D99E-5043-94C7-314825C5A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944" y="6017567"/>
            <a:ext cx="3187091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>
                <a:latin typeface="Tahoma" charset="0"/>
              </a:rPr>
              <a:t>Try assigning X1=1</a:t>
            </a:r>
            <a:endParaRPr lang="en-US" sz="1800" b="1" dirty="0">
              <a:latin typeface="Tahoma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18786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18806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8815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16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17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18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19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20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21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22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18823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18807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8808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8809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8810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8811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8812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8813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8814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8787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18795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8802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18803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  <p:sp>
            <p:nvSpPr>
              <p:cNvPr id="118804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18805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</p:grpSp>
        <p:sp>
          <p:nvSpPr>
            <p:cNvPr id="11879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79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79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79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80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880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18788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89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0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1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2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3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18794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41" name="Text Box 41">
            <a:extLst>
              <a:ext uri="{FF2B5EF4-FFF2-40B4-BE49-F238E27FC236}">
                <a16:creationId xmlns:a16="http://schemas.microsoft.com/office/drawing/2014/main" id="{D82EF902-A086-D044-92C8-B07AE74DC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5900738"/>
            <a:ext cx="7282763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>
                <a:latin typeface="Tahoma" charset="0"/>
              </a:rPr>
              <a:t>X1=1  eliminates { X2=1,2, X3=1,3, X4=1,4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0834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0860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0869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0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1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2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3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4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5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6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0877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20861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0862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0863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0864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0865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0866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0867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0868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0835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0849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0856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20857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0858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0859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</p:grpSp>
        <p:sp>
          <p:nvSpPr>
            <p:cNvPr id="120850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1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2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3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4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55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20836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37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38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39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40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41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0842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589865" name="Text Box 41"/>
          <p:cNvSpPr txBox="1">
            <a:spLocks noChangeArrowheads="1"/>
          </p:cNvSpPr>
          <p:nvPr/>
        </p:nvSpPr>
        <p:spPr bwMode="auto">
          <a:xfrm>
            <a:off x="974725" y="5900738"/>
            <a:ext cx="6356350" cy="8318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>
                <a:latin typeface="Tahoma" charset="0"/>
              </a:rPr>
              <a:t>X2=3  eliminates { X3=2, X3=3, X3=4 }</a:t>
            </a:r>
          </a:p>
          <a:p>
            <a:pPr algn="l"/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inconsistent!</a:t>
            </a:r>
            <a:r>
              <a:rPr lang="en-US" sz="1800" b="1">
                <a:latin typeface="Tahoma" charset="0"/>
              </a:rPr>
              <a:t> </a:t>
            </a:r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1981200" y="3581400"/>
            <a:ext cx="1295400" cy="1219200"/>
            <a:chOff x="1248" y="2256"/>
            <a:chExt cx="816" cy="768"/>
          </a:xfrm>
        </p:grpSpPr>
        <p:sp>
          <p:nvSpPr>
            <p:cNvPr id="120845" name="AutoShape 43"/>
            <p:cNvSpPr>
              <a:spLocks noChangeArrowheads="1"/>
            </p:cNvSpPr>
            <p:nvPr/>
          </p:nvSpPr>
          <p:spPr bwMode="auto">
            <a:xfrm>
              <a:off x="1248" y="2496"/>
              <a:ext cx="288" cy="288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46" name="Oval 44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47" name="Oval 45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0848" name="Oval 46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65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288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2912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2921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2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3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4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5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6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7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8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2929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22913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2914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2915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2916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2917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2918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2919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2920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2883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2901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2908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22909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2910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2911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22902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3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4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5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6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7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22884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22885" name="Group 35"/>
          <p:cNvGrpSpPr>
            <a:grpSpLocks/>
          </p:cNvGrpSpPr>
          <p:nvPr/>
        </p:nvGrpSpPr>
        <p:grpSpPr bwMode="auto">
          <a:xfrm>
            <a:off x="2057400" y="3124200"/>
            <a:ext cx="1252538" cy="1676400"/>
            <a:chOff x="1296" y="1968"/>
            <a:chExt cx="789" cy="1056"/>
          </a:xfrm>
        </p:grpSpPr>
        <p:sp>
          <p:nvSpPr>
            <p:cNvPr id="122894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5" name="Oval 37"/>
            <p:cNvSpPr>
              <a:spLocks noChangeArrowheads="1"/>
            </p:cNvSpPr>
            <p:nvPr/>
          </p:nvSpPr>
          <p:spPr bwMode="auto">
            <a:xfrm>
              <a:off x="1584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6" name="Oval 38"/>
            <p:cNvSpPr>
              <a:spLocks noChangeArrowheads="1"/>
            </p:cNvSpPr>
            <p:nvPr/>
          </p:nvSpPr>
          <p:spPr bwMode="auto">
            <a:xfrm>
              <a:off x="1872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7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8" name="Oval 40"/>
            <p:cNvSpPr>
              <a:spLocks noChangeArrowheads="1"/>
            </p:cNvSpPr>
            <p:nvPr/>
          </p:nvSpPr>
          <p:spPr bwMode="auto">
            <a:xfrm>
              <a:off x="1872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899" name="Oval 41"/>
            <p:cNvSpPr>
              <a:spLocks noChangeArrowheads="1"/>
            </p:cNvSpPr>
            <p:nvPr/>
          </p:nvSpPr>
          <p:spPr bwMode="auto">
            <a:xfrm>
              <a:off x="1584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2900" name="Oval 40"/>
            <p:cNvSpPr>
              <a:spLocks noChangeArrowheads="1"/>
            </p:cNvSpPr>
            <p:nvPr/>
          </p:nvSpPr>
          <p:spPr bwMode="auto">
            <a:xfrm>
              <a:off x="1893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591914" name="Text Box 42"/>
          <p:cNvSpPr txBox="1">
            <a:spLocks noChangeArrowheads="1"/>
          </p:cNvSpPr>
          <p:nvPr/>
        </p:nvSpPr>
        <p:spPr bwMode="auto">
          <a:xfrm>
            <a:off x="974725" y="5902325"/>
            <a:ext cx="7639050" cy="8318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>
                <a:latin typeface="Tahoma" charset="0"/>
              </a:rPr>
              <a:t>X2=4 </a:t>
            </a:r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</a:t>
            </a:r>
            <a:r>
              <a:rPr lang="en-US" sz="1800" b="1">
                <a:latin typeface="Tahoma" charset="0"/>
              </a:rPr>
              <a:t> </a:t>
            </a:r>
            <a:r>
              <a:rPr lang="en-US" b="1">
                <a:latin typeface="Tahoma" charset="0"/>
              </a:rPr>
              <a:t>X3=2, which eliminates { X4=2, X4=3}</a:t>
            </a:r>
          </a:p>
          <a:p>
            <a:pPr algn="l"/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inconsistent!</a:t>
            </a:r>
            <a:r>
              <a:rPr lang="en-US" sz="1800" b="1">
                <a:latin typeface="Tahoma" charset="0"/>
              </a:rPr>
              <a:t> </a:t>
            </a:r>
          </a:p>
        </p:txBody>
      </p:sp>
      <p:sp>
        <p:nvSpPr>
          <p:cNvPr id="122887" name="AutoShape 34"/>
          <p:cNvSpPr>
            <a:spLocks noChangeArrowheads="1"/>
          </p:cNvSpPr>
          <p:nvPr/>
        </p:nvSpPr>
        <p:spPr bwMode="auto">
          <a:xfrm>
            <a:off x="1947863" y="4402138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88" name="Oval 36"/>
          <p:cNvSpPr>
            <a:spLocks noChangeArrowheads="1"/>
          </p:cNvSpPr>
          <p:nvPr/>
        </p:nvSpPr>
        <p:spPr bwMode="auto">
          <a:xfrm>
            <a:off x="2074863" y="403225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89" name="Oval 36"/>
          <p:cNvSpPr>
            <a:spLocks noChangeArrowheads="1"/>
          </p:cNvSpPr>
          <p:nvPr/>
        </p:nvSpPr>
        <p:spPr bwMode="auto">
          <a:xfrm>
            <a:off x="2989263" y="354647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90" name="Oval 36"/>
          <p:cNvSpPr>
            <a:spLocks noChangeArrowheads="1"/>
          </p:cNvSpPr>
          <p:nvPr/>
        </p:nvSpPr>
        <p:spPr bwMode="auto">
          <a:xfrm>
            <a:off x="2532063" y="450532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91" name="Oval 36"/>
          <p:cNvSpPr>
            <a:spLocks noChangeArrowheads="1"/>
          </p:cNvSpPr>
          <p:nvPr/>
        </p:nvSpPr>
        <p:spPr bwMode="auto">
          <a:xfrm>
            <a:off x="1582738" y="4471988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92" name="AutoShape 34"/>
          <p:cNvSpPr>
            <a:spLocks noChangeArrowheads="1"/>
          </p:cNvSpPr>
          <p:nvPr/>
        </p:nvSpPr>
        <p:spPr bwMode="auto">
          <a:xfrm>
            <a:off x="2455863" y="3522663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22893" name="Oval 36"/>
          <p:cNvSpPr>
            <a:spLocks noChangeArrowheads="1"/>
          </p:cNvSpPr>
          <p:nvPr/>
        </p:nvSpPr>
        <p:spPr bwMode="auto">
          <a:xfrm>
            <a:off x="1582738" y="359727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914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9026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9047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9056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57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58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59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0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1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2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3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29064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29048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9049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9050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9051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9052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9053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9054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9055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9027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9036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9043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29044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29045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29046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29037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8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9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40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41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42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29028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29030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1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2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3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4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9035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3839513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>
                <a:latin typeface="Tahoma" charset="0"/>
              </a:rPr>
              <a:t>X1 can’t be 1, let’s try 2</a:t>
            </a:r>
            <a:endParaRPr lang="en-US" sz="1800" b="1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1074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1096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1105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06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07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08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09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10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11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12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1113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31097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1098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1099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1100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1101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1102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1103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1104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1075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1085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1092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1093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1094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1095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108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9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9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1076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31077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1079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0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1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2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3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1084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1078" name="TextBox 1"/>
          <p:cNvSpPr txBox="1">
            <a:spLocks noChangeArrowheads="1"/>
          </p:cNvSpPr>
          <p:nvPr/>
        </p:nvSpPr>
        <p:spPr bwMode="auto">
          <a:xfrm>
            <a:off x="2351088" y="5981700"/>
            <a:ext cx="4568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Can we eliminate any other values?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312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314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3152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3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4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5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6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7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8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59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3160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33144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3145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3146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3147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3148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3149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3150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3151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3123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3132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3139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3140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3141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3142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3133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4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5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6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7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8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3124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33125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3126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27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28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29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0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3131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493948" y="3980419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 Regular" panose="020F0502020204030204" pitchFamily="34" charset="0"/>
              </a:rPr>
              <a:t>X</a:t>
            </a:r>
          </a:p>
        </p:txBody>
      </p:sp>
      <p:sp>
        <p:nvSpPr>
          <p:cNvPr id="43" name="TextBox 1">
            <a:extLst>
              <a:ext uri="{FF2B5EF4-FFF2-40B4-BE49-F238E27FC236}">
                <a16:creationId xmlns:a16="http://schemas.microsoft.com/office/drawing/2014/main" id="{875DA889-10B7-0C4F-AF99-25C695F4B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2680" y="5981700"/>
            <a:ext cx="47256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Yes! We know X2=4, so X3 can’t be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260879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Informal definition of CSP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212" y="1320800"/>
            <a:ext cx="8645525" cy="5218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CSP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Constraint Satisfaction Problem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), given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(1) finite set of variables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(2) each with domain of possible values (often finite)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(3) set of constraints on values variables can take</a:t>
            </a:r>
          </a:p>
          <a:p>
            <a:pPr>
              <a:lnSpc>
                <a:spcPct val="110000"/>
              </a:lnSpc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Solution: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assignment of a value to each variable such that all constraints are satisfied</a:t>
            </a:r>
          </a:p>
          <a:p>
            <a:pPr>
              <a:lnSpc>
                <a:spcPct val="110000"/>
              </a:lnSpc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Possible tasks: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(1) does solution exist, (2) find a solution, (3) find all solutions, (4) find </a:t>
            </a:r>
            <a:r>
              <a:rPr lang="en-US" altLang="ja-JP" sz="3200" i="1" dirty="0">
                <a:ea typeface="ＭＳ Ｐゴシック" charset="0"/>
                <a:cs typeface="ＭＳ Ｐゴシック" charset="0"/>
              </a:rPr>
              <a:t>best solution </a:t>
            </a:r>
            <a:r>
              <a:rPr lang="en-US" altLang="ja-JP" sz="3200" i="1" dirty="0" err="1">
                <a:ea typeface="ＭＳ Ｐゴシック" charset="0"/>
                <a:cs typeface="ＭＳ Ｐゴシック" charset="0"/>
              </a:rPr>
              <a:t>w.r.t.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some metric (objective function)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5170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5191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5200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1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2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3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4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5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6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7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5208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35192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5193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5194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5195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5196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5197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5198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5199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5171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5180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5187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5188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5189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5190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5181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2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3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4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5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86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5172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35173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5174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5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6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7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8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5179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7468711" cy="83099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>
                <a:latin typeface="Tahoma" charset="0"/>
              </a:rPr>
              <a:t>Arc constancy eliminates x3=3 because it’s not</a:t>
            </a:r>
            <a:br>
              <a:rPr lang="en-US" b="1" dirty="0">
                <a:latin typeface="Tahoma" charset="0"/>
              </a:rPr>
            </a:br>
            <a:r>
              <a:rPr lang="en-US" b="1" dirty="0">
                <a:latin typeface="Tahoma" charset="0"/>
              </a:rPr>
              <a:t>consistent with X2’s remaining values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05288" y="3969079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 Regular" panose="020F0502020204030204" pitchFamily="34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7218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7242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7251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2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3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4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5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6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7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8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37259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37243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7244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7245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7246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7247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7248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7249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7250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7219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7231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7238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7239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7240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7241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</p:grpSp>
        <p:sp>
          <p:nvSpPr>
            <p:cNvPr id="137232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3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4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5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6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7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7220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37221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7225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26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27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28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29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7230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37222" name="AutoShape 42"/>
          <p:cNvSpPr>
            <a:spLocks noChangeArrowheads="1"/>
          </p:cNvSpPr>
          <p:nvPr/>
        </p:nvSpPr>
        <p:spPr bwMode="auto">
          <a:xfrm>
            <a:off x="2819400" y="39624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37223" name="AutoShape 43"/>
          <p:cNvSpPr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37224" name="AutoShape 44"/>
          <p:cNvSpPr>
            <a:spLocks noChangeArrowheads="1"/>
          </p:cNvSpPr>
          <p:nvPr/>
        </p:nvSpPr>
        <p:spPr bwMode="auto">
          <a:xfrm>
            <a:off x="24384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45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5880185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>
                <a:latin typeface="Tahoma" charset="0"/>
              </a:rPr>
              <a:t>There is only one solution with X1=2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Title 1"/>
          <p:cNvSpPr>
            <a:spLocks noGrp="1"/>
          </p:cNvSpPr>
          <p:nvPr>
            <p:ph type="title"/>
          </p:nvPr>
        </p:nvSpPr>
        <p:spPr>
          <a:xfrm>
            <a:off x="725488" y="155575"/>
            <a:ext cx="7820025" cy="852488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  <a:hlinkClick r:id="rId2"/>
              </a:rPr>
              <a:t>Sudoku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41314" name="Content Placeholder 2"/>
          <p:cNvSpPr>
            <a:spLocks noGrp="1"/>
          </p:cNvSpPr>
          <p:nvPr>
            <p:ph idx="1"/>
          </p:nvPr>
        </p:nvSpPr>
        <p:spPr>
          <a:xfrm>
            <a:off x="493713" y="989013"/>
            <a:ext cx="8375650" cy="2519362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Digit placement puzzle on 9x9 grid with unique answer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Given an initial partially filled grid, fill remaining squares with a digit between 1 and 9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Each column, row, and nine 3×3 sub-grids must contain all nine digits</a:t>
            </a:r>
          </a:p>
        </p:txBody>
      </p:sp>
      <p:pic>
        <p:nvPicPr>
          <p:cNvPr id="141315" name="Picture 2" descr="Picture 4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4525" y="3479800"/>
            <a:ext cx="4930775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6" name="Content Placeholder 2"/>
          <p:cNvSpPr txBox="1">
            <a:spLocks/>
          </p:cNvSpPr>
          <p:nvPr/>
        </p:nvSpPr>
        <p:spPr bwMode="auto">
          <a:xfrm>
            <a:off x="493713" y="5748338"/>
            <a:ext cx="8139112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Calibri Regular" panose="020F0502020204030204" pitchFamily="34" charset="0"/>
              </a:rPr>
              <a:t>Some initial configurations are easy to solve and others very difficult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itle 1"/>
          <p:cNvSpPr>
            <a:spLocks noGrp="1"/>
          </p:cNvSpPr>
          <p:nvPr>
            <p:ph type="title"/>
          </p:nvPr>
        </p:nvSpPr>
        <p:spPr>
          <a:xfrm>
            <a:off x="685800" y="317500"/>
            <a:ext cx="7772400" cy="735013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Sudoku Example</a:t>
            </a:r>
          </a:p>
        </p:txBody>
      </p:sp>
      <p:pic>
        <p:nvPicPr>
          <p:cNvPr id="139266" name="Picture 2" descr="Pictur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63" y="1252538"/>
            <a:ext cx="8945562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7" name="TextBox 3"/>
          <p:cNvSpPr txBox="1">
            <a:spLocks noChangeArrowheads="1"/>
          </p:cNvSpPr>
          <p:nvPr/>
        </p:nvSpPr>
        <p:spPr bwMode="auto">
          <a:xfrm>
            <a:off x="1283074" y="6037992"/>
            <a:ext cx="63504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600" dirty="0">
                <a:latin typeface="Calibri Regular" panose="020F0502020204030204" pitchFamily="34" charset="0"/>
              </a:rPr>
              <a:t>How can we set this up as a CSP?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CC3768-D477-4642-B6A9-91B1E5769CD3}"/>
              </a:ext>
            </a:extLst>
          </p:cNvPr>
          <p:cNvSpPr txBox="1"/>
          <p:nvPr/>
        </p:nvSpPr>
        <p:spPr>
          <a:xfrm>
            <a:off x="424135" y="5296467"/>
            <a:ext cx="3678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initial problem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52458F-F053-044E-B64E-B129C5C1A7FC}"/>
              </a:ext>
            </a:extLst>
          </p:cNvPr>
          <p:cNvSpPr txBox="1"/>
          <p:nvPr/>
        </p:nvSpPr>
        <p:spPr>
          <a:xfrm>
            <a:off x="5199248" y="5244646"/>
            <a:ext cx="3678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a solution</a:t>
            </a:r>
          </a:p>
        </p:txBody>
      </p:sp>
    </p:spTree>
    <p:extLst>
      <p:ext uri="{BB962C8B-B14F-4D97-AF65-F5344CB8AC3E}">
        <p14:creationId xmlns:p14="http://schemas.microsoft.com/office/powerpoint/2010/main" val="243787432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7159925" cy="6743700"/>
          </a:xfrm>
        </p:spPr>
        <p:txBody>
          <a:bodyPr/>
          <a:lstStyle/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 err="1"/>
              <a:t>def</a:t>
            </a:r>
            <a:r>
              <a:rPr lang="en-US" sz="1600" dirty="0"/>
              <a:t> </a:t>
            </a:r>
            <a:r>
              <a:rPr lang="en-US" sz="1600" dirty="0" err="1"/>
              <a:t>sudoku</a:t>
            </a:r>
            <a:r>
              <a:rPr lang="en-US" sz="1600" dirty="0"/>
              <a:t>(</a:t>
            </a:r>
            <a:r>
              <a:rPr lang="en-US" sz="1600" dirty="0" err="1"/>
              <a:t>initValue</a:t>
            </a:r>
            <a:r>
              <a:rPr lang="en-US" sz="1600" dirty="0"/>
              <a:t>):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p = Problem()</a:t>
            </a:r>
            <a:endParaRPr lang="en-US" sz="1600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for </a:t>
            </a:r>
            <a:r>
              <a:rPr lang="en-US" sz="1600" dirty="0" err="1"/>
              <a:t>i</a:t>
            </a:r>
            <a:r>
              <a:rPr lang="en-US" sz="1600" dirty="0"/>
              <a:t> in range(1, 10) : </a:t>
            </a:r>
            <a:r>
              <a:rPr lang="en-US" sz="1600" dirty="0">
                <a:solidFill>
                  <a:srgbClr val="FF0000"/>
                </a:solidFill>
              </a:rPr>
              <a:t># Variable for each cell: 11,12,13...21,22,...98,99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    </a:t>
            </a:r>
            <a:r>
              <a:rPr lang="en-US" sz="1600" dirty="0" err="1"/>
              <a:t>p.addVariables</a:t>
            </a:r>
            <a:r>
              <a:rPr lang="en-US" sz="1600" dirty="0"/>
              <a:t>(range(</a:t>
            </a:r>
            <a:r>
              <a:rPr lang="en-US" sz="1600" dirty="0" err="1"/>
              <a:t>i</a:t>
            </a:r>
            <a:r>
              <a:rPr lang="en-US" sz="1600" dirty="0"/>
              <a:t>*10+1, </a:t>
            </a:r>
            <a:r>
              <a:rPr lang="en-US" sz="1600" dirty="0" err="1"/>
              <a:t>i</a:t>
            </a:r>
            <a:r>
              <a:rPr lang="en-US" sz="1600" dirty="0"/>
              <a:t>*10+10), range(1, 10))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for </a:t>
            </a:r>
            <a:r>
              <a:rPr lang="en-US" sz="1600" dirty="0" err="1"/>
              <a:t>i</a:t>
            </a:r>
            <a:r>
              <a:rPr lang="en-US" sz="1600" dirty="0"/>
              <a:t> in range(1, 10) :  </a:t>
            </a:r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# Each row has different values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    </a:t>
            </a:r>
            <a:r>
              <a:rPr lang="en-US" sz="1600" dirty="0" err="1"/>
              <a:t>p.addConstraint</a:t>
            </a:r>
            <a:r>
              <a:rPr lang="en-US" sz="1600" dirty="0"/>
              <a:t>(</a:t>
            </a:r>
            <a:r>
              <a:rPr lang="en-US" sz="1600" dirty="0" err="1"/>
              <a:t>AllDifferentConstraint</a:t>
            </a:r>
            <a:r>
              <a:rPr lang="en-US" sz="1600" dirty="0"/>
              <a:t>(), range(</a:t>
            </a:r>
            <a:r>
              <a:rPr lang="en-US" sz="1600" dirty="0" err="1"/>
              <a:t>i</a:t>
            </a:r>
            <a:r>
              <a:rPr lang="en-US" sz="1600" dirty="0"/>
              <a:t>*10+1, </a:t>
            </a:r>
            <a:r>
              <a:rPr lang="en-US" sz="1600" dirty="0" err="1"/>
              <a:t>i</a:t>
            </a:r>
            <a:r>
              <a:rPr lang="en-US" sz="1600" dirty="0"/>
              <a:t>*10+10))</a:t>
            </a:r>
            <a:endParaRPr lang="en-US" sz="1600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1600" dirty="0"/>
              <a:t>    for </a:t>
            </a:r>
            <a:r>
              <a:rPr lang="en-US" sz="1600" dirty="0" err="1"/>
              <a:t>i</a:t>
            </a:r>
            <a:r>
              <a:rPr lang="en-US" sz="1600" dirty="0"/>
              <a:t> in range(1, 10) :  </a:t>
            </a:r>
            <a:r>
              <a:rPr lang="en-US" sz="1600" dirty="0">
                <a:solidFill>
                  <a:srgbClr val="FF0000"/>
                </a:solidFill>
              </a:rPr>
              <a:t># Each column has different values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    </a:t>
            </a:r>
            <a:r>
              <a:rPr lang="en-US" sz="1600" dirty="0" err="1"/>
              <a:t>p.addConstraint</a:t>
            </a:r>
            <a:r>
              <a:rPr lang="en-US" sz="1600" dirty="0"/>
              <a:t>(</a:t>
            </a:r>
            <a:r>
              <a:rPr lang="en-US" sz="1600" dirty="0" err="1"/>
              <a:t>AllDifferentConstraint</a:t>
            </a:r>
            <a:r>
              <a:rPr lang="en-US" sz="1600" dirty="0"/>
              <a:t>(), range(10+i, 100+i, 10))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>
                <a:solidFill>
                  <a:schemeClr val="bg2">
                    <a:lumMod val="75000"/>
                  </a:schemeClr>
                </a:solidFill>
              </a:rPr>
              <a:t>    </a:t>
            </a:r>
            <a:r>
              <a:rPr lang="en-US" sz="1600" dirty="0">
                <a:solidFill>
                  <a:srgbClr val="FF0000"/>
                </a:solidFill>
              </a:rPr>
              <a:t># Each 3x3 box has different values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</a:t>
            </a:r>
            <a:r>
              <a:rPr lang="en-US" sz="1600" dirty="0" err="1"/>
              <a:t>p.addConstraint</a:t>
            </a:r>
            <a:r>
              <a:rPr lang="en-US" sz="1600" dirty="0"/>
              <a:t>(</a:t>
            </a:r>
            <a:r>
              <a:rPr lang="en-US" sz="1600" dirty="0" err="1"/>
              <a:t>AllDifferentConstraint</a:t>
            </a:r>
            <a:r>
              <a:rPr lang="en-US" sz="1600" dirty="0"/>
              <a:t>(), [11,12,13,21,22,23,31,32,33])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</a:t>
            </a:r>
            <a:r>
              <a:rPr lang="en-US" sz="1600" dirty="0" err="1"/>
              <a:t>p.addConstraint</a:t>
            </a:r>
            <a:r>
              <a:rPr lang="en-US" sz="1600" dirty="0"/>
              <a:t>(</a:t>
            </a:r>
            <a:r>
              <a:rPr lang="en-US" sz="1600" dirty="0" err="1"/>
              <a:t>AllDifferentConstraint</a:t>
            </a:r>
            <a:r>
              <a:rPr lang="en-US" sz="1600" dirty="0"/>
              <a:t>(), [41,42,43,51,52,53,61,62,63])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</a:t>
            </a:r>
            <a:r>
              <a:rPr lang="en-US" sz="1600" dirty="0" err="1"/>
              <a:t>p.addConstraint</a:t>
            </a:r>
            <a:r>
              <a:rPr lang="en-US" sz="1600" dirty="0"/>
              <a:t>(</a:t>
            </a:r>
            <a:r>
              <a:rPr lang="en-US" sz="1600" dirty="0" err="1"/>
              <a:t>AllDifferentConstraint</a:t>
            </a:r>
            <a:r>
              <a:rPr lang="en-US" sz="1600" dirty="0"/>
              <a:t>(), [71,72,73,81,82,83,91,92,93])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endParaRPr lang="en-US" sz="400" dirty="0"/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</a:t>
            </a:r>
            <a:r>
              <a:rPr lang="en-US" sz="1600" dirty="0" err="1"/>
              <a:t>p.addConstraint</a:t>
            </a:r>
            <a:r>
              <a:rPr lang="en-US" sz="1600" dirty="0"/>
              <a:t>(</a:t>
            </a:r>
            <a:r>
              <a:rPr lang="en-US" sz="1600" dirty="0" err="1"/>
              <a:t>AllDifferentConstraint</a:t>
            </a:r>
            <a:r>
              <a:rPr lang="en-US" sz="1600" dirty="0"/>
              <a:t>(), [14,15,16,24,25,26,34,35,36])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</a:t>
            </a:r>
            <a:r>
              <a:rPr lang="en-US" sz="1600" dirty="0" err="1"/>
              <a:t>p.addConstraint</a:t>
            </a:r>
            <a:r>
              <a:rPr lang="en-US" sz="1600" dirty="0"/>
              <a:t>(</a:t>
            </a:r>
            <a:r>
              <a:rPr lang="en-US" sz="1600" dirty="0" err="1"/>
              <a:t>AllDifferentConstraint</a:t>
            </a:r>
            <a:r>
              <a:rPr lang="en-US" sz="1600" dirty="0"/>
              <a:t>(), [44,45,46,54,55,56,64,65,66])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</a:t>
            </a:r>
            <a:r>
              <a:rPr lang="en-US" sz="1600" dirty="0" err="1"/>
              <a:t>p.addConstraint</a:t>
            </a:r>
            <a:r>
              <a:rPr lang="en-US" sz="1600" dirty="0"/>
              <a:t>(</a:t>
            </a:r>
            <a:r>
              <a:rPr lang="en-US" sz="1600" dirty="0" err="1"/>
              <a:t>AllDifferentConstraint</a:t>
            </a:r>
            <a:r>
              <a:rPr lang="en-US" sz="1600" dirty="0"/>
              <a:t>(), [74,75,76,84,85,86,94,95,96])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endParaRPr lang="en-US" sz="400" dirty="0"/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</a:t>
            </a:r>
            <a:r>
              <a:rPr lang="en-US" sz="1600" dirty="0" err="1"/>
              <a:t>p.addConstraint</a:t>
            </a:r>
            <a:r>
              <a:rPr lang="en-US" sz="1600" dirty="0"/>
              <a:t>(</a:t>
            </a:r>
            <a:r>
              <a:rPr lang="en-US" sz="1600" dirty="0" err="1"/>
              <a:t>AllDifferentConstraint</a:t>
            </a:r>
            <a:r>
              <a:rPr lang="en-US" sz="1600" dirty="0"/>
              <a:t>(), [17,18,19,27,28,29,37,38,39])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</a:t>
            </a:r>
            <a:r>
              <a:rPr lang="en-US" sz="1600" dirty="0" err="1"/>
              <a:t>p.addConstraint</a:t>
            </a:r>
            <a:r>
              <a:rPr lang="en-US" sz="1600" dirty="0"/>
              <a:t>(</a:t>
            </a:r>
            <a:r>
              <a:rPr lang="en-US" sz="1600" dirty="0" err="1"/>
              <a:t>AllDifferentConstraint</a:t>
            </a:r>
            <a:r>
              <a:rPr lang="en-US" sz="1600" dirty="0"/>
              <a:t>(), [47,48,49,57,58,59,67,68,69])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</a:t>
            </a:r>
            <a:r>
              <a:rPr lang="en-US" sz="1600" dirty="0" err="1"/>
              <a:t>p.addConstraint</a:t>
            </a:r>
            <a:r>
              <a:rPr lang="en-US" sz="1600" dirty="0"/>
              <a:t>(</a:t>
            </a:r>
            <a:r>
              <a:rPr lang="en-US" sz="1600" dirty="0" err="1"/>
              <a:t>AllDifferentConstraint</a:t>
            </a:r>
            <a:r>
              <a:rPr lang="en-US" sz="1600" dirty="0"/>
              <a:t>(), [77,78,79,87,88,89,97,98,99])</a:t>
            </a:r>
          </a:p>
          <a:p>
            <a:pPr marL="0" indent="0">
              <a:spcBef>
                <a:spcPts val="300"/>
              </a:spcBef>
              <a:buNone/>
              <a:defRPr/>
            </a:pPr>
            <a:r>
              <a:rPr lang="en-US" sz="1600" dirty="0"/>
              <a:t>    for </a:t>
            </a:r>
            <a:r>
              <a:rPr lang="en-US" sz="1600" dirty="0" err="1"/>
              <a:t>i</a:t>
            </a:r>
            <a:r>
              <a:rPr lang="en-US" sz="1600" dirty="0"/>
              <a:t> in range(1, 10) :  </a:t>
            </a:r>
            <a:r>
              <a:rPr lang="en-US" sz="1600" dirty="0">
                <a:solidFill>
                  <a:srgbClr val="FF0000"/>
                </a:solidFill>
              </a:rPr>
              <a:t># unary constraints for cells with initial non-zero values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    for j in range(1, 10):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        value = </a:t>
            </a:r>
            <a:r>
              <a:rPr lang="en-US" sz="1600" dirty="0" err="1"/>
              <a:t>initValue</a:t>
            </a:r>
            <a:r>
              <a:rPr lang="en-US" sz="1600" dirty="0"/>
              <a:t>[i-1][j-1]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        if value: </a:t>
            </a:r>
            <a:r>
              <a:rPr lang="en-US" sz="1600" dirty="0" err="1"/>
              <a:t>p.addConstraint</a:t>
            </a:r>
            <a:r>
              <a:rPr lang="en-US" sz="1600" dirty="0"/>
              <a:t>(lambda var, </a:t>
            </a:r>
            <a:r>
              <a:rPr lang="en-US" sz="1600" dirty="0" err="1"/>
              <a:t>val</a:t>
            </a:r>
            <a:r>
              <a:rPr lang="en-US" sz="1600" dirty="0"/>
              <a:t>=value: var == </a:t>
            </a:r>
            <a:r>
              <a:rPr lang="en-US" sz="1600" dirty="0" err="1"/>
              <a:t>val</a:t>
            </a:r>
            <a:r>
              <a:rPr lang="en-US" sz="1600" dirty="0"/>
              <a:t>, (</a:t>
            </a:r>
            <a:r>
              <a:rPr lang="en-US" sz="1600" dirty="0" err="1"/>
              <a:t>i</a:t>
            </a:r>
            <a:r>
              <a:rPr lang="en-US" sz="1600" dirty="0"/>
              <a:t>*10+j,))</a:t>
            </a:r>
          </a:p>
          <a:p>
            <a:pPr marL="0" indent="0">
              <a:spcBef>
                <a:spcPts val="300"/>
              </a:spcBef>
              <a:buFontTx/>
              <a:buNone/>
              <a:defRPr/>
            </a:pPr>
            <a:r>
              <a:rPr lang="en-US" sz="1600" dirty="0"/>
              <a:t>    return </a:t>
            </a:r>
            <a:r>
              <a:rPr lang="en-US" sz="1600" dirty="0" err="1"/>
              <a:t>p.getSolution</a:t>
            </a:r>
            <a:r>
              <a:rPr lang="en-US" sz="1600" dirty="0"/>
              <a:t>() </a:t>
            </a:r>
            <a:r>
              <a:rPr lang="en-US" sz="1600" dirty="0">
                <a:solidFill>
                  <a:srgbClr val="FF0000"/>
                </a:solidFill>
              </a:rPr>
              <a:t># find and return a solution</a:t>
            </a:r>
            <a:endParaRPr lang="en-US" sz="1600" dirty="0"/>
          </a:p>
          <a:p>
            <a:pPr marL="0" indent="0">
              <a:buFontTx/>
              <a:buNone/>
              <a:defRPr/>
            </a:pP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7258999" y="150813"/>
            <a:ext cx="1676400" cy="66182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# Sample problems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easy = [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[0,9,0,7,0,0,8,6,0],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[0,3,1,0,0,5,0,2,0],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[8,0,6,0,0,0,0,0,0],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[0,0,7,0,5,0,0,0,6],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[0,0,0,3,0,7,0,0,0],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[5,0,0,0,1,0,7,0,0],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[0,0,0,0,0,0,1,0,9],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[0,2,0,6,0,0,0,5,0],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[0,5,4,0,0,8,0,7,0]]</a:t>
            </a:r>
          </a:p>
          <a:p>
            <a:pPr algn="l">
              <a:defRPr/>
            </a:pPr>
            <a:endParaRPr lang="en-US" sz="800" dirty="0">
              <a:latin typeface="Calibri Regular" panose="020F0502020204030204" pitchFamily="34" charset="0"/>
            </a:endParaRP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hard = [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[0,0,3,0,0,0,4,0,0],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[0,0,0,0,7,0,0,0,0],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[5,0,0,4,0,6,0,0,2],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[0,0,4,0,0,0,8,0,0],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[0,9,0,0,3,0,0,2,0],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[0,0,7,0,0,0,5,0,0],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[6,0,0,5,0,2,0,0,1],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[0,0,0,0,9,0,0,0,0],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[0,0,9,0,0,0,3,0,0]]</a:t>
            </a:r>
          </a:p>
          <a:p>
            <a:pPr algn="l">
              <a:defRPr/>
            </a:pPr>
            <a:endParaRPr lang="en-US" sz="800" dirty="0">
              <a:latin typeface="Calibri Regular" panose="020F0502020204030204" pitchFamily="34" charset="0"/>
            </a:endParaRPr>
          </a:p>
          <a:p>
            <a:pPr algn="l">
              <a:defRPr/>
            </a:pPr>
            <a:r>
              <a:rPr lang="en-US" sz="1300" dirty="0" err="1">
                <a:latin typeface="Calibri Regular" panose="020F0502020204030204" pitchFamily="34" charset="0"/>
              </a:rPr>
              <a:t>very_hard</a:t>
            </a:r>
            <a:r>
              <a:rPr lang="en-US" sz="1300" dirty="0">
                <a:latin typeface="Calibri Regular" panose="020F0502020204030204" pitchFamily="34" charset="0"/>
              </a:rPr>
              <a:t> = [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[0,0,0,0,0,0,0,0,0],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[0,0,9,0,6,0,3,0,0],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[0,7,0,3,0,4,0,9,0],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[0,0,7,2,0,8,6,0,0],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[0,4,0,0,0,0,0,7,0],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[0,0,2,1,0,6,5,0,0],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[0,1,0,9,0,5,0,4,0],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[0,0,8,0,2,0,7,0,0],</a:t>
            </a:r>
          </a:p>
          <a:p>
            <a:pPr algn="l">
              <a:defRPr/>
            </a:pPr>
            <a:r>
              <a:rPr lang="en-US" sz="1300" dirty="0">
                <a:latin typeface="Calibri Regular" panose="020F0502020204030204" pitchFamily="34" charset="0"/>
              </a:rPr>
              <a:t>  [0,0,0,0,0,0,0,0,0]]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2"/>
          <p:cNvSpPr>
            <a:spLocks noGrp="1" noChangeArrowheads="1"/>
          </p:cNvSpPr>
          <p:nvPr>
            <p:ph type="title"/>
          </p:nvPr>
        </p:nvSpPr>
        <p:spPr>
          <a:xfrm>
            <a:off x="308429" y="299352"/>
            <a:ext cx="8527142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Local search for constraint problems</a:t>
            </a:r>
          </a:p>
        </p:txBody>
      </p:sp>
      <p:sp>
        <p:nvSpPr>
          <p:cNvPr id="143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1343932"/>
            <a:ext cx="8292193" cy="55140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Remember local search?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There’s a version of local search for CSP problems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Basic idea: 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ea typeface="ＭＳ Ｐゴシック" charset="0"/>
              </a:rPr>
              <a:t>generate a random </a:t>
            </a:r>
            <a:r>
              <a:rPr lang="ja-JP" altLang="en-US" sz="3000" dirty="0">
                <a:ea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</a:rPr>
              <a:t>solution</a:t>
            </a:r>
            <a:r>
              <a:rPr lang="ja-JP" altLang="en-US" sz="3000" dirty="0">
                <a:ea typeface="ＭＳ Ｐゴシック" charset="0"/>
              </a:rPr>
              <a:t>”</a:t>
            </a:r>
            <a:endParaRPr lang="en-US" altLang="ja-JP" sz="30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3000" dirty="0">
                <a:ea typeface="ＭＳ Ｐゴシック" charset="0"/>
              </a:rPr>
              <a:t>Use metric </a:t>
            </a:r>
            <a:r>
              <a:rPr lang="ja-JP" altLang="en-US" sz="3000" dirty="0">
                <a:ea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</a:rPr>
              <a:t>number of violated constraints</a:t>
            </a:r>
            <a:r>
              <a:rPr lang="ja-JP" altLang="en-US" sz="3000">
                <a:ea typeface="ＭＳ Ｐゴシック" charset="0"/>
              </a:rPr>
              <a:t>”</a:t>
            </a:r>
            <a:endParaRPr lang="en-US" altLang="ja-JP" sz="30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3000" dirty="0">
                <a:ea typeface="ＭＳ Ｐゴシック" charset="0"/>
              </a:rPr>
              <a:t>Modifying solution by reassigning one variable at a time to decrease metric until solution found or no modification improves it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Has all features and problems of local search</a:t>
            </a:r>
          </a:p>
          <a:p>
            <a:pPr marL="339725" lvl="1" indent="0">
              <a:lnSpc>
                <a:spcPct val="90000"/>
              </a:lnSpc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like….?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145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Min Conflict Example</a:t>
            </a:r>
          </a:p>
        </p:txBody>
      </p:sp>
      <p:pic>
        <p:nvPicPr>
          <p:cNvPr id="145410" name="Picture 3" descr="4queen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47663" y="3906838"/>
            <a:ext cx="8728075" cy="2663825"/>
          </a:xfrm>
          <a:noFill/>
        </p:spPr>
      </p:pic>
      <p:sp>
        <p:nvSpPr>
          <p:cNvPr id="145411" name="Text Box 4"/>
          <p:cNvSpPr txBox="1">
            <a:spLocks noChangeArrowheads="1"/>
          </p:cNvSpPr>
          <p:nvPr/>
        </p:nvSpPr>
        <p:spPr bwMode="auto">
          <a:xfrm>
            <a:off x="904102" y="1251805"/>
            <a:ext cx="7805725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ts val="1200"/>
              </a:spcBef>
              <a:buFontTx/>
              <a:buChar char="•"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States: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4 Queens, 1 per column</a:t>
            </a:r>
          </a:p>
          <a:p>
            <a:pPr algn="l" eaLnBrk="1" hangingPunct="1">
              <a:spcBef>
                <a:spcPts val="1200"/>
              </a:spcBef>
              <a:buFontTx/>
              <a:buChar char="•"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Operators: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Move a queen in its column</a:t>
            </a:r>
          </a:p>
          <a:p>
            <a:pPr algn="l" eaLnBrk="1" hangingPunct="1">
              <a:spcBef>
                <a:spcPts val="1200"/>
              </a:spcBef>
              <a:buFontTx/>
              <a:buChar char="•"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Goal test: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No attacks</a:t>
            </a:r>
          </a:p>
          <a:p>
            <a:pPr algn="l" eaLnBrk="1" hangingPunct="1">
              <a:spcBef>
                <a:spcPts val="1200"/>
              </a:spcBef>
              <a:buFontTx/>
              <a:buChar char="•"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Evaluation metric: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Total number of attacks</a:t>
            </a:r>
          </a:p>
        </p:txBody>
      </p:sp>
      <p:sp>
        <p:nvSpPr>
          <p:cNvPr id="145412" name="Line 5"/>
          <p:cNvSpPr>
            <a:spLocks noChangeShapeType="1"/>
          </p:cNvSpPr>
          <p:nvPr/>
        </p:nvSpPr>
        <p:spPr bwMode="auto">
          <a:xfrm flipV="1">
            <a:off x="4495800" y="4386263"/>
            <a:ext cx="0" cy="3841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45413" name="Line 6"/>
          <p:cNvSpPr>
            <a:spLocks noChangeShapeType="1"/>
          </p:cNvSpPr>
          <p:nvPr/>
        </p:nvSpPr>
        <p:spPr bwMode="auto">
          <a:xfrm flipV="1">
            <a:off x="8248650" y="5162550"/>
            <a:ext cx="0" cy="3841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45414" name="TextBox 2"/>
          <p:cNvSpPr txBox="1">
            <a:spLocks noChangeArrowheads="1"/>
          </p:cNvSpPr>
          <p:nvPr/>
        </p:nvSpPr>
        <p:spPr bwMode="auto">
          <a:xfrm>
            <a:off x="1025688" y="6305550"/>
            <a:ext cx="72021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 Regular" panose="020F0502020204030204" pitchFamily="34" charset="0"/>
              </a:rPr>
              <a:t>How many conflicts does each state have?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9400"/>
            <a:ext cx="7772400" cy="10636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Basic Local Search Algorithm</a:t>
            </a:r>
            <a:endParaRPr lang="en-US" sz="480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47458" name="Text Box 7"/>
          <p:cNvSpPr txBox="1">
            <a:spLocks noChangeArrowheads="1"/>
          </p:cNvSpPr>
          <p:nvPr/>
        </p:nvSpPr>
        <p:spPr bwMode="auto">
          <a:xfrm>
            <a:off x="495299" y="1442995"/>
            <a:ext cx="8401565" cy="5294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 dirty="0">
                <a:latin typeface="Calibri Regular" panose="020F0502020204030204" pitchFamily="34" charset="0"/>
              </a:rPr>
              <a:t>Assign one domain value 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 to each variable v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 dirty="0">
                <a:latin typeface="Calibri Regular" panose="020F0502020204030204" pitchFamily="34" charset="0"/>
              </a:rPr>
              <a:t>while no solution &amp; not stuck &amp; not timed out: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 dirty="0">
                <a:latin typeface="Calibri Regular" panose="020F0502020204030204" pitchFamily="34" charset="0"/>
              </a:rPr>
              <a:t>	</a:t>
            </a:r>
            <a:r>
              <a:rPr lang="en-AU" sz="3200" dirty="0" err="1">
                <a:latin typeface="Calibri Regular" panose="020F0502020204030204" pitchFamily="34" charset="0"/>
              </a:rPr>
              <a:t>bestCost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</a:t>
            </a:r>
            <a:r>
              <a:rPr lang="en-AU" sz="3200" dirty="0">
                <a:latin typeface="Calibri Regular" panose="020F0502020204030204" pitchFamily="34" charset="0"/>
              </a:rPr>
              <a:t>;	</a:t>
            </a:r>
            <a:r>
              <a:rPr lang="en-AU" sz="3200" dirty="0" err="1">
                <a:latin typeface="Calibri Regular" panose="020F0502020204030204" pitchFamily="34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[ ];</a:t>
            </a:r>
            <a:endParaRPr lang="en-AU" sz="3200" dirty="0">
              <a:latin typeface="Calibri Regular" panose="020F0502020204030204" pitchFamily="34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for each variable v</a:t>
            </a:r>
            <a:r>
              <a:rPr lang="en-AU" sz="3200" baseline="-25000" dirty="0">
                <a:latin typeface="Calibri Regular" panose="020F0502020204030204" pitchFamily="34" charset="0"/>
              </a:rPr>
              <a:t>i </a:t>
            </a:r>
            <a:r>
              <a:rPr lang="en-AU" sz="3200" dirty="0">
                <a:latin typeface="Calibri Regular" panose="020F0502020204030204" pitchFamily="34" charset="0"/>
              </a:rPr>
              <a:t>| Cost(Value(v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)) &gt; 0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	for each domain value 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 of v</a:t>
            </a:r>
            <a:r>
              <a:rPr lang="en-AU" sz="3200" baseline="-25000" dirty="0">
                <a:latin typeface="Calibri Regular" panose="020F0502020204030204" pitchFamily="34" charset="0"/>
              </a:rPr>
              <a:t>i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baseline="-25000" dirty="0">
                <a:latin typeface="Calibri Regular" panose="020F0502020204030204" pitchFamily="34" charset="0"/>
              </a:rPr>
              <a:t>			</a:t>
            </a:r>
            <a:r>
              <a:rPr lang="en-AU" sz="3200" dirty="0">
                <a:latin typeface="Calibri Regular" panose="020F0502020204030204" pitchFamily="34" charset="0"/>
              </a:rPr>
              <a:t>if Cost(d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) &lt; </a:t>
            </a:r>
            <a:r>
              <a:rPr lang="en-AU" sz="3200" dirty="0" err="1">
                <a:latin typeface="Calibri Regular" panose="020F0502020204030204" pitchFamily="34" charset="0"/>
              </a:rPr>
              <a:t>bestCost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			 </a:t>
            </a:r>
            <a:r>
              <a:rPr lang="en-AU" sz="3200" dirty="0" err="1">
                <a:latin typeface="Calibri Regular" panose="020F0502020204030204" pitchFamily="34" charset="0"/>
              </a:rPr>
              <a:t>bestCost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</a:t>
            </a:r>
            <a:r>
              <a:rPr lang="en-AU" sz="3200" dirty="0">
                <a:latin typeface="Calibri Regular" panose="020F0502020204030204" pitchFamily="34" charset="0"/>
              </a:rPr>
              <a:t>Cost(d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); </a:t>
            </a:r>
            <a:r>
              <a:rPr lang="en-AU" sz="3200" dirty="0" err="1">
                <a:latin typeface="Calibri Regular" panose="020F0502020204030204" pitchFamily="34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[</a:t>
            </a:r>
            <a:r>
              <a:rPr lang="en-AU" sz="3200" dirty="0">
                <a:latin typeface="Calibri Regular" panose="020F0502020204030204" pitchFamily="34" charset="0"/>
              </a:rPr>
              <a:t>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];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		else if Cost(d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r>
              <a:rPr lang="en-AU" sz="3200" dirty="0">
                <a:latin typeface="Calibri Regular" panose="020F0502020204030204" pitchFamily="34" charset="0"/>
              </a:rPr>
              <a:t>) = </a:t>
            </a:r>
            <a:r>
              <a:rPr lang="en-AU" sz="3200" dirty="0" err="1">
                <a:latin typeface="Calibri Regular" panose="020F0502020204030204" pitchFamily="34" charset="0"/>
              </a:rPr>
              <a:t>bestCost</a:t>
            </a:r>
            <a:endParaRPr lang="en-AU" sz="3200" dirty="0">
              <a:latin typeface="Calibri Regular" panose="020F0502020204030204" pitchFamily="34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</a:rPr>
              <a:t>				 </a:t>
            </a:r>
            <a:r>
              <a:rPr lang="en-AU" sz="3200" dirty="0" err="1">
                <a:latin typeface="Calibri Regular" panose="020F0502020204030204" pitchFamily="34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</a:rPr>
              <a:t> 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 </a:t>
            </a:r>
            <a:r>
              <a:rPr lang="en-AU" sz="3200" dirty="0" err="1">
                <a:latin typeface="Calibri Regular" panose="020F0502020204030204" pitchFamily="34" charset="0"/>
                <a:sym typeface="Symbol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  </a:t>
            </a:r>
            <a:r>
              <a:rPr lang="en-AU" sz="3200" dirty="0">
                <a:latin typeface="Calibri Regular" panose="020F0502020204030204" pitchFamily="34" charset="0"/>
              </a:rPr>
              <a:t>d</a:t>
            </a:r>
            <a:r>
              <a:rPr lang="en-AU" sz="3200" baseline="-25000" dirty="0">
                <a:latin typeface="Calibri Regular" panose="020F0502020204030204" pitchFamily="34" charset="0"/>
              </a:rPr>
              <a:t>i</a:t>
            </a:r>
            <a:endParaRPr lang="en-AU" sz="3200" dirty="0">
              <a:latin typeface="Calibri Regular" panose="020F0502020204030204" pitchFamily="34" charset="0"/>
              <a:sym typeface="Symbol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dirty="0">
                <a:latin typeface="Calibri Regular" panose="020F0502020204030204" pitchFamily="34" charset="0"/>
                <a:sym typeface="Symbol" charset="0"/>
              </a:rPr>
              <a:t>	Take a randomly selected move from </a:t>
            </a:r>
            <a:r>
              <a:rPr lang="en-AU" sz="3200" dirty="0" err="1">
                <a:latin typeface="Calibri Regular" panose="020F0502020204030204" pitchFamily="34" charset="0"/>
                <a:sym typeface="Symbol" charset="0"/>
              </a:rPr>
              <a:t>bestList</a:t>
            </a:r>
            <a:r>
              <a:rPr lang="en-AU" sz="3200" dirty="0">
                <a:latin typeface="Calibri Regular" panose="020F0502020204030204" pitchFamily="34" charset="0"/>
              </a:rPr>
              <a:t> 				</a:t>
            </a:r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1066800"/>
          </a:xfrm>
        </p:spPr>
        <p:txBody>
          <a:bodyPr/>
          <a:lstStyle/>
          <a:p>
            <a:r>
              <a:rPr lang="en-US" sz="3500" dirty="0">
                <a:ea typeface="ＭＳ Ｐゴシック" charset="0"/>
                <a:cs typeface="ＭＳ Ｐゴシック" charset="0"/>
              </a:rPr>
              <a:t>Eight Queens using Backtracking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149506" name="Group 3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1248" y="1152"/>
            <a:chExt cx="3072" cy="2688"/>
          </a:xfrm>
        </p:grpSpPr>
        <p:grpSp>
          <p:nvGrpSpPr>
            <p:cNvPr id="149779" name="Group 4"/>
            <p:cNvGrpSpPr>
              <a:grpSpLocks/>
            </p:cNvGrpSpPr>
            <p:nvPr/>
          </p:nvGrpSpPr>
          <p:grpSpPr bwMode="auto">
            <a:xfrm>
              <a:off x="1248" y="1152"/>
              <a:ext cx="3072" cy="672"/>
              <a:chOff x="672" y="2112"/>
              <a:chExt cx="3072" cy="672"/>
            </a:xfrm>
          </p:grpSpPr>
          <p:sp>
            <p:nvSpPr>
              <p:cNvPr id="149831" name="Rectangle 5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2" name="Rectangle 6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3" name="Rectangle 7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4" name="Rectangle 8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5" name="Rectangle 9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6" name="Rectangle 10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7" name="Rectangle 11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8" name="Rectangle 12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9" name="Rectangle 13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0" name="Rectangle 14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1" name="Rectangle 15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2" name="Rectangle 16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3" name="Rectangle 17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4" name="Rectangle 18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5" name="Rectangle 19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46" name="Rectangle 20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80" name="Group 21"/>
            <p:cNvGrpSpPr>
              <a:grpSpLocks/>
            </p:cNvGrpSpPr>
            <p:nvPr/>
          </p:nvGrpSpPr>
          <p:grpSpPr bwMode="auto">
            <a:xfrm>
              <a:off x="1248" y="1824"/>
              <a:ext cx="3072" cy="672"/>
              <a:chOff x="672" y="2112"/>
              <a:chExt cx="3072" cy="672"/>
            </a:xfrm>
          </p:grpSpPr>
          <p:sp>
            <p:nvSpPr>
              <p:cNvPr id="149815" name="Rectangle 22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6" name="Rectangle 23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7" name="Rectangle 24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8" name="Rectangle 25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9" name="Rectangle 26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0" name="Rectangle 27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1" name="Rectangle 28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2" name="Rectangle 29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3" name="Rectangle 30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4" name="Rectangle 31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5" name="Rectangle 32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6" name="Rectangle 33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7" name="Rectangle 34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8" name="Rectangle 35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29" name="Rectangle 36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30" name="Rectangle 37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81" name="Group 38"/>
            <p:cNvGrpSpPr>
              <a:grpSpLocks/>
            </p:cNvGrpSpPr>
            <p:nvPr/>
          </p:nvGrpSpPr>
          <p:grpSpPr bwMode="auto">
            <a:xfrm>
              <a:off x="1248" y="2496"/>
              <a:ext cx="3072" cy="672"/>
              <a:chOff x="672" y="2112"/>
              <a:chExt cx="3072" cy="672"/>
            </a:xfrm>
          </p:grpSpPr>
          <p:sp>
            <p:nvSpPr>
              <p:cNvPr id="149799" name="Rectangle 39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0" name="Rectangle 40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1" name="Rectangle 41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2" name="Rectangle 42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3" name="Rectangle 43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4" name="Rectangle 44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5" name="Rectangle 45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6" name="Rectangle 46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7" name="Rectangle 47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8" name="Rectangle 48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09" name="Rectangle 49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0" name="Rectangle 50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1" name="Rectangle 51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2" name="Rectangle 52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3" name="Rectangle 53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814" name="Rectangle 54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82" name="Group 55"/>
            <p:cNvGrpSpPr>
              <a:grpSpLocks/>
            </p:cNvGrpSpPr>
            <p:nvPr/>
          </p:nvGrpSpPr>
          <p:grpSpPr bwMode="auto">
            <a:xfrm>
              <a:off x="1248" y="3168"/>
              <a:ext cx="3072" cy="672"/>
              <a:chOff x="672" y="2112"/>
              <a:chExt cx="3072" cy="672"/>
            </a:xfrm>
          </p:grpSpPr>
          <p:sp>
            <p:nvSpPr>
              <p:cNvPr id="149783" name="Rectangle 56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4" name="Rectangle 57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5" name="Rectangle 58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6" name="Rectangle 59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7" name="Rectangle 60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8" name="Rectangle 61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89" name="Rectangle 62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0" name="Rectangle 63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1" name="Rectangle 64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2" name="Rectangle 65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3" name="Rectangle 66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4" name="Rectangle 67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5" name="Rectangle 68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6" name="Rectangle 69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7" name="Rectangle 70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98" name="Rectangle 71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49507" name="Group 72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720" y="3984"/>
            <a:chExt cx="3072" cy="2688"/>
          </a:xfrm>
        </p:grpSpPr>
        <p:grpSp>
          <p:nvGrpSpPr>
            <p:cNvPr id="149711" name="Group 73"/>
            <p:cNvGrpSpPr>
              <a:grpSpLocks/>
            </p:cNvGrpSpPr>
            <p:nvPr/>
          </p:nvGrpSpPr>
          <p:grpSpPr bwMode="auto">
            <a:xfrm>
              <a:off x="720" y="3984"/>
              <a:ext cx="3072" cy="672"/>
              <a:chOff x="720" y="3984"/>
              <a:chExt cx="3072" cy="672"/>
            </a:xfrm>
          </p:grpSpPr>
          <p:sp>
            <p:nvSpPr>
              <p:cNvPr id="149763" name="Rectangle 74"/>
              <p:cNvSpPr>
                <a:spLocks noChangeArrowheads="1"/>
              </p:cNvSpPr>
              <p:nvPr/>
            </p:nvSpPr>
            <p:spPr bwMode="auto">
              <a:xfrm>
                <a:off x="720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4" name="Rectangle 75"/>
              <p:cNvSpPr>
                <a:spLocks noChangeArrowheads="1"/>
              </p:cNvSpPr>
              <p:nvPr/>
            </p:nvSpPr>
            <p:spPr bwMode="auto">
              <a:xfrm>
                <a:off x="720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5" name="Rectangle 76"/>
              <p:cNvSpPr>
                <a:spLocks noChangeArrowheads="1"/>
              </p:cNvSpPr>
              <p:nvPr/>
            </p:nvSpPr>
            <p:spPr bwMode="auto">
              <a:xfrm>
                <a:off x="1104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6" name="Rectangle 77"/>
              <p:cNvSpPr>
                <a:spLocks noChangeArrowheads="1"/>
              </p:cNvSpPr>
              <p:nvPr/>
            </p:nvSpPr>
            <p:spPr bwMode="auto">
              <a:xfrm>
                <a:off x="1488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7" name="Rectangle 78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8" name="Rectangle 79"/>
              <p:cNvSpPr>
                <a:spLocks noChangeArrowheads="1"/>
              </p:cNvSpPr>
              <p:nvPr/>
            </p:nvSpPr>
            <p:spPr bwMode="auto">
              <a:xfrm>
                <a:off x="2256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9" name="Rectangle 80"/>
              <p:cNvSpPr>
                <a:spLocks noChangeArrowheads="1"/>
              </p:cNvSpPr>
              <p:nvPr/>
            </p:nvSpPr>
            <p:spPr bwMode="auto">
              <a:xfrm>
                <a:off x="2640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0" name="Rectangle 81"/>
              <p:cNvSpPr>
                <a:spLocks noChangeArrowheads="1"/>
              </p:cNvSpPr>
              <p:nvPr/>
            </p:nvSpPr>
            <p:spPr bwMode="auto">
              <a:xfrm>
                <a:off x="3408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1" name="Rectangle 82"/>
              <p:cNvSpPr>
                <a:spLocks noChangeArrowheads="1"/>
              </p:cNvSpPr>
              <p:nvPr/>
            </p:nvSpPr>
            <p:spPr bwMode="auto">
              <a:xfrm>
                <a:off x="3024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2" name="Rectangle 83"/>
              <p:cNvSpPr>
                <a:spLocks noChangeArrowheads="1"/>
              </p:cNvSpPr>
              <p:nvPr/>
            </p:nvSpPr>
            <p:spPr bwMode="auto">
              <a:xfrm>
                <a:off x="1104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3" name="Rectangle 84"/>
              <p:cNvSpPr>
                <a:spLocks noChangeArrowheads="1"/>
              </p:cNvSpPr>
              <p:nvPr/>
            </p:nvSpPr>
            <p:spPr bwMode="auto">
              <a:xfrm>
                <a:off x="1488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4" name="Rectangle 85"/>
              <p:cNvSpPr>
                <a:spLocks noChangeArrowheads="1"/>
              </p:cNvSpPr>
              <p:nvPr/>
            </p:nvSpPr>
            <p:spPr bwMode="auto">
              <a:xfrm>
                <a:off x="2256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5" name="Rectangle 86"/>
              <p:cNvSpPr>
                <a:spLocks noChangeArrowheads="1"/>
              </p:cNvSpPr>
              <p:nvPr/>
            </p:nvSpPr>
            <p:spPr bwMode="auto">
              <a:xfrm>
                <a:off x="1872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6" name="Rectangle 87"/>
              <p:cNvSpPr>
                <a:spLocks noChangeArrowheads="1"/>
              </p:cNvSpPr>
              <p:nvPr/>
            </p:nvSpPr>
            <p:spPr bwMode="auto">
              <a:xfrm>
                <a:off x="2640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7" name="Rectangle 88"/>
              <p:cNvSpPr>
                <a:spLocks noChangeArrowheads="1"/>
              </p:cNvSpPr>
              <p:nvPr/>
            </p:nvSpPr>
            <p:spPr bwMode="auto">
              <a:xfrm>
                <a:off x="3024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78" name="Rectangle 89"/>
              <p:cNvSpPr>
                <a:spLocks noChangeArrowheads="1"/>
              </p:cNvSpPr>
              <p:nvPr/>
            </p:nvSpPr>
            <p:spPr bwMode="auto">
              <a:xfrm>
                <a:off x="3408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12" name="Group 90"/>
            <p:cNvGrpSpPr>
              <a:grpSpLocks/>
            </p:cNvGrpSpPr>
            <p:nvPr/>
          </p:nvGrpSpPr>
          <p:grpSpPr bwMode="auto">
            <a:xfrm>
              <a:off x="720" y="4656"/>
              <a:ext cx="3072" cy="672"/>
              <a:chOff x="720" y="4656"/>
              <a:chExt cx="3072" cy="672"/>
            </a:xfrm>
          </p:grpSpPr>
          <p:sp>
            <p:nvSpPr>
              <p:cNvPr id="149747" name="Rectangle 91"/>
              <p:cNvSpPr>
                <a:spLocks noChangeArrowheads="1"/>
              </p:cNvSpPr>
              <p:nvPr/>
            </p:nvSpPr>
            <p:spPr bwMode="auto">
              <a:xfrm>
                <a:off x="720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8" name="Rectangle 92"/>
              <p:cNvSpPr>
                <a:spLocks noChangeArrowheads="1"/>
              </p:cNvSpPr>
              <p:nvPr/>
            </p:nvSpPr>
            <p:spPr bwMode="auto">
              <a:xfrm>
                <a:off x="720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9" name="Rectangle 93"/>
              <p:cNvSpPr>
                <a:spLocks noChangeArrowheads="1"/>
              </p:cNvSpPr>
              <p:nvPr/>
            </p:nvSpPr>
            <p:spPr bwMode="auto">
              <a:xfrm>
                <a:off x="1104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0" name="Rectangle 94"/>
              <p:cNvSpPr>
                <a:spLocks noChangeArrowheads="1"/>
              </p:cNvSpPr>
              <p:nvPr/>
            </p:nvSpPr>
            <p:spPr bwMode="auto">
              <a:xfrm>
                <a:off x="1488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1" name="Rectangle 95"/>
              <p:cNvSpPr>
                <a:spLocks noChangeArrowheads="1"/>
              </p:cNvSpPr>
              <p:nvPr/>
            </p:nvSpPr>
            <p:spPr bwMode="auto">
              <a:xfrm>
                <a:off x="1872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2" name="Rectangle 96"/>
              <p:cNvSpPr>
                <a:spLocks noChangeArrowheads="1"/>
              </p:cNvSpPr>
              <p:nvPr/>
            </p:nvSpPr>
            <p:spPr bwMode="auto">
              <a:xfrm>
                <a:off x="2256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3" name="Rectangle 97"/>
              <p:cNvSpPr>
                <a:spLocks noChangeArrowheads="1"/>
              </p:cNvSpPr>
              <p:nvPr/>
            </p:nvSpPr>
            <p:spPr bwMode="auto">
              <a:xfrm>
                <a:off x="2640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4" name="Rectangle 98"/>
              <p:cNvSpPr>
                <a:spLocks noChangeArrowheads="1"/>
              </p:cNvSpPr>
              <p:nvPr/>
            </p:nvSpPr>
            <p:spPr bwMode="auto">
              <a:xfrm>
                <a:off x="3408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5" name="Rectangle 99"/>
              <p:cNvSpPr>
                <a:spLocks noChangeArrowheads="1"/>
              </p:cNvSpPr>
              <p:nvPr/>
            </p:nvSpPr>
            <p:spPr bwMode="auto">
              <a:xfrm>
                <a:off x="3024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6" name="Rectangle 100"/>
              <p:cNvSpPr>
                <a:spLocks noChangeArrowheads="1"/>
              </p:cNvSpPr>
              <p:nvPr/>
            </p:nvSpPr>
            <p:spPr bwMode="auto">
              <a:xfrm>
                <a:off x="1104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7" name="Rectangle 101"/>
              <p:cNvSpPr>
                <a:spLocks noChangeArrowheads="1"/>
              </p:cNvSpPr>
              <p:nvPr/>
            </p:nvSpPr>
            <p:spPr bwMode="auto">
              <a:xfrm>
                <a:off x="1488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8" name="Rectangle 102"/>
              <p:cNvSpPr>
                <a:spLocks noChangeArrowheads="1"/>
              </p:cNvSpPr>
              <p:nvPr/>
            </p:nvSpPr>
            <p:spPr bwMode="auto">
              <a:xfrm>
                <a:off x="2256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59" name="Rectangle 103"/>
              <p:cNvSpPr>
                <a:spLocks noChangeArrowheads="1"/>
              </p:cNvSpPr>
              <p:nvPr/>
            </p:nvSpPr>
            <p:spPr bwMode="auto">
              <a:xfrm>
                <a:off x="1872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0" name="Rectangle 104"/>
              <p:cNvSpPr>
                <a:spLocks noChangeArrowheads="1"/>
              </p:cNvSpPr>
              <p:nvPr/>
            </p:nvSpPr>
            <p:spPr bwMode="auto">
              <a:xfrm>
                <a:off x="2640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1" name="Rectangle 105"/>
              <p:cNvSpPr>
                <a:spLocks noChangeArrowheads="1"/>
              </p:cNvSpPr>
              <p:nvPr/>
            </p:nvSpPr>
            <p:spPr bwMode="auto">
              <a:xfrm>
                <a:off x="3024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62" name="Rectangle 106"/>
              <p:cNvSpPr>
                <a:spLocks noChangeArrowheads="1"/>
              </p:cNvSpPr>
              <p:nvPr/>
            </p:nvSpPr>
            <p:spPr bwMode="auto">
              <a:xfrm>
                <a:off x="3408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13" name="Group 107"/>
            <p:cNvGrpSpPr>
              <a:grpSpLocks/>
            </p:cNvGrpSpPr>
            <p:nvPr/>
          </p:nvGrpSpPr>
          <p:grpSpPr bwMode="auto">
            <a:xfrm>
              <a:off x="720" y="5328"/>
              <a:ext cx="3072" cy="672"/>
              <a:chOff x="720" y="5328"/>
              <a:chExt cx="3072" cy="672"/>
            </a:xfrm>
          </p:grpSpPr>
          <p:sp>
            <p:nvSpPr>
              <p:cNvPr id="149731" name="Rectangle 108"/>
              <p:cNvSpPr>
                <a:spLocks noChangeArrowheads="1"/>
              </p:cNvSpPr>
              <p:nvPr/>
            </p:nvSpPr>
            <p:spPr bwMode="auto">
              <a:xfrm>
                <a:off x="720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2" name="Rectangle 109"/>
              <p:cNvSpPr>
                <a:spLocks noChangeArrowheads="1"/>
              </p:cNvSpPr>
              <p:nvPr/>
            </p:nvSpPr>
            <p:spPr bwMode="auto">
              <a:xfrm>
                <a:off x="720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3" name="Rectangle 110"/>
              <p:cNvSpPr>
                <a:spLocks noChangeArrowheads="1"/>
              </p:cNvSpPr>
              <p:nvPr/>
            </p:nvSpPr>
            <p:spPr bwMode="auto">
              <a:xfrm>
                <a:off x="1104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4" name="Rectangle 111"/>
              <p:cNvSpPr>
                <a:spLocks noChangeArrowheads="1"/>
              </p:cNvSpPr>
              <p:nvPr/>
            </p:nvSpPr>
            <p:spPr bwMode="auto">
              <a:xfrm>
                <a:off x="1488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5" name="Rectangle 112"/>
              <p:cNvSpPr>
                <a:spLocks noChangeArrowheads="1"/>
              </p:cNvSpPr>
              <p:nvPr/>
            </p:nvSpPr>
            <p:spPr bwMode="auto">
              <a:xfrm>
                <a:off x="1872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6" name="Rectangle 113"/>
              <p:cNvSpPr>
                <a:spLocks noChangeArrowheads="1"/>
              </p:cNvSpPr>
              <p:nvPr/>
            </p:nvSpPr>
            <p:spPr bwMode="auto">
              <a:xfrm>
                <a:off x="2256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7" name="Rectangle 114"/>
              <p:cNvSpPr>
                <a:spLocks noChangeArrowheads="1"/>
              </p:cNvSpPr>
              <p:nvPr/>
            </p:nvSpPr>
            <p:spPr bwMode="auto">
              <a:xfrm>
                <a:off x="2640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8" name="Rectangle 115"/>
              <p:cNvSpPr>
                <a:spLocks noChangeArrowheads="1"/>
              </p:cNvSpPr>
              <p:nvPr/>
            </p:nvSpPr>
            <p:spPr bwMode="auto">
              <a:xfrm>
                <a:off x="3408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9" name="Rectangle 116"/>
              <p:cNvSpPr>
                <a:spLocks noChangeArrowheads="1"/>
              </p:cNvSpPr>
              <p:nvPr/>
            </p:nvSpPr>
            <p:spPr bwMode="auto">
              <a:xfrm>
                <a:off x="3024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0" name="Rectangle 117"/>
              <p:cNvSpPr>
                <a:spLocks noChangeArrowheads="1"/>
              </p:cNvSpPr>
              <p:nvPr/>
            </p:nvSpPr>
            <p:spPr bwMode="auto">
              <a:xfrm>
                <a:off x="1104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1" name="Rectangle 118"/>
              <p:cNvSpPr>
                <a:spLocks noChangeArrowheads="1"/>
              </p:cNvSpPr>
              <p:nvPr/>
            </p:nvSpPr>
            <p:spPr bwMode="auto">
              <a:xfrm>
                <a:off x="1488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2" name="Rectangle 119"/>
              <p:cNvSpPr>
                <a:spLocks noChangeArrowheads="1"/>
              </p:cNvSpPr>
              <p:nvPr/>
            </p:nvSpPr>
            <p:spPr bwMode="auto">
              <a:xfrm>
                <a:off x="2256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3" name="Rectangle 120"/>
              <p:cNvSpPr>
                <a:spLocks noChangeArrowheads="1"/>
              </p:cNvSpPr>
              <p:nvPr/>
            </p:nvSpPr>
            <p:spPr bwMode="auto">
              <a:xfrm>
                <a:off x="1872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4" name="Rectangle 121"/>
              <p:cNvSpPr>
                <a:spLocks noChangeArrowheads="1"/>
              </p:cNvSpPr>
              <p:nvPr/>
            </p:nvSpPr>
            <p:spPr bwMode="auto">
              <a:xfrm>
                <a:off x="2640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5" name="Rectangle 122"/>
              <p:cNvSpPr>
                <a:spLocks noChangeArrowheads="1"/>
              </p:cNvSpPr>
              <p:nvPr/>
            </p:nvSpPr>
            <p:spPr bwMode="auto">
              <a:xfrm>
                <a:off x="3024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46" name="Rectangle 123"/>
              <p:cNvSpPr>
                <a:spLocks noChangeArrowheads="1"/>
              </p:cNvSpPr>
              <p:nvPr/>
            </p:nvSpPr>
            <p:spPr bwMode="auto">
              <a:xfrm>
                <a:off x="3408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49714" name="Group 124"/>
            <p:cNvGrpSpPr>
              <a:grpSpLocks/>
            </p:cNvGrpSpPr>
            <p:nvPr/>
          </p:nvGrpSpPr>
          <p:grpSpPr bwMode="auto">
            <a:xfrm>
              <a:off x="720" y="6000"/>
              <a:ext cx="3072" cy="672"/>
              <a:chOff x="720" y="6000"/>
              <a:chExt cx="3072" cy="672"/>
            </a:xfrm>
          </p:grpSpPr>
          <p:sp>
            <p:nvSpPr>
              <p:cNvPr id="149715" name="Rectangle 125"/>
              <p:cNvSpPr>
                <a:spLocks noChangeArrowheads="1"/>
              </p:cNvSpPr>
              <p:nvPr/>
            </p:nvSpPr>
            <p:spPr bwMode="auto">
              <a:xfrm>
                <a:off x="720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16" name="Rectangle 126"/>
              <p:cNvSpPr>
                <a:spLocks noChangeArrowheads="1"/>
              </p:cNvSpPr>
              <p:nvPr/>
            </p:nvSpPr>
            <p:spPr bwMode="auto">
              <a:xfrm>
                <a:off x="720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17" name="Rectangle 127"/>
              <p:cNvSpPr>
                <a:spLocks noChangeArrowheads="1"/>
              </p:cNvSpPr>
              <p:nvPr/>
            </p:nvSpPr>
            <p:spPr bwMode="auto">
              <a:xfrm>
                <a:off x="1104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18" name="Rectangle 128"/>
              <p:cNvSpPr>
                <a:spLocks noChangeArrowheads="1"/>
              </p:cNvSpPr>
              <p:nvPr/>
            </p:nvSpPr>
            <p:spPr bwMode="auto">
              <a:xfrm>
                <a:off x="1488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19" name="Rectangle 129"/>
              <p:cNvSpPr>
                <a:spLocks noChangeArrowheads="1"/>
              </p:cNvSpPr>
              <p:nvPr/>
            </p:nvSpPr>
            <p:spPr bwMode="auto">
              <a:xfrm>
                <a:off x="1872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0" name="Rectangle 130"/>
              <p:cNvSpPr>
                <a:spLocks noChangeArrowheads="1"/>
              </p:cNvSpPr>
              <p:nvPr/>
            </p:nvSpPr>
            <p:spPr bwMode="auto">
              <a:xfrm>
                <a:off x="2256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1" name="Rectangle 131"/>
              <p:cNvSpPr>
                <a:spLocks noChangeArrowheads="1"/>
              </p:cNvSpPr>
              <p:nvPr/>
            </p:nvSpPr>
            <p:spPr bwMode="auto">
              <a:xfrm>
                <a:off x="2640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2" name="Rectangle 132"/>
              <p:cNvSpPr>
                <a:spLocks noChangeArrowheads="1"/>
              </p:cNvSpPr>
              <p:nvPr/>
            </p:nvSpPr>
            <p:spPr bwMode="auto">
              <a:xfrm>
                <a:off x="3408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3" name="Rectangle 133"/>
              <p:cNvSpPr>
                <a:spLocks noChangeArrowheads="1"/>
              </p:cNvSpPr>
              <p:nvPr/>
            </p:nvSpPr>
            <p:spPr bwMode="auto">
              <a:xfrm>
                <a:off x="3024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4" name="Rectangle 134"/>
              <p:cNvSpPr>
                <a:spLocks noChangeArrowheads="1"/>
              </p:cNvSpPr>
              <p:nvPr/>
            </p:nvSpPr>
            <p:spPr bwMode="auto">
              <a:xfrm>
                <a:off x="1104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5" name="Rectangle 135"/>
              <p:cNvSpPr>
                <a:spLocks noChangeArrowheads="1"/>
              </p:cNvSpPr>
              <p:nvPr/>
            </p:nvSpPr>
            <p:spPr bwMode="auto">
              <a:xfrm>
                <a:off x="1488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6" name="Rectangle 136"/>
              <p:cNvSpPr>
                <a:spLocks noChangeArrowheads="1"/>
              </p:cNvSpPr>
              <p:nvPr/>
            </p:nvSpPr>
            <p:spPr bwMode="auto">
              <a:xfrm>
                <a:off x="2256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7" name="Rectangle 137"/>
              <p:cNvSpPr>
                <a:spLocks noChangeArrowheads="1"/>
              </p:cNvSpPr>
              <p:nvPr/>
            </p:nvSpPr>
            <p:spPr bwMode="auto">
              <a:xfrm>
                <a:off x="1872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8" name="Rectangle 138"/>
              <p:cNvSpPr>
                <a:spLocks noChangeArrowheads="1"/>
              </p:cNvSpPr>
              <p:nvPr/>
            </p:nvSpPr>
            <p:spPr bwMode="auto">
              <a:xfrm>
                <a:off x="2640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29" name="Rectangle 139"/>
              <p:cNvSpPr>
                <a:spLocks noChangeArrowheads="1"/>
              </p:cNvSpPr>
              <p:nvPr/>
            </p:nvSpPr>
            <p:spPr bwMode="auto">
              <a:xfrm>
                <a:off x="3024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30" name="Rectangle 140"/>
              <p:cNvSpPr>
                <a:spLocks noChangeArrowheads="1"/>
              </p:cNvSpPr>
              <p:nvPr/>
            </p:nvSpPr>
            <p:spPr bwMode="auto">
              <a:xfrm>
                <a:off x="3408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2" name="Group 141"/>
          <p:cNvGrpSpPr>
            <a:grpSpLocks/>
          </p:cNvGrpSpPr>
          <p:nvPr/>
        </p:nvGrpSpPr>
        <p:grpSpPr bwMode="auto">
          <a:xfrm>
            <a:off x="838200" y="1828800"/>
            <a:ext cx="7696200" cy="4267200"/>
            <a:chOff x="528" y="1152"/>
            <a:chExt cx="4848" cy="2688"/>
          </a:xfrm>
        </p:grpSpPr>
        <p:grpSp>
          <p:nvGrpSpPr>
            <p:cNvPr id="149681" name="Group 142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1488" y="1104"/>
              <a:chExt cx="3072" cy="2688"/>
            </a:xfrm>
          </p:grpSpPr>
          <p:sp>
            <p:nvSpPr>
              <p:cNvPr id="149683" name="Rectangle 143"/>
              <p:cNvSpPr>
                <a:spLocks noChangeArrowheads="1"/>
              </p:cNvSpPr>
              <p:nvPr/>
            </p:nvSpPr>
            <p:spPr bwMode="auto">
              <a:xfrm>
                <a:off x="1488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4" name="Rectangle 144"/>
              <p:cNvSpPr>
                <a:spLocks noChangeArrowheads="1"/>
              </p:cNvSpPr>
              <p:nvPr/>
            </p:nvSpPr>
            <p:spPr bwMode="auto">
              <a:xfrm>
                <a:off x="1488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5" name="Rectangle 145"/>
              <p:cNvSpPr>
                <a:spLocks noChangeArrowheads="1"/>
              </p:cNvSpPr>
              <p:nvPr/>
            </p:nvSpPr>
            <p:spPr bwMode="auto">
              <a:xfrm>
                <a:off x="1872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6" name="Rectangle 146"/>
              <p:cNvSpPr>
                <a:spLocks noChangeArrowheads="1"/>
              </p:cNvSpPr>
              <p:nvPr/>
            </p:nvSpPr>
            <p:spPr bwMode="auto">
              <a:xfrm>
                <a:off x="2640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7" name="Rectangle 147"/>
              <p:cNvSpPr>
                <a:spLocks noChangeArrowheads="1"/>
              </p:cNvSpPr>
              <p:nvPr/>
            </p:nvSpPr>
            <p:spPr bwMode="auto">
              <a:xfrm>
                <a:off x="3408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8" name="Rectangle 148"/>
              <p:cNvSpPr>
                <a:spLocks noChangeArrowheads="1"/>
              </p:cNvSpPr>
              <p:nvPr/>
            </p:nvSpPr>
            <p:spPr bwMode="auto">
              <a:xfrm>
                <a:off x="4176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89" name="Rectangle 149"/>
              <p:cNvSpPr>
                <a:spLocks noChangeArrowheads="1"/>
              </p:cNvSpPr>
              <p:nvPr/>
            </p:nvSpPr>
            <p:spPr bwMode="auto">
              <a:xfrm>
                <a:off x="1872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0" name="Rectangle 150"/>
              <p:cNvSpPr>
                <a:spLocks noChangeArrowheads="1"/>
              </p:cNvSpPr>
              <p:nvPr/>
            </p:nvSpPr>
            <p:spPr bwMode="auto">
              <a:xfrm>
                <a:off x="2256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1" name="Rectangle 151"/>
              <p:cNvSpPr>
                <a:spLocks noChangeArrowheads="1"/>
              </p:cNvSpPr>
              <p:nvPr/>
            </p:nvSpPr>
            <p:spPr bwMode="auto">
              <a:xfrm>
                <a:off x="3024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2" name="Rectangle 152"/>
              <p:cNvSpPr>
                <a:spLocks noChangeArrowheads="1"/>
              </p:cNvSpPr>
              <p:nvPr/>
            </p:nvSpPr>
            <p:spPr bwMode="auto">
              <a:xfrm>
                <a:off x="3792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3" name="Rectangle 153"/>
              <p:cNvSpPr>
                <a:spLocks noChangeArrowheads="1"/>
              </p:cNvSpPr>
              <p:nvPr/>
            </p:nvSpPr>
            <p:spPr bwMode="auto">
              <a:xfrm>
                <a:off x="1488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4" name="Rectangle 154"/>
              <p:cNvSpPr>
                <a:spLocks noChangeArrowheads="1"/>
              </p:cNvSpPr>
              <p:nvPr/>
            </p:nvSpPr>
            <p:spPr bwMode="auto">
              <a:xfrm>
                <a:off x="1488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5" name="Rectangle 155"/>
              <p:cNvSpPr>
                <a:spLocks noChangeArrowheads="1"/>
              </p:cNvSpPr>
              <p:nvPr/>
            </p:nvSpPr>
            <p:spPr bwMode="auto">
              <a:xfrm>
                <a:off x="2256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6" name="Rectangle 156"/>
              <p:cNvSpPr>
                <a:spLocks noChangeArrowheads="1"/>
              </p:cNvSpPr>
              <p:nvPr/>
            </p:nvSpPr>
            <p:spPr bwMode="auto">
              <a:xfrm>
                <a:off x="2640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7" name="Rectangle 157"/>
              <p:cNvSpPr>
                <a:spLocks noChangeArrowheads="1"/>
              </p:cNvSpPr>
              <p:nvPr/>
            </p:nvSpPr>
            <p:spPr bwMode="auto">
              <a:xfrm>
                <a:off x="1488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8" name="Rectangle 158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99" name="Rectangle 159"/>
              <p:cNvSpPr>
                <a:spLocks noChangeArrowheads="1"/>
              </p:cNvSpPr>
              <p:nvPr/>
            </p:nvSpPr>
            <p:spPr bwMode="auto">
              <a:xfrm>
                <a:off x="3024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0" name="Rectangle 160"/>
              <p:cNvSpPr>
                <a:spLocks noChangeArrowheads="1"/>
              </p:cNvSpPr>
              <p:nvPr/>
            </p:nvSpPr>
            <p:spPr bwMode="auto">
              <a:xfrm>
                <a:off x="3408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1" name="Rectangle 161"/>
              <p:cNvSpPr>
                <a:spLocks noChangeArrowheads="1"/>
              </p:cNvSpPr>
              <p:nvPr/>
            </p:nvSpPr>
            <p:spPr bwMode="auto">
              <a:xfrm>
                <a:off x="1488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2" name="Rectangle 162"/>
              <p:cNvSpPr>
                <a:spLocks noChangeArrowheads="1"/>
              </p:cNvSpPr>
              <p:nvPr/>
            </p:nvSpPr>
            <p:spPr bwMode="auto">
              <a:xfrm>
                <a:off x="1488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3" name="Rectangle 163"/>
              <p:cNvSpPr>
                <a:spLocks noChangeArrowheads="1"/>
              </p:cNvSpPr>
              <p:nvPr/>
            </p:nvSpPr>
            <p:spPr bwMode="auto">
              <a:xfrm>
                <a:off x="3792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704" name="Rectangle 164"/>
              <p:cNvSpPr>
                <a:spLocks noChangeArrowheads="1"/>
              </p:cNvSpPr>
              <p:nvPr/>
            </p:nvSpPr>
            <p:spPr bwMode="auto">
              <a:xfrm>
                <a:off x="4176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705" name="Group 165"/>
              <p:cNvGrpSpPr>
                <a:grpSpLocks/>
              </p:cNvGrpSpPr>
              <p:nvPr/>
            </p:nvGrpSpPr>
            <p:grpSpPr bwMode="auto">
              <a:xfrm>
                <a:off x="1536" y="1152"/>
                <a:ext cx="240" cy="192"/>
                <a:chOff x="768" y="1248"/>
                <a:chExt cx="240" cy="192"/>
              </a:xfrm>
            </p:grpSpPr>
            <p:sp>
              <p:nvSpPr>
                <p:cNvPr id="149706" name="Rectangle 16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707" name="Oval 16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708" name="Line 16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709" name="Line 16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710" name="Oval 17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82" name="Text Box 171"/>
            <p:cNvSpPr txBox="1">
              <a:spLocks noChangeArrowheads="1"/>
            </p:cNvSpPr>
            <p:nvPr/>
          </p:nvSpPr>
          <p:spPr bwMode="auto">
            <a:xfrm>
              <a:off x="528" y="1164"/>
              <a:ext cx="1680" cy="1288"/>
            </a:xfrm>
            <a:prstGeom prst="rect">
              <a:avLst/>
            </a:prstGeom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1</a:t>
              </a: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lnSpc>
                  <a:spcPct val="105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15" name="Group 172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56" name="Group 173"/>
            <p:cNvGrpSpPr>
              <a:grpSpLocks/>
            </p:cNvGrpSpPr>
            <p:nvPr/>
          </p:nvGrpSpPr>
          <p:grpSpPr bwMode="auto">
            <a:xfrm>
              <a:off x="2688" y="1488"/>
              <a:ext cx="2688" cy="2352"/>
              <a:chOff x="1872" y="1440"/>
              <a:chExt cx="2688" cy="2352"/>
            </a:xfrm>
          </p:grpSpPr>
          <p:sp>
            <p:nvSpPr>
              <p:cNvPr id="149658" name="Rectangle 174"/>
              <p:cNvSpPr>
                <a:spLocks noChangeArrowheads="1"/>
              </p:cNvSpPr>
              <p:nvPr/>
            </p:nvSpPr>
            <p:spPr bwMode="auto">
              <a:xfrm>
                <a:off x="2256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59" name="Rectangle 175"/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0" name="Rectangle 176"/>
              <p:cNvSpPr>
                <a:spLocks noChangeArrowheads="1"/>
              </p:cNvSpPr>
              <p:nvPr/>
            </p:nvSpPr>
            <p:spPr bwMode="auto">
              <a:xfrm>
                <a:off x="3792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1" name="Rectangle 177"/>
              <p:cNvSpPr>
                <a:spLocks noChangeArrowheads="1"/>
              </p:cNvSpPr>
              <p:nvPr/>
            </p:nvSpPr>
            <p:spPr bwMode="auto">
              <a:xfrm>
                <a:off x="2640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2" name="Rectangle 178"/>
              <p:cNvSpPr>
                <a:spLocks noChangeArrowheads="1"/>
              </p:cNvSpPr>
              <p:nvPr/>
            </p:nvSpPr>
            <p:spPr bwMode="auto">
              <a:xfrm>
                <a:off x="3408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3" name="Rectangle 179"/>
              <p:cNvSpPr>
                <a:spLocks noChangeArrowheads="1"/>
              </p:cNvSpPr>
              <p:nvPr/>
            </p:nvSpPr>
            <p:spPr bwMode="auto">
              <a:xfrm>
                <a:off x="4176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4" name="Rectangle 180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5" name="Rectangle 181"/>
              <p:cNvSpPr>
                <a:spLocks noChangeArrowheads="1"/>
              </p:cNvSpPr>
              <p:nvPr/>
            </p:nvSpPr>
            <p:spPr bwMode="auto">
              <a:xfrm>
                <a:off x="2256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6" name="Rectangle 182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7" name="Rectangle 183"/>
              <p:cNvSpPr>
                <a:spLocks noChangeArrowheads="1"/>
              </p:cNvSpPr>
              <p:nvPr/>
            </p:nvSpPr>
            <p:spPr bwMode="auto">
              <a:xfrm>
                <a:off x="3024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8" name="Rectangle 184"/>
              <p:cNvSpPr>
                <a:spLocks noChangeArrowheads="1"/>
              </p:cNvSpPr>
              <p:nvPr/>
            </p:nvSpPr>
            <p:spPr bwMode="auto">
              <a:xfrm>
                <a:off x="2256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69" name="Rectangle 185"/>
              <p:cNvSpPr>
                <a:spLocks noChangeArrowheads="1"/>
              </p:cNvSpPr>
              <p:nvPr/>
            </p:nvSpPr>
            <p:spPr bwMode="auto">
              <a:xfrm>
                <a:off x="3408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0" name="Rectangle 186"/>
              <p:cNvSpPr>
                <a:spLocks noChangeArrowheads="1"/>
              </p:cNvSpPr>
              <p:nvPr/>
            </p:nvSpPr>
            <p:spPr bwMode="auto">
              <a:xfrm>
                <a:off x="3792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1" name="Rectangle 187"/>
              <p:cNvSpPr>
                <a:spLocks noChangeArrowheads="1"/>
              </p:cNvSpPr>
              <p:nvPr/>
            </p:nvSpPr>
            <p:spPr bwMode="auto">
              <a:xfrm>
                <a:off x="2256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2" name="Rectangle 188"/>
              <p:cNvSpPr>
                <a:spLocks noChangeArrowheads="1"/>
              </p:cNvSpPr>
              <p:nvPr/>
            </p:nvSpPr>
            <p:spPr bwMode="auto">
              <a:xfrm>
                <a:off x="2256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3" name="Rectangle 189"/>
              <p:cNvSpPr>
                <a:spLocks noChangeArrowheads="1"/>
              </p:cNvSpPr>
              <p:nvPr/>
            </p:nvSpPr>
            <p:spPr bwMode="auto">
              <a:xfrm>
                <a:off x="4176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74" name="Rectangle 190"/>
              <p:cNvSpPr>
                <a:spLocks noChangeArrowheads="1"/>
              </p:cNvSpPr>
              <p:nvPr/>
            </p:nvSpPr>
            <p:spPr bwMode="auto">
              <a:xfrm>
                <a:off x="2256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675" name="Group 191"/>
              <p:cNvGrpSpPr>
                <a:grpSpLocks/>
              </p:cNvGrpSpPr>
              <p:nvPr/>
            </p:nvGrpSpPr>
            <p:grpSpPr bwMode="auto">
              <a:xfrm>
                <a:off x="2304" y="1488"/>
                <a:ext cx="240" cy="192"/>
                <a:chOff x="768" y="1248"/>
                <a:chExt cx="240" cy="192"/>
              </a:xfrm>
            </p:grpSpPr>
            <p:sp>
              <p:nvSpPr>
                <p:cNvPr id="149676" name="Rectangle 192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77" name="Oval 193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78" name="Line 194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79" name="Line 195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80" name="Oval 196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57" name="Text Box 197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2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18" name="Group 198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37" name="Group 199"/>
            <p:cNvGrpSpPr>
              <a:grpSpLocks/>
            </p:cNvGrpSpPr>
            <p:nvPr/>
          </p:nvGrpSpPr>
          <p:grpSpPr bwMode="auto">
            <a:xfrm>
              <a:off x="2688" y="1824"/>
              <a:ext cx="2688" cy="2016"/>
              <a:chOff x="1872" y="1776"/>
              <a:chExt cx="2688" cy="2016"/>
            </a:xfrm>
          </p:grpSpPr>
          <p:sp>
            <p:nvSpPr>
              <p:cNvPr id="149639" name="Rectangle 200"/>
              <p:cNvSpPr>
                <a:spLocks noChangeArrowheads="1"/>
              </p:cNvSpPr>
              <p:nvPr/>
            </p:nvSpPr>
            <p:spPr bwMode="auto">
              <a:xfrm>
                <a:off x="3408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0" name="Rectangle 201"/>
              <p:cNvSpPr>
                <a:spLocks noChangeArrowheads="1"/>
              </p:cNvSpPr>
              <p:nvPr/>
            </p:nvSpPr>
            <p:spPr bwMode="auto">
              <a:xfrm>
                <a:off x="4176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1" name="Rectangle 202"/>
              <p:cNvSpPr>
                <a:spLocks noChangeArrowheads="1"/>
              </p:cNvSpPr>
              <p:nvPr/>
            </p:nvSpPr>
            <p:spPr bwMode="auto">
              <a:xfrm>
                <a:off x="3024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2" name="Rectangle 203"/>
              <p:cNvSpPr>
                <a:spLocks noChangeArrowheads="1"/>
              </p:cNvSpPr>
              <p:nvPr/>
            </p:nvSpPr>
            <p:spPr bwMode="auto">
              <a:xfrm>
                <a:off x="3408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3" name="Rectangle 204"/>
              <p:cNvSpPr>
                <a:spLocks noChangeArrowheads="1"/>
              </p:cNvSpPr>
              <p:nvPr/>
            </p:nvSpPr>
            <p:spPr bwMode="auto">
              <a:xfrm>
                <a:off x="3792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4" name="Rectangle 205"/>
              <p:cNvSpPr>
                <a:spLocks noChangeArrowheads="1"/>
              </p:cNvSpPr>
              <p:nvPr/>
            </p:nvSpPr>
            <p:spPr bwMode="auto">
              <a:xfrm>
                <a:off x="3024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5" name="Rectangle 206"/>
              <p:cNvSpPr>
                <a:spLocks noChangeArrowheads="1"/>
              </p:cNvSpPr>
              <p:nvPr/>
            </p:nvSpPr>
            <p:spPr bwMode="auto">
              <a:xfrm>
                <a:off x="1872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6" name="Rectangle 207"/>
              <p:cNvSpPr>
                <a:spLocks noChangeArrowheads="1"/>
              </p:cNvSpPr>
              <p:nvPr/>
            </p:nvSpPr>
            <p:spPr bwMode="auto">
              <a:xfrm>
                <a:off x="3792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7" name="Rectangle 208"/>
              <p:cNvSpPr>
                <a:spLocks noChangeArrowheads="1"/>
              </p:cNvSpPr>
              <p:nvPr/>
            </p:nvSpPr>
            <p:spPr bwMode="auto">
              <a:xfrm>
                <a:off x="4176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8" name="Rectangle 209"/>
              <p:cNvSpPr>
                <a:spLocks noChangeArrowheads="1"/>
              </p:cNvSpPr>
              <p:nvPr/>
            </p:nvSpPr>
            <p:spPr bwMode="auto">
              <a:xfrm>
                <a:off x="3024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49" name="Rectangle 210"/>
              <p:cNvSpPr>
                <a:spLocks noChangeArrowheads="1"/>
              </p:cNvSpPr>
              <p:nvPr/>
            </p:nvSpPr>
            <p:spPr bwMode="auto">
              <a:xfrm>
                <a:off x="3024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650" name="Group 211"/>
              <p:cNvGrpSpPr>
                <a:grpSpLocks/>
              </p:cNvGrpSpPr>
              <p:nvPr/>
            </p:nvGrpSpPr>
            <p:grpSpPr bwMode="auto">
              <a:xfrm>
                <a:off x="3072" y="1824"/>
                <a:ext cx="240" cy="192"/>
                <a:chOff x="768" y="1248"/>
                <a:chExt cx="240" cy="192"/>
              </a:xfrm>
            </p:grpSpPr>
            <p:sp>
              <p:nvSpPr>
                <p:cNvPr id="149651" name="Rectangle 212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52" name="Oval 213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5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54" name="Line 215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55" name="Oval 216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38" name="Text Box 217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3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21" name="Group 218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21" name="Group 219"/>
            <p:cNvGrpSpPr>
              <a:grpSpLocks/>
            </p:cNvGrpSpPr>
            <p:nvPr/>
          </p:nvGrpSpPr>
          <p:grpSpPr bwMode="auto">
            <a:xfrm>
              <a:off x="2688" y="2160"/>
              <a:ext cx="2688" cy="1680"/>
              <a:chOff x="1872" y="2112"/>
              <a:chExt cx="2688" cy="1680"/>
            </a:xfrm>
          </p:grpSpPr>
          <p:sp>
            <p:nvSpPr>
              <p:cNvPr id="149623" name="Rectangle 220"/>
              <p:cNvSpPr>
                <a:spLocks noChangeArrowheads="1"/>
              </p:cNvSpPr>
              <p:nvPr/>
            </p:nvSpPr>
            <p:spPr bwMode="auto">
              <a:xfrm>
                <a:off x="3792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4" name="Rectangle 221"/>
              <p:cNvSpPr>
                <a:spLocks noChangeArrowheads="1"/>
              </p:cNvSpPr>
              <p:nvPr/>
            </p:nvSpPr>
            <p:spPr bwMode="auto">
              <a:xfrm>
                <a:off x="1872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5" name="Rectangle 222"/>
              <p:cNvSpPr>
                <a:spLocks noChangeArrowheads="1"/>
              </p:cNvSpPr>
              <p:nvPr/>
            </p:nvSpPr>
            <p:spPr bwMode="auto">
              <a:xfrm>
                <a:off x="4176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6" name="Rectangle 223"/>
              <p:cNvSpPr>
                <a:spLocks noChangeArrowheads="1"/>
              </p:cNvSpPr>
              <p:nvPr/>
            </p:nvSpPr>
            <p:spPr bwMode="auto">
              <a:xfrm>
                <a:off x="1872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7" name="Rectangle 224"/>
              <p:cNvSpPr>
                <a:spLocks noChangeArrowheads="1"/>
              </p:cNvSpPr>
              <p:nvPr/>
            </p:nvSpPr>
            <p:spPr bwMode="auto">
              <a:xfrm>
                <a:off x="2640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8" name="Rectangle 225"/>
              <p:cNvSpPr>
                <a:spLocks noChangeArrowheads="1"/>
              </p:cNvSpPr>
              <p:nvPr/>
            </p:nvSpPr>
            <p:spPr bwMode="auto">
              <a:xfrm>
                <a:off x="1872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29" name="Rectangle 226"/>
              <p:cNvSpPr>
                <a:spLocks noChangeArrowheads="1"/>
              </p:cNvSpPr>
              <p:nvPr/>
            </p:nvSpPr>
            <p:spPr bwMode="auto">
              <a:xfrm>
                <a:off x="1872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30" name="Rectangle 227"/>
              <p:cNvSpPr>
                <a:spLocks noChangeArrowheads="1"/>
              </p:cNvSpPr>
              <p:nvPr/>
            </p:nvSpPr>
            <p:spPr bwMode="auto">
              <a:xfrm>
                <a:off x="3408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631" name="Group 228"/>
              <p:cNvGrpSpPr>
                <a:grpSpLocks/>
              </p:cNvGrpSpPr>
              <p:nvPr/>
            </p:nvGrpSpPr>
            <p:grpSpPr bwMode="auto">
              <a:xfrm>
                <a:off x="1920" y="2160"/>
                <a:ext cx="240" cy="192"/>
                <a:chOff x="768" y="1248"/>
                <a:chExt cx="240" cy="192"/>
              </a:xfrm>
            </p:grpSpPr>
            <p:sp>
              <p:nvSpPr>
                <p:cNvPr id="149632" name="Rectangle 229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33" name="Oval 230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34" name="Line 231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35" name="Line 232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36" name="Oval 233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22" name="Text Box 234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4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24" name="Group 235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07" name="Group 236"/>
            <p:cNvGrpSpPr>
              <a:grpSpLocks/>
            </p:cNvGrpSpPr>
            <p:nvPr/>
          </p:nvGrpSpPr>
          <p:grpSpPr bwMode="auto">
            <a:xfrm>
              <a:off x="3456" y="2496"/>
              <a:ext cx="1920" cy="1344"/>
              <a:chOff x="2640" y="2448"/>
              <a:chExt cx="1920" cy="1344"/>
            </a:xfrm>
          </p:grpSpPr>
          <p:sp>
            <p:nvSpPr>
              <p:cNvPr id="149609" name="Rectangle 237"/>
              <p:cNvSpPr>
                <a:spLocks noChangeArrowheads="1"/>
              </p:cNvSpPr>
              <p:nvPr/>
            </p:nvSpPr>
            <p:spPr bwMode="auto">
              <a:xfrm>
                <a:off x="2640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0" name="Rectangle 238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1" name="Rectangle 239"/>
              <p:cNvSpPr>
                <a:spLocks noChangeArrowheads="1"/>
              </p:cNvSpPr>
              <p:nvPr/>
            </p:nvSpPr>
            <p:spPr bwMode="auto">
              <a:xfrm>
                <a:off x="2640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2" name="Rectangle 240"/>
              <p:cNvSpPr>
                <a:spLocks noChangeArrowheads="1"/>
              </p:cNvSpPr>
              <p:nvPr/>
            </p:nvSpPr>
            <p:spPr bwMode="auto">
              <a:xfrm>
                <a:off x="3408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3" name="Rectangle 241"/>
              <p:cNvSpPr>
                <a:spLocks noChangeArrowheads="1"/>
              </p:cNvSpPr>
              <p:nvPr/>
            </p:nvSpPr>
            <p:spPr bwMode="auto">
              <a:xfrm>
                <a:off x="3792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14" name="Rectangle 242"/>
              <p:cNvSpPr>
                <a:spLocks noChangeArrowheads="1"/>
              </p:cNvSpPr>
              <p:nvPr/>
            </p:nvSpPr>
            <p:spPr bwMode="auto">
              <a:xfrm>
                <a:off x="2640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615" name="Group 243"/>
              <p:cNvGrpSpPr>
                <a:grpSpLocks/>
              </p:cNvGrpSpPr>
              <p:nvPr/>
            </p:nvGrpSpPr>
            <p:grpSpPr bwMode="auto">
              <a:xfrm>
                <a:off x="2688" y="2496"/>
                <a:ext cx="240" cy="192"/>
                <a:chOff x="768" y="1248"/>
                <a:chExt cx="240" cy="192"/>
              </a:xfrm>
            </p:grpSpPr>
            <p:sp>
              <p:nvSpPr>
                <p:cNvPr id="149616" name="Rectangle 244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17" name="Oval 245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18" name="Line 246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19" name="Line 247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620" name="Oval 248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 useBgFill="1">
          <p:nvSpPr>
            <p:cNvPr id="149608" name="Text Box 249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5</a:t>
              </a:r>
            </a:p>
            <a:p>
              <a:pPr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Stuck!</a:t>
              </a: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27" name="Group 250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sp useBgFill="1">
          <p:nvSpPr>
            <p:cNvPr id="149593" name="Text Box 251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Undo move</a:t>
              </a:r>
            </a:p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 for Queen 5</a:t>
              </a: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94" name="Rectangle 252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5" name="Rectangle 253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6" name="Rectangle 254"/>
            <p:cNvSpPr>
              <a:spLocks noChangeArrowheads="1"/>
            </p:cNvSpPr>
            <p:nvPr/>
          </p:nvSpPr>
          <p:spPr bwMode="auto">
            <a:xfrm>
              <a:off x="3456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7" name="Rectangle 255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8" name="Rectangle 256"/>
            <p:cNvSpPr>
              <a:spLocks noChangeArrowheads="1"/>
            </p:cNvSpPr>
            <p:nvPr/>
          </p:nvSpPr>
          <p:spPr bwMode="auto">
            <a:xfrm>
              <a:off x="4608" y="3504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99" name="Rectangle 257"/>
            <p:cNvSpPr>
              <a:spLocks noChangeArrowheads="1"/>
            </p:cNvSpPr>
            <p:nvPr/>
          </p:nvSpPr>
          <p:spPr bwMode="auto">
            <a:xfrm>
              <a:off x="3456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600" name="Group 258"/>
            <p:cNvGrpSpPr>
              <a:grpSpLocks/>
            </p:cNvGrpSpPr>
            <p:nvPr/>
          </p:nvGrpSpPr>
          <p:grpSpPr bwMode="auto">
            <a:xfrm>
              <a:off x="3504" y="2559"/>
              <a:ext cx="240" cy="192"/>
              <a:chOff x="768" y="1248"/>
              <a:chExt cx="240" cy="192"/>
            </a:xfrm>
          </p:grpSpPr>
          <p:sp>
            <p:nvSpPr>
              <p:cNvPr id="149602" name="Rectangle 25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03" name="Oval 26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04" name="Line 26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05" name="Line 26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606" name="Oval 26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49601" name="Line 264"/>
            <p:cNvSpPr>
              <a:spLocks noChangeShapeType="1"/>
            </p:cNvSpPr>
            <p:nvPr/>
          </p:nvSpPr>
          <p:spPr bwMode="auto">
            <a:xfrm>
              <a:off x="3504" y="2559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29" name="Group 265"/>
          <p:cNvGrpSpPr>
            <a:grpSpLocks/>
          </p:cNvGrpSpPr>
          <p:nvPr/>
        </p:nvGrpSpPr>
        <p:grpSpPr bwMode="auto">
          <a:xfrm>
            <a:off x="914400" y="1862138"/>
            <a:ext cx="7620000" cy="3700463"/>
            <a:chOff x="576" y="1173"/>
            <a:chExt cx="4800" cy="2331"/>
          </a:xfrm>
        </p:grpSpPr>
        <p:sp useBgFill="1">
          <p:nvSpPr>
            <p:cNvPr id="149583" name="Text Box 266"/>
            <p:cNvSpPr txBox="1">
              <a:spLocks noChangeArrowheads="1"/>
            </p:cNvSpPr>
            <p:nvPr/>
          </p:nvSpPr>
          <p:spPr bwMode="auto">
            <a:xfrm>
              <a:off x="576" y="1173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next value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5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Still Stuck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84" name="Rectangle 267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85" name="Rectangle 268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586" name="Group 269"/>
            <p:cNvGrpSpPr>
              <a:grpSpLocks/>
            </p:cNvGrpSpPr>
            <p:nvPr/>
          </p:nvGrpSpPr>
          <p:grpSpPr bwMode="auto">
            <a:xfrm>
              <a:off x="5040" y="2557"/>
              <a:ext cx="240" cy="192"/>
              <a:chOff x="768" y="1248"/>
              <a:chExt cx="240" cy="192"/>
            </a:xfrm>
          </p:grpSpPr>
          <p:sp>
            <p:nvSpPr>
              <p:cNvPr id="149588" name="Rectangle 27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89" name="Oval 27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90" name="Line 27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91" name="Line 27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92" name="Oval 27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49587" name="Rectangle 275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31" name="Group 276"/>
          <p:cNvGrpSpPr>
            <a:grpSpLocks/>
          </p:cNvGrpSpPr>
          <p:nvPr/>
        </p:nvGrpSpPr>
        <p:grpSpPr bwMode="auto">
          <a:xfrm>
            <a:off x="914400" y="1866900"/>
            <a:ext cx="7467600" cy="3695699"/>
            <a:chOff x="576" y="1176"/>
            <a:chExt cx="4704" cy="2328"/>
          </a:xfrm>
        </p:grpSpPr>
        <p:sp useBgFill="1">
          <p:nvSpPr>
            <p:cNvPr id="149580" name="Text Box 277"/>
            <p:cNvSpPr txBox="1">
              <a:spLocks noChangeArrowheads="1"/>
            </p:cNvSpPr>
            <p:nvPr/>
          </p:nvSpPr>
          <p:spPr bwMode="auto">
            <a:xfrm>
              <a:off x="576" y="1176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Undo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5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no move left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81" name="Line 278"/>
            <p:cNvSpPr>
              <a:spLocks noChangeShapeType="1"/>
            </p:cNvSpPr>
            <p:nvPr/>
          </p:nvSpPr>
          <p:spPr bwMode="auto">
            <a:xfrm>
              <a:off x="5040" y="2544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82" name="Rectangle 279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145752" name="Group 280"/>
          <p:cNvGrpSpPr>
            <a:grpSpLocks/>
          </p:cNvGrpSpPr>
          <p:nvPr/>
        </p:nvGrpSpPr>
        <p:grpSpPr bwMode="auto">
          <a:xfrm>
            <a:off x="914400" y="1693863"/>
            <a:ext cx="7620000" cy="4402138"/>
            <a:chOff x="576" y="1067"/>
            <a:chExt cx="4800" cy="2773"/>
          </a:xfrm>
        </p:grpSpPr>
        <p:sp useBgFill="1">
          <p:nvSpPr>
            <p:cNvPr id="149568" name="Text Box 281"/>
            <p:cNvSpPr txBox="1">
              <a:spLocks noChangeArrowheads="1"/>
            </p:cNvSpPr>
            <p:nvPr/>
          </p:nvSpPr>
          <p:spPr bwMode="auto">
            <a:xfrm>
              <a:off x="576" y="1067"/>
              <a:ext cx="1584" cy="1486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Backtrack</a:t>
              </a:r>
              <a:r>
                <a:rPr lang="en-AU" sz="3000" dirty="0">
                  <a:latin typeface="Calibri Regular" panose="020F0502020204030204" pitchFamily="34" charset="0"/>
                </a:rPr>
                <a:t> and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undo last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4</a:t>
              </a: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69" name="Rectangle 282"/>
            <p:cNvSpPr>
              <a:spLocks noChangeArrowheads="1"/>
            </p:cNvSpPr>
            <p:nvPr/>
          </p:nvSpPr>
          <p:spPr bwMode="auto">
            <a:xfrm>
              <a:off x="4608" y="2160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0" name="Rectangle 283"/>
            <p:cNvSpPr>
              <a:spLocks noChangeArrowheads="1"/>
            </p:cNvSpPr>
            <p:nvPr/>
          </p:nvSpPr>
          <p:spPr bwMode="auto">
            <a:xfrm>
              <a:off x="4992" y="2160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1" name="Rectangle 284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2" name="Rectangle 285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3" name="Rectangle 286"/>
            <p:cNvSpPr>
              <a:spLocks noChangeArrowheads="1"/>
            </p:cNvSpPr>
            <p:nvPr/>
          </p:nvSpPr>
          <p:spPr bwMode="auto">
            <a:xfrm>
              <a:off x="4224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4" name="Rectangle 287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5" name="Rectangle 288"/>
            <p:cNvSpPr>
              <a:spLocks noChangeArrowheads="1"/>
            </p:cNvSpPr>
            <p:nvPr/>
          </p:nvSpPr>
          <p:spPr bwMode="auto">
            <a:xfrm>
              <a:off x="3456" y="2832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6" name="Rectangle 289"/>
            <p:cNvSpPr>
              <a:spLocks noChangeArrowheads="1"/>
            </p:cNvSpPr>
            <p:nvPr/>
          </p:nvSpPr>
          <p:spPr bwMode="auto">
            <a:xfrm>
              <a:off x="2688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7" name="Rectangle 290"/>
            <p:cNvSpPr>
              <a:spLocks noChangeArrowheads="1"/>
            </p:cNvSpPr>
            <p:nvPr/>
          </p:nvSpPr>
          <p:spPr bwMode="auto">
            <a:xfrm>
              <a:off x="2688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8" name="Rectangle 291"/>
            <p:cNvSpPr>
              <a:spLocks noChangeArrowheads="1"/>
            </p:cNvSpPr>
            <p:nvPr/>
          </p:nvSpPr>
          <p:spPr bwMode="auto">
            <a:xfrm>
              <a:off x="2688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79" name="Line 292"/>
            <p:cNvSpPr>
              <a:spLocks noChangeShapeType="1"/>
            </p:cNvSpPr>
            <p:nvPr/>
          </p:nvSpPr>
          <p:spPr bwMode="auto">
            <a:xfrm>
              <a:off x="2736" y="2197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grpSp>
        <p:nvGrpSpPr>
          <p:cNvPr id="145753" name="Group 293"/>
          <p:cNvGrpSpPr>
            <a:grpSpLocks/>
          </p:cNvGrpSpPr>
          <p:nvPr/>
        </p:nvGrpSpPr>
        <p:grpSpPr bwMode="auto">
          <a:xfrm>
            <a:off x="914400" y="1866900"/>
            <a:ext cx="7620000" cy="4229099"/>
            <a:chOff x="576" y="1176"/>
            <a:chExt cx="4800" cy="2664"/>
          </a:xfrm>
        </p:grpSpPr>
        <p:sp useBgFill="1">
          <p:nvSpPr>
            <p:cNvPr id="149554" name="Text Box 294"/>
            <p:cNvSpPr txBox="1">
              <a:spLocks noChangeArrowheads="1"/>
            </p:cNvSpPr>
            <p:nvPr/>
          </p:nvSpPr>
          <p:spPr bwMode="auto">
            <a:xfrm>
              <a:off x="576" y="1176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next value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4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49555" name="Group 295"/>
            <p:cNvGrpSpPr>
              <a:grpSpLocks/>
            </p:cNvGrpSpPr>
            <p:nvPr/>
          </p:nvGrpSpPr>
          <p:grpSpPr bwMode="auto">
            <a:xfrm>
              <a:off x="2688" y="2160"/>
              <a:ext cx="2688" cy="1680"/>
              <a:chOff x="2688" y="2160"/>
              <a:chExt cx="2688" cy="1680"/>
            </a:xfrm>
          </p:grpSpPr>
          <p:sp>
            <p:nvSpPr>
              <p:cNvPr id="149556" name="Rectangle 296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7" name="Rectangle 297"/>
              <p:cNvSpPr>
                <a:spLocks noChangeArrowheads="1"/>
              </p:cNvSpPr>
              <p:nvPr/>
            </p:nvSpPr>
            <p:spPr bwMode="auto">
              <a:xfrm>
                <a:off x="4608" y="216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8" name="Rectangle 298"/>
              <p:cNvSpPr>
                <a:spLocks noChangeArrowheads="1"/>
              </p:cNvSpPr>
              <p:nvPr/>
            </p:nvSpPr>
            <p:spPr bwMode="auto">
              <a:xfrm>
                <a:off x="4992" y="216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9" name="Rectangle 299"/>
              <p:cNvSpPr>
                <a:spLocks noChangeArrowheads="1"/>
              </p:cNvSpPr>
              <p:nvPr/>
            </p:nvSpPr>
            <p:spPr bwMode="auto">
              <a:xfrm>
                <a:off x="4992" y="249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60" name="Rectangle 300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49561" name="Group 301"/>
              <p:cNvGrpSpPr>
                <a:grpSpLocks/>
              </p:cNvGrpSpPr>
              <p:nvPr/>
            </p:nvGrpSpPr>
            <p:grpSpPr bwMode="auto">
              <a:xfrm>
                <a:off x="4656" y="2208"/>
                <a:ext cx="240" cy="192"/>
                <a:chOff x="4656" y="2208"/>
                <a:chExt cx="240" cy="192"/>
              </a:xfrm>
            </p:grpSpPr>
            <p:sp>
              <p:nvSpPr>
                <p:cNvPr id="149563" name="Rectangle 302"/>
                <p:cNvSpPr>
                  <a:spLocks noChangeArrowheads="1"/>
                </p:cNvSpPr>
                <p:nvPr/>
              </p:nvSpPr>
              <p:spPr bwMode="auto">
                <a:xfrm>
                  <a:off x="4704" y="235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564" name="Oval 303"/>
                <p:cNvSpPr>
                  <a:spLocks noChangeArrowheads="1"/>
                </p:cNvSpPr>
                <p:nvPr/>
              </p:nvSpPr>
              <p:spPr bwMode="auto">
                <a:xfrm>
                  <a:off x="4704" y="225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565" name="Line 304"/>
                <p:cNvSpPr>
                  <a:spLocks noChangeShapeType="1"/>
                </p:cNvSpPr>
                <p:nvPr/>
              </p:nvSpPr>
              <p:spPr bwMode="auto">
                <a:xfrm flipV="1">
                  <a:off x="4848" y="230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566" name="Line 305"/>
                <p:cNvSpPr>
                  <a:spLocks noChangeShapeType="1"/>
                </p:cNvSpPr>
                <p:nvPr/>
              </p:nvSpPr>
              <p:spPr bwMode="auto">
                <a:xfrm flipH="1" flipV="1">
                  <a:off x="4656" y="230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49567" name="Oval 306"/>
                <p:cNvSpPr>
                  <a:spLocks noChangeArrowheads="1"/>
                </p:cNvSpPr>
                <p:nvPr/>
              </p:nvSpPr>
              <p:spPr bwMode="auto">
                <a:xfrm>
                  <a:off x="4752" y="220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49562" name="Rectangle 307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45756" name="Group 308"/>
          <p:cNvGrpSpPr>
            <a:grpSpLocks/>
          </p:cNvGrpSpPr>
          <p:nvPr/>
        </p:nvGrpSpPr>
        <p:grpSpPr bwMode="auto">
          <a:xfrm>
            <a:off x="914400" y="1905000"/>
            <a:ext cx="5181600" cy="4191000"/>
            <a:chOff x="576" y="1200"/>
            <a:chExt cx="3264" cy="2640"/>
          </a:xfrm>
        </p:grpSpPr>
        <p:sp>
          <p:nvSpPr>
            <p:cNvPr id="149543" name="Rectangle 309"/>
            <p:cNvSpPr>
              <a:spLocks noChangeArrowheads="1"/>
            </p:cNvSpPr>
            <p:nvPr/>
          </p:nvSpPr>
          <p:spPr bwMode="auto">
            <a:xfrm>
              <a:off x="2688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44" name="Rectangle 310"/>
            <p:cNvSpPr>
              <a:spLocks noChangeArrowheads="1"/>
            </p:cNvSpPr>
            <p:nvPr/>
          </p:nvSpPr>
          <p:spPr bwMode="auto">
            <a:xfrm>
              <a:off x="2688" y="3168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45" name="Rectangle 311"/>
            <p:cNvSpPr>
              <a:spLocks noChangeArrowheads="1"/>
            </p:cNvSpPr>
            <p:nvPr/>
          </p:nvSpPr>
          <p:spPr bwMode="auto">
            <a:xfrm>
              <a:off x="2688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46" name="Rectangle 312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547" name="Group 313"/>
            <p:cNvGrpSpPr>
              <a:grpSpLocks/>
            </p:cNvGrpSpPr>
            <p:nvPr/>
          </p:nvGrpSpPr>
          <p:grpSpPr bwMode="auto">
            <a:xfrm>
              <a:off x="2736" y="2545"/>
              <a:ext cx="240" cy="192"/>
              <a:chOff x="768" y="1248"/>
              <a:chExt cx="240" cy="192"/>
            </a:xfrm>
          </p:grpSpPr>
          <p:sp>
            <p:nvSpPr>
              <p:cNvPr id="149549" name="Rectangle 31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0" name="Oval 31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1" name="Line 31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2" name="Line 31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53" name="Oval 31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 useBgFill="1">
          <p:nvSpPr>
            <p:cNvPr id="149548" name="Text Box 319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5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</p:grpSp>
      <p:grpSp>
        <p:nvGrpSpPr>
          <p:cNvPr id="145758" name="Group 320"/>
          <p:cNvGrpSpPr>
            <a:grpSpLocks/>
          </p:cNvGrpSpPr>
          <p:nvPr/>
        </p:nvGrpSpPr>
        <p:grpSpPr bwMode="auto">
          <a:xfrm>
            <a:off x="990600" y="1905000"/>
            <a:ext cx="6324600" cy="4191000"/>
            <a:chOff x="624" y="1200"/>
            <a:chExt cx="3984" cy="2640"/>
          </a:xfrm>
        </p:grpSpPr>
        <p:sp useBgFill="1">
          <p:nvSpPr>
            <p:cNvPr id="149533" name="Text Box 321"/>
            <p:cNvSpPr txBox="1">
              <a:spLocks noChangeArrowheads="1"/>
            </p:cNvSpPr>
            <p:nvPr/>
          </p:nvSpPr>
          <p:spPr bwMode="auto">
            <a:xfrm>
              <a:off x="624" y="1200"/>
              <a:ext cx="1488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6</a:t>
              </a: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34" name="Rectangle 322"/>
            <p:cNvSpPr>
              <a:spLocks noChangeArrowheads="1"/>
            </p:cNvSpPr>
            <p:nvPr/>
          </p:nvSpPr>
          <p:spPr bwMode="auto">
            <a:xfrm>
              <a:off x="3456" y="2832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35" name="Rectangle 323"/>
            <p:cNvSpPr>
              <a:spLocks noChangeArrowheads="1"/>
            </p:cNvSpPr>
            <p:nvPr/>
          </p:nvSpPr>
          <p:spPr bwMode="auto">
            <a:xfrm>
              <a:off x="3456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9536" name="Rectangle 324"/>
            <p:cNvSpPr>
              <a:spLocks noChangeArrowheads="1"/>
            </p:cNvSpPr>
            <p:nvPr/>
          </p:nvSpPr>
          <p:spPr bwMode="auto">
            <a:xfrm>
              <a:off x="4224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537" name="Group 325"/>
            <p:cNvGrpSpPr>
              <a:grpSpLocks/>
            </p:cNvGrpSpPr>
            <p:nvPr/>
          </p:nvGrpSpPr>
          <p:grpSpPr bwMode="auto">
            <a:xfrm>
              <a:off x="3504" y="2880"/>
              <a:ext cx="240" cy="192"/>
              <a:chOff x="3504" y="2880"/>
              <a:chExt cx="240" cy="192"/>
            </a:xfrm>
          </p:grpSpPr>
          <p:sp>
            <p:nvSpPr>
              <p:cNvPr id="149538" name="Rectangle 326"/>
              <p:cNvSpPr>
                <a:spLocks noChangeArrowheads="1"/>
              </p:cNvSpPr>
              <p:nvPr/>
            </p:nvSpPr>
            <p:spPr bwMode="auto">
              <a:xfrm>
                <a:off x="3552" y="3024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39" name="Oval 327"/>
              <p:cNvSpPr>
                <a:spLocks noChangeArrowheads="1"/>
              </p:cNvSpPr>
              <p:nvPr/>
            </p:nvSpPr>
            <p:spPr bwMode="auto">
              <a:xfrm>
                <a:off x="3552" y="2928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40" name="Line 328"/>
              <p:cNvSpPr>
                <a:spLocks noChangeShapeType="1"/>
              </p:cNvSpPr>
              <p:nvPr/>
            </p:nvSpPr>
            <p:spPr bwMode="auto">
              <a:xfrm flipV="1">
                <a:off x="3696" y="2976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41" name="Line 329"/>
              <p:cNvSpPr>
                <a:spLocks noChangeShapeType="1"/>
              </p:cNvSpPr>
              <p:nvPr/>
            </p:nvSpPr>
            <p:spPr bwMode="auto">
              <a:xfrm flipH="1" flipV="1">
                <a:off x="3504" y="2976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42" name="Oval 330"/>
              <p:cNvSpPr>
                <a:spLocks noChangeArrowheads="1"/>
              </p:cNvSpPr>
              <p:nvPr/>
            </p:nvSpPr>
            <p:spPr bwMode="auto">
              <a:xfrm>
                <a:off x="3600" y="288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45408" name="Group 331"/>
          <p:cNvGrpSpPr>
            <a:grpSpLocks/>
          </p:cNvGrpSpPr>
          <p:nvPr/>
        </p:nvGrpSpPr>
        <p:grpSpPr bwMode="auto">
          <a:xfrm>
            <a:off x="990600" y="1935163"/>
            <a:ext cx="6324600" cy="3617912"/>
            <a:chOff x="624" y="1219"/>
            <a:chExt cx="3984" cy="2279"/>
          </a:xfrm>
        </p:grpSpPr>
        <p:sp useBgFill="1">
          <p:nvSpPr>
            <p:cNvPr id="149525" name="Text Box 332"/>
            <p:cNvSpPr txBox="1">
              <a:spLocks noChangeArrowheads="1"/>
            </p:cNvSpPr>
            <p:nvPr/>
          </p:nvSpPr>
          <p:spPr bwMode="auto">
            <a:xfrm>
              <a:off x="624" y="1219"/>
              <a:ext cx="1488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Try Queen 7</a:t>
              </a:r>
            </a:p>
            <a:p>
              <a:pPr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Stuck Again</a:t>
              </a:r>
              <a:endParaRPr lang="en-AU" sz="3000" dirty="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26" name="Rectangle 333"/>
            <p:cNvSpPr>
              <a:spLocks noChangeArrowheads="1"/>
            </p:cNvSpPr>
            <p:nvPr/>
          </p:nvSpPr>
          <p:spPr bwMode="auto">
            <a:xfrm>
              <a:off x="4224" y="3168"/>
              <a:ext cx="384" cy="330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grpSp>
          <p:nvGrpSpPr>
            <p:cNvPr id="149527" name="Group 334"/>
            <p:cNvGrpSpPr>
              <a:grpSpLocks/>
            </p:cNvGrpSpPr>
            <p:nvPr/>
          </p:nvGrpSpPr>
          <p:grpSpPr bwMode="auto">
            <a:xfrm>
              <a:off x="4272" y="3216"/>
              <a:ext cx="240" cy="189"/>
              <a:chOff x="768" y="1248"/>
              <a:chExt cx="240" cy="192"/>
            </a:xfrm>
          </p:grpSpPr>
          <p:sp>
            <p:nvSpPr>
              <p:cNvPr id="149528" name="Rectangle 335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29" name="Oval 336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30" name="Line 337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31" name="Line 338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49532" name="Oval 339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2" name="Group 340"/>
          <p:cNvGrpSpPr>
            <a:grpSpLocks/>
          </p:cNvGrpSpPr>
          <p:nvPr/>
        </p:nvGrpSpPr>
        <p:grpSpPr bwMode="auto">
          <a:xfrm>
            <a:off x="1066800" y="1866900"/>
            <a:ext cx="6096000" cy="3625849"/>
            <a:chOff x="672" y="1176"/>
            <a:chExt cx="3840" cy="2284"/>
          </a:xfrm>
        </p:grpSpPr>
        <p:sp useBgFill="1">
          <p:nvSpPr>
            <p:cNvPr id="149523" name="Text Box 341"/>
            <p:cNvSpPr txBox="1">
              <a:spLocks noChangeArrowheads="1"/>
            </p:cNvSpPr>
            <p:nvPr/>
          </p:nvSpPr>
          <p:spPr bwMode="auto">
            <a:xfrm>
              <a:off x="672" y="1176"/>
              <a:ext cx="1392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Undo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for Queen 7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and so on...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sp>
          <p:nvSpPr>
            <p:cNvPr id="149524" name="Line 342"/>
            <p:cNvSpPr>
              <a:spLocks noChangeShapeType="1"/>
            </p:cNvSpPr>
            <p:nvPr/>
          </p:nvSpPr>
          <p:spPr bwMode="auto">
            <a:xfrm>
              <a:off x="4272" y="3216"/>
              <a:ext cx="240" cy="2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49522" name="Rectangle 347"/>
          <p:cNvSpPr>
            <a:spLocks noChangeArrowheads="1"/>
          </p:cNvSpPr>
          <p:nvPr/>
        </p:nvSpPr>
        <p:spPr bwMode="auto">
          <a:xfrm>
            <a:off x="3657600" y="1803400"/>
            <a:ext cx="4881563" cy="430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C348DC-CD55-4640-B0A9-10651EF88169}"/>
              </a:ext>
            </a:extLst>
          </p:cNvPr>
          <p:cNvSpPr txBox="1"/>
          <p:nvPr/>
        </p:nvSpPr>
        <p:spPr>
          <a:xfrm>
            <a:off x="604803" y="6389041"/>
            <a:ext cx="8096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in this example we put one queen in each row, not column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553" name="Group 2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2304" y="1152"/>
            <a:chExt cx="3072" cy="2688"/>
          </a:xfrm>
        </p:grpSpPr>
        <p:grpSp>
          <p:nvGrpSpPr>
            <p:cNvPr id="152153" name="Group 3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2304" y="1152"/>
              <a:chExt cx="3072" cy="2688"/>
            </a:xfrm>
          </p:grpSpPr>
          <p:sp>
            <p:nvSpPr>
              <p:cNvPr id="152187" name="Rectangle 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8" name="Rectangle 5"/>
              <p:cNvSpPr>
                <a:spLocks noChangeArrowheads="1"/>
              </p:cNvSpPr>
              <p:nvPr/>
            </p:nvSpPr>
            <p:spPr bwMode="auto">
              <a:xfrm>
                <a:off x="2688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9" name="Rectangle 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0" name="Rectangle 7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1" name="Rectangle 8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2" name="Rectangle 9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3" name="Rectangle 10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4" name="Rectangle 11"/>
              <p:cNvSpPr>
                <a:spLocks noChangeArrowheads="1"/>
              </p:cNvSpPr>
              <p:nvPr/>
            </p:nvSpPr>
            <p:spPr bwMode="auto">
              <a:xfrm>
                <a:off x="4992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5" name="Rectangle 12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6" name="Rectangle 13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7" name="Rectangle 14"/>
              <p:cNvSpPr>
                <a:spLocks noChangeArrowheads="1"/>
              </p:cNvSpPr>
              <p:nvPr/>
            </p:nvSpPr>
            <p:spPr bwMode="auto">
              <a:xfrm>
                <a:off x="3072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8" name="Rectangle 15"/>
              <p:cNvSpPr>
                <a:spLocks noChangeArrowheads="1"/>
              </p:cNvSpPr>
              <p:nvPr/>
            </p:nvSpPr>
            <p:spPr bwMode="auto">
              <a:xfrm>
                <a:off x="3840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99" name="Rectangle 16"/>
              <p:cNvSpPr>
                <a:spLocks noChangeArrowheads="1"/>
              </p:cNvSpPr>
              <p:nvPr/>
            </p:nvSpPr>
            <p:spPr bwMode="auto">
              <a:xfrm>
                <a:off x="3456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0" name="Rectangle 17"/>
              <p:cNvSpPr>
                <a:spLocks noChangeArrowheads="1"/>
              </p:cNvSpPr>
              <p:nvPr/>
            </p:nvSpPr>
            <p:spPr bwMode="auto">
              <a:xfrm>
                <a:off x="4224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1" name="Rectangle 18"/>
              <p:cNvSpPr>
                <a:spLocks noChangeArrowheads="1"/>
              </p:cNvSpPr>
              <p:nvPr/>
            </p:nvSpPr>
            <p:spPr bwMode="auto">
              <a:xfrm>
                <a:off x="4608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2" name="Rectangle 19"/>
              <p:cNvSpPr>
                <a:spLocks noChangeArrowheads="1"/>
              </p:cNvSpPr>
              <p:nvPr/>
            </p:nvSpPr>
            <p:spPr bwMode="auto">
              <a:xfrm>
                <a:off x="4992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3" name="Rectangle 20"/>
              <p:cNvSpPr>
                <a:spLocks noChangeArrowheads="1"/>
              </p:cNvSpPr>
              <p:nvPr/>
            </p:nvSpPr>
            <p:spPr bwMode="auto">
              <a:xfrm>
                <a:off x="2304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4" name="Rectangle 21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5" name="Rectangle 22"/>
              <p:cNvSpPr>
                <a:spLocks noChangeArrowheads="1"/>
              </p:cNvSpPr>
              <p:nvPr/>
            </p:nvSpPr>
            <p:spPr bwMode="auto">
              <a:xfrm>
                <a:off x="3072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6" name="Rectangle 23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7" name="Rectangle 24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8" name="Rectangle 2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09" name="Rectangle 26"/>
              <p:cNvSpPr>
                <a:spLocks noChangeArrowheads="1"/>
              </p:cNvSpPr>
              <p:nvPr/>
            </p:nvSpPr>
            <p:spPr bwMode="auto">
              <a:xfrm>
                <a:off x="4608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0" name="Rectangle 27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1" name="Rectangle 28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2" name="Rectangle 29"/>
              <p:cNvSpPr>
                <a:spLocks noChangeArrowheads="1"/>
              </p:cNvSpPr>
              <p:nvPr/>
            </p:nvSpPr>
            <p:spPr bwMode="auto">
              <a:xfrm>
                <a:off x="2688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3" name="Rectangle 30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4" name="Rectangle 31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5" name="Rectangle 32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6" name="Rectangle 33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7" name="Rectangle 34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218" name="Rectangle 35"/>
              <p:cNvSpPr>
                <a:spLocks noChangeArrowheads="1"/>
              </p:cNvSpPr>
              <p:nvPr/>
            </p:nvSpPr>
            <p:spPr bwMode="auto">
              <a:xfrm>
                <a:off x="4992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54" name="Group 36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2304" y="1152"/>
              <a:chExt cx="3072" cy="2688"/>
            </a:xfrm>
          </p:grpSpPr>
          <p:sp>
            <p:nvSpPr>
              <p:cNvPr id="152155" name="Rectangle 37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6" name="Rectangle 38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7" name="Rectangle 39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8" name="Rectangle 4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9" name="Rectangle 41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0" name="Rectangle 42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1" name="Rectangle 43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2" name="Rectangle 44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3" name="Rectangle 45"/>
              <p:cNvSpPr>
                <a:spLocks noChangeArrowheads="1"/>
              </p:cNvSpPr>
              <p:nvPr/>
            </p:nvSpPr>
            <p:spPr bwMode="auto">
              <a:xfrm>
                <a:off x="2304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4" name="Rectangle 46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5" name="Rectangle 47"/>
              <p:cNvSpPr>
                <a:spLocks noChangeArrowheads="1"/>
              </p:cNvSpPr>
              <p:nvPr/>
            </p:nvSpPr>
            <p:spPr bwMode="auto">
              <a:xfrm>
                <a:off x="3072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6" name="Rectangle 48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7" name="Rectangle 49"/>
              <p:cNvSpPr>
                <a:spLocks noChangeArrowheads="1"/>
              </p:cNvSpPr>
              <p:nvPr/>
            </p:nvSpPr>
            <p:spPr bwMode="auto">
              <a:xfrm>
                <a:off x="3840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8" name="Rectangle 50"/>
              <p:cNvSpPr>
                <a:spLocks noChangeArrowheads="1"/>
              </p:cNvSpPr>
              <p:nvPr/>
            </p:nvSpPr>
            <p:spPr bwMode="auto">
              <a:xfrm>
                <a:off x="4224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69" name="Rectangle 51"/>
              <p:cNvSpPr>
                <a:spLocks noChangeArrowheads="1"/>
              </p:cNvSpPr>
              <p:nvPr/>
            </p:nvSpPr>
            <p:spPr bwMode="auto">
              <a:xfrm>
                <a:off x="4992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0" name="Rectangle 52"/>
              <p:cNvSpPr>
                <a:spLocks noChangeArrowheads="1"/>
              </p:cNvSpPr>
              <p:nvPr/>
            </p:nvSpPr>
            <p:spPr bwMode="auto">
              <a:xfrm>
                <a:off x="4608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1" name="Rectangle 53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2" name="Rectangle 54"/>
              <p:cNvSpPr>
                <a:spLocks noChangeArrowheads="1"/>
              </p:cNvSpPr>
              <p:nvPr/>
            </p:nvSpPr>
            <p:spPr bwMode="auto">
              <a:xfrm>
                <a:off x="2688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3" name="Rectangle 55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4" name="Rectangle 56"/>
              <p:cNvSpPr>
                <a:spLocks noChangeArrowheads="1"/>
              </p:cNvSpPr>
              <p:nvPr/>
            </p:nvSpPr>
            <p:spPr bwMode="auto">
              <a:xfrm>
                <a:off x="3456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5" name="Rectangle 57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6" name="Rectangle 58"/>
              <p:cNvSpPr>
                <a:spLocks noChangeArrowheads="1"/>
              </p:cNvSpPr>
              <p:nvPr/>
            </p:nvSpPr>
            <p:spPr bwMode="auto">
              <a:xfrm>
                <a:off x="4224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7" name="Rectangle 59"/>
              <p:cNvSpPr>
                <a:spLocks noChangeArrowheads="1"/>
              </p:cNvSpPr>
              <p:nvPr/>
            </p:nvSpPr>
            <p:spPr bwMode="auto">
              <a:xfrm>
                <a:off x="4992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8" name="Rectangle 60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79" name="Rectangle 61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0" name="Rectangle 62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1" name="Rectangle 63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2" name="Rectangle 64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3" name="Rectangle 65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4" name="Rectangle 66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5" name="Rectangle 67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86" name="Rectangle 68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838200" y="1817688"/>
            <a:ext cx="7543800" cy="4125913"/>
            <a:chOff x="528" y="1145"/>
            <a:chExt cx="4752" cy="2599"/>
          </a:xfrm>
        </p:grpSpPr>
        <p:sp useBgFill="1">
          <p:nvSpPr>
            <p:cNvPr id="152103" name="Text Box 70"/>
            <p:cNvSpPr txBox="1">
              <a:spLocks noChangeArrowheads="1"/>
            </p:cNvSpPr>
            <p:nvPr/>
          </p:nvSpPr>
          <p:spPr bwMode="auto">
            <a:xfrm>
              <a:off x="528" y="1145"/>
              <a:ext cx="1632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Place 8 Queens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randomly on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the board</a:t>
              </a: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52104" name="Group 71"/>
            <p:cNvGrpSpPr>
              <a:grpSpLocks/>
            </p:cNvGrpSpPr>
            <p:nvPr/>
          </p:nvGrpSpPr>
          <p:grpSpPr bwMode="auto">
            <a:xfrm>
              <a:off x="3120" y="1200"/>
              <a:ext cx="240" cy="192"/>
              <a:chOff x="768" y="1248"/>
              <a:chExt cx="240" cy="192"/>
            </a:xfrm>
          </p:grpSpPr>
          <p:sp>
            <p:nvSpPr>
              <p:cNvPr id="152148" name="Rectangle 72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9" name="Oval 73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0" name="Line 74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1" name="Line 75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52" name="Oval 7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5" name="Group 77"/>
            <p:cNvGrpSpPr>
              <a:grpSpLocks/>
            </p:cNvGrpSpPr>
            <p:nvPr/>
          </p:nvGrpSpPr>
          <p:grpSpPr bwMode="auto">
            <a:xfrm>
              <a:off x="2736" y="1536"/>
              <a:ext cx="240" cy="192"/>
              <a:chOff x="768" y="1248"/>
              <a:chExt cx="240" cy="192"/>
            </a:xfrm>
          </p:grpSpPr>
          <p:sp>
            <p:nvSpPr>
              <p:cNvPr id="152143" name="Rectangle 78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4" name="Oval 79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5" name="Line 80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6" name="Line 81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7" name="Oval 8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6" name="Group 83"/>
            <p:cNvGrpSpPr>
              <a:grpSpLocks/>
            </p:cNvGrpSpPr>
            <p:nvPr/>
          </p:nvGrpSpPr>
          <p:grpSpPr bwMode="auto">
            <a:xfrm>
              <a:off x="4272" y="1872"/>
              <a:ext cx="240" cy="192"/>
              <a:chOff x="768" y="1248"/>
              <a:chExt cx="240" cy="192"/>
            </a:xfrm>
          </p:grpSpPr>
          <p:sp>
            <p:nvSpPr>
              <p:cNvPr id="152138" name="Rectangle 8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9" name="Oval 8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0" name="Line 8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1" name="Line 8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42" name="Oval 8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7" name="Group 89"/>
            <p:cNvGrpSpPr>
              <a:grpSpLocks/>
            </p:cNvGrpSpPr>
            <p:nvPr/>
          </p:nvGrpSpPr>
          <p:grpSpPr bwMode="auto">
            <a:xfrm>
              <a:off x="3504" y="2208"/>
              <a:ext cx="240" cy="192"/>
              <a:chOff x="768" y="1248"/>
              <a:chExt cx="240" cy="192"/>
            </a:xfrm>
          </p:grpSpPr>
          <p:sp>
            <p:nvSpPr>
              <p:cNvPr id="152133" name="Rectangle 9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4" name="Oval 9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5" name="Line 9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6" name="Line 9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7" name="Oval 9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8" name="Group 95"/>
            <p:cNvGrpSpPr>
              <a:grpSpLocks/>
            </p:cNvGrpSpPr>
            <p:nvPr/>
          </p:nvGrpSpPr>
          <p:grpSpPr bwMode="auto">
            <a:xfrm>
              <a:off x="3120" y="2544"/>
              <a:ext cx="240" cy="192"/>
              <a:chOff x="768" y="1248"/>
              <a:chExt cx="240" cy="192"/>
            </a:xfrm>
          </p:grpSpPr>
          <p:sp>
            <p:nvSpPr>
              <p:cNvPr id="152128" name="Rectangle 9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9" name="Oval 97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0" name="Line 98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1" name="Line 99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32" name="Oval 10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09" name="Group 101"/>
            <p:cNvGrpSpPr>
              <a:grpSpLocks/>
            </p:cNvGrpSpPr>
            <p:nvPr/>
          </p:nvGrpSpPr>
          <p:grpSpPr bwMode="auto">
            <a:xfrm>
              <a:off x="5040" y="2880"/>
              <a:ext cx="240" cy="192"/>
              <a:chOff x="768" y="1248"/>
              <a:chExt cx="240" cy="192"/>
            </a:xfrm>
          </p:grpSpPr>
          <p:sp>
            <p:nvSpPr>
              <p:cNvPr id="152123" name="Rectangle 102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4" name="Oval 103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5" name="Line 104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6" name="Line 105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7" name="Oval 10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10" name="Group 107"/>
            <p:cNvGrpSpPr>
              <a:grpSpLocks/>
            </p:cNvGrpSpPr>
            <p:nvPr/>
          </p:nvGrpSpPr>
          <p:grpSpPr bwMode="auto">
            <a:xfrm>
              <a:off x="3888" y="3216"/>
              <a:ext cx="240" cy="192"/>
              <a:chOff x="768" y="1248"/>
              <a:chExt cx="240" cy="192"/>
            </a:xfrm>
          </p:grpSpPr>
          <p:sp>
            <p:nvSpPr>
              <p:cNvPr id="152118" name="Rectangle 108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9" name="Oval 109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0" name="Line 110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1" name="Line 111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22" name="Oval 11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2111" name="Group 113"/>
            <p:cNvGrpSpPr>
              <a:grpSpLocks/>
            </p:cNvGrpSpPr>
            <p:nvPr/>
          </p:nvGrpSpPr>
          <p:grpSpPr bwMode="auto">
            <a:xfrm>
              <a:off x="4272" y="3552"/>
              <a:ext cx="240" cy="192"/>
              <a:chOff x="768" y="1248"/>
              <a:chExt cx="240" cy="192"/>
            </a:xfrm>
          </p:grpSpPr>
          <p:sp>
            <p:nvSpPr>
              <p:cNvPr id="152113" name="Rectangle 11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4" name="Oval 11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5" name="Line 11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6" name="Line 11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117" name="Oval 11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52112" name="Rectangle 119"/>
            <p:cNvSpPr>
              <a:spLocks noChangeArrowheads="1"/>
            </p:cNvSpPr>
            <p:nvPr/>
          </p:nvSpPr>
          <p:spPr bwMode="auto">
            <a:xfrm>
              <a:off x="528" y="1152"/>
              <a:ext cx="1680" cy="1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51555" name="Rectangle 120"/>
          <p:cNvSpPr>
            <a:spLocks noGrp="1" noChangeArrowheads="1"/>
          </p:cNvSpPr>
          <p:nvPr>
            <p:ph type="title"/>
          </p:nvPr>
        </p:nvSpPr>
        <p:spPr>
          <a:xfrm>
            <a:off x="762000" y="192088"/>
            <a:ext cx="7543800" cy="1103312"/>
          </a:xfrm>
        </p:spPr>
        <p:txBody>
          <a:bodyPr/>
          <a:lstStyle/>
          <a:p>
            <a:r>
              <a:rPr lang="en-US" sz="3500" dirty="0">
                <a:ea typeface="ＭＳ Ｐゴシック" charset="0"/>
                <a:cs typeface="ＭＳ Ｐゴシック" charset="0"/>
              </a:rPr>
              <a:t>Eight Queens using Local Search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14" name="Group 121"/>
          <p:cNvGrpSpPr>
            <a:grpSpLocks/>
          </p:cNvGrpSpPr>
          <p:nvPr/>
        </p:nvGrpSpPr>
        <p:grpSpPr bwMode="auto">
          <a:xfrm>
            <a:off x="914400" y="1893888"/>
            <a:ext cx="7415213" cy="2035176"/>
            <a:chOff x="576" y="1193"/>
            <a:chExt cx="4671" cy="1282"/>
          </a:xfrm>
        </p:grpSpPr>
        <p:sp useBgFill="1">
          <p:nvSpPr>
            <p:cNvPr id="152087" name="Text Box 122"/>
            <p:cNvSpPr txBox="1">
              <a:spLocks noChangeArrowheads="1"/>
            </p:cNvSpPr>
            <p:nvPr/>
          </p:nvSpPr>
          <p:spPr bwMode="auto">
            <a:xfrm>
              <a:off x="576" y="1193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Pick a Queen: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Calculate cost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of each move</a:t>
              </a: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52088" name="Group 123"/>
            <p:cNvGrpSpPr>
              <a:grpSpLocks/>
            </p:cNvGrpSpPr>
            <p:nvPr/>
          </p:nvGrpSpPr>
          <p:grpSpPr bwMode="auto">
            <a:xfrm>
              <a:off x="2400" y="1847"/>
              <a:ext cx="2847" cy="288"/>
              <a:chOff x="2400" y="1847"/>
              <a:chExt cx="2847" cy="288"/>
            </a:xfrm>
          </p:grpSpPr>
          <p:grpSp>
            <p:nvGrpSpPr>
              <p:cNvPr id="152089" name="Group 124"/>
              <p:cNvGrpSpPr>
                <a:grpSpLocks/>
              </p:cNvGrpSpPr>
              <p:nvPr/>
            </p:nvGrpSpPr>
            <p:grpSpPr bwMode="auto">
              <a:xfrm>
                <a:off x="4272" y="1872"/>
                <a:ext cx="240" cy="192"/>
                <a:chOff x="768" y="1248"/>
                <a:chExt cx="240" cy="192"/>
              </a:xfrm>
            </p:grpSpPr>
            <p:sp>
              <p:nvSpPr>
                <p:cNvPr id="152098" name="Rectangle 125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99" name="Oval 126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100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101" name="Line 128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102" name="Oval 129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2090" name="Text Box 130"/>
              <p:cNvSpPr txBox="1">
                <a:spLocks noChangeArrowheads="1"/>
              </p:cNvSpPr>
              <p:nvPr/>
            </p:nvSpPr>
            <p:spPr bwMode="auto">
              <a:xfrm>
                <a:off x="2400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1" name="Text Box 131"/>
              <p:cNvSpPr txBox="1">
                <a:spLocks noChangeArrowheads="1"/>
              </p:cNvSpPr>
              <p:nvPr/>
            </p:nvSpPr>
            <p:spPr bwMode="auto">
              <a:xfrm>
                <a:off x="2784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2" name="Text Box 132"/>
              <p:cNvSpPr txBox="1">
                <a:spLocks noChangeArrowheads="1"/>
              </p:cNvSpPr>
              <p:nvPr/>
            </p:nvSpPr>
            <p:spPr bwMode="auto">
              <a:xfrm>
                <a:off x="4704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0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3" name="Text Box 133"/>
              <p:cNvSpPr txBox="1">
                <a:spLocks noChangeArrowheads="1"/>
              </p:cNvSpPr>
              <p:nvPr/>
            </p:nvSpPr>
            <p:spPr bwMode="auto">
              <a:xfrm>
                <a:off x="3936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5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4" name="Text Box 134"/>
              <p:cNvSpPr txBox="1">
                <a:spLocks noChangeArrowheads="1"/>
              </p:cNvSpPr>
              <p:nvPr/>
            </p:nvSpPr>
            <p:spPr bwMode="auto">
              <a:xfrm>
                <a:off x="3168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5" name="Text Box 135"/>
              <p:cNvSpPr txBox="1">
                <a:spLocks noChangeArrowheads="1"/>
              </p:cNvSpPr>
              <p:nvPr/>
            </p:nvSpPr>
            <p:spPr bwMode="auto">
              <a:xfrm>
                <a:off x="5088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6" name="Text Box 136"/>
              <p:cNvSpPr txBox="1">
                <a:spLocks noChangeArrowheads="1"/>
              </p:cNvSpPr>
              <p:nvPr/>
            </p:nvSpPr>
            <p:spPr bwMode="auto">
              <a:xfrm>
                <a:off x="4320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7" name="Text Box 137"/>
              <p:cNvSpPr txBox="1">
                <a:spLocks noChangeArrowheads="1"/>
              </p:cNvSpPr>
              <p:nvPr/>
            </p:nvSpPr>
            <p:spPr bwMode="auto">
              <a:xfrm>
                <a:off x="3552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7" name="Group 138"/>
          <p:cNvGrpSpPr>
            <a:grpSpLocks/>
          </p:cNvGrpSpPr>
          <p:nvPr/>
        </p:nvGrpSpPr>
        <p:grpSpPr bwMode="auto">
          <a:xfrm>
            <a:off x="914400" y="1731963"/>
            <a:ext cx="7620000" cy="2725738"/>
            <a:chOff x="576" y="1091"/>
            <a:chExt cx="4800" cy="1717"/>
          </a:xfrm>
        </p:grpSpPr>
        <p:sp useBgFill="1">
          <p:nvSpPr>
            <p:cNvPr id="152057" name="Text Box 139"/>
            <p:cNvSpPr txBox="1">
              <a:spLocks noChangeArrowheads="1"/>
            </p:cNvSpPr>
            <p:nvPr/>
          </p:nvSpPr>
          <p:spPr bwMode="auto">
            <a:xfrm>
              <a:off x="576" y="1091"/>
              <a:ext cx="1584" cy="1486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Take least cost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move then try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latin typeface="Calibri Regular" panose="020F0502020204030204" pitchFamily="34" charset="0"/>
                </a:rPr>
                <a:t>another Queen</a:t>
              </a: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52058" name="Group 140"/>
            <p:cNvGrpSpPr>
              <a:grpSpLocks/>
            </p:cNvGrpSpPr>
            <p:nvPr/>
          </p:nvGrpSpPr>
          <p:grpSpPr bwMode="auto">
            <a:xfrm>
              <a:off x="2304" y="1824"/>
              <a:ext cx="3072" cy="336"/>
              <a:chOff x="2304" y="1824"/>
              <a:chExt cx="3072" cy="336"/>
            </a:xfrm>
          </p:grpSpPr>
          <p:sp>
            <p:nvSpPr>
              <p:cNvPr id="152073" name="Rectangle 141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4" name="Rectangle 142"/>
              <p:cNvSpPr>
                <a:spLocks noChangeArrowheads="1"/>
              </p:cNvSpPr>
              <p:nvPr/>
            </p:nvSpPr>
            <p:spPr bwMode="auto">
              <a:xfrm>
                <a:off x="4608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5" name="Rectangle 143"/>
              <p:cNvSpPr>
                <a:spLocks noChangeArrowheads="1"/>
              </p:cNvSpPr>
              <p:nvPr/>
            </p:nvSpPr>
            <p:spPr bwMode="auto">
              <a:xfrm>
                <a:off x="3840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6" name="Rectangle 144"/>
              <p:cNvSpPr>
                <a:spLocks noChangeArrowheads="1"/>
              </p:cNvSpPr>
              <p:nvPr/>
            </p:nvSpPr>
            <p:spPr bwMode="auto">
              <a:xfrm>
                <a:off x="3072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7" name="Rectangle 145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8" name="Rectangle 146"/>
              <p:cNvSpPr>
                <a:spLocks noChangeArrowheads="1"/>
              </p:cNvSpPr>
              <p:nvPr/>
            </p:nvSpPr>
            <p:spPr bwMode="auto">
              <a:xfrm>
                <a:off x="4224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9" name="Rectangle 147"/>
              <p:cNvSpPr>
                <a:spLocks noChangeArrowheads="1"/>
              </p:cNvSpPr>
              <p:nvPr/>
            </p:nvSpPr>
            <p:spPr bwMode="auto">
              <a:xfrm>
                <a:off x="4992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80" name="Rectangle 148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2081" name="Group 149"/>
              <p:cNvGrpSpPr>
                <a:grpSpLocks/>
              </p:cNvGrpSpPr>
              <p:nvPr/>
            </p:nvGrpSpPr>
            <p:grpSpPr bwMode="auto">
              <a:xfrm>
                <a:off x="4656" y="1872"/>
                <a:ext cx="240" cy="192"/>
                <a:chOff x="768" y="1248"/>
                <a:chExt cx="240" cy="192"/>
              </a:xfrm>
            </p:grpSpPr>
            <p:sp>
              <p:nvSpPr>
                <p:cNvPr id="152082" name="Rectangle 15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83" name="Oval 15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84" name="Line 15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85" name="Line 15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86" name="Oval 15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sp>
          <p:nvSpPr>
            <p:cNvPr id="152059" name="Text Box 155"/>
            <p:cNvSpPr txBox="1">
              <a:spLocks noChangeArrowheads="1"/>
            </p:cNvSpPr>
            <p:nvPr/>
          </p:nvSpPr>
          <p:spPr bwMode="auto">
            <a:xfrm>
              <a:off x="2352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FF0000"/>
                  </a:solidFill>
                  <a:latin typeface="Tahoma" charset="0"/>
                </a:rPr>
                <a:t>0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grpSp>
          <p:nvGrpSpPr>
            <p:cNvPr id="152060" name="Group 156"/>
            <p:cNvGrpSpPr>
              <a:grpSpLocks/>
            </p:cNvGrpSpPr>
            <p:nvPr/>
          </p:nvGrpSpPr>
          <p:grpSpPr bwMode="auto">
            <a:xfrm>
              <a:off x="3120" y="2544"/>
              <a:ext cx="240" cy="192"/>
              <a:chOff x="768" y="1248"/>
              <a:chExt cx="240" cy="192"/>
            </a:xfrm>
          </p:grpSpPr>
          <p:sp>
            <p:nvSpPr>
              <p:cNvPr id="152068" name="Rectangle 15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69" name="Oval 15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0" name="Line 15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1" name="Line 16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72" name="Oval 16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>
          <p:nvSpPr>
            <p:cNvPr id="152061" name="Text Box 162"/>
            <p:cNvSpPr txBox="1">
              <a:spLocks noChangeArrowheads="1"/>
            </p:cNvSpPr>
            <p:nvPr/>
          </p:nvSpPr>
          <p:spPr bwMode="auto">
            <a:xfrm>
              <a:off x="3120" y="252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2" name="Text Box 163"/>
            <p:cNvSpPr txBox="1">
              <a:spLocks noChangeArrowheads="1"/>
            </p:cNvSpPr>
            <p:nvPr/>
          </p:nvSpPr>
          <p:spPr bwMode="auto">
            <a:xfrm>
              <a:off x="3888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000000"/>
                  </a:solidFill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3" name="Text Box 164"/>
            <p:cNvSpPr txBox="1">
              <a:spLocks noChangeArrowheads="1"/>
            </p:cNvSpPr>
            <p:nvPr/>
          </p:nvSpPr>
          <p:spPr bwMode="auto">
            <a:xfrm>
              <a:off x="4656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000000"/>
                  </a:solidFill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4" name="Text Box 165"/>
            <p:cNvSpPr txBox="1">
              <a:spLocks noChangeArrowheads="1"/>
            </p:cNvSpPr>
            <p:nvPr/>
          </p:nvSpPr>
          <p:spPr bwMode="auto">
            <a:xfrm>
              <a:off x="2736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5" name="Text Box 166"/>
            <p:cNvSpPr txBox="1">
              <a:spLocks noChangeArrowheads="1"/>
            </p:cNvSpPr>
            <p:nvPr/>
          </p:nvSpPr>
          <p:spPr bwMode="auto">
            <a:xfrm>
              <a:off x="3504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6" name="Text Box 167"/>
            <p:cNvSpPr txBox="1">
              <a:spLocks noChangeArrowheads="1"/>
            </p:cNvSpPr>
            <p:nvPr/>
          </p:nvSpPr>
          <p:spPr bwMode="auto">
            <a:xfrm>
              <a:off x="4272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7" name="Text Box 168"/>
            <p:cNvSpPr txBox="1">
              <a:spLocks noChangeArrowheads="1"/>
            </p:cNvSpPr>
            <p:nvPr/>
          </p:nvSpPr>
          <p:spPr bwMode="auto">
            <a:xfrm>
              <a:off x="5040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</p:grpSp>
      <p:grpSp>
        <p:nvGrpSpPr>
          <p:cNvPr id="21" name="Group 169"/>
          <p:cNvGrpSpPr>
            <a:grpSpLocks/>
          </p:cNvGrpSpPr>
          <p:nvPr/>
        </p:nvGrpSpPr>
        <p:grpSpPr bwMode="auto">
          <a:xfrm>
            <a:off x="3657600" y="3429000"/>
            <a:ext cx="4876800" cy="1066800"/>
            <a:chOff x="2304" y="2160"/>
            <a:chExt cx="3072" cy="672"/>
          </a:xfrm>
        </p:grpSpPr>
        <p:grpSp>
          <p:nvGrpSpPr>
            <p:cNvPr id="152013" name="Group 170"/>
            <p:cNvGrpSpPr>
              <a:grpSpLocks/>
            </p:cNvGrpSpPr>
            <p:nvPr/>
          </p:nvGrpSpPr>
          <p:grpSpPr bwMode="auto">
            <a:xfrm>
              <a:off x="2304" y="2160"/>
              <a:ext cx="3072" cy="672"/>
              <a:chOff x="2304" y="2160"/>
              <a:chExt cx="3072" cy="672"/>
            </a:xfrm>
          </p:grpSpPr>
          <p:grpSp>
            <p:nvGrpSpPr>
              <p:cNvPr id="152020" name="Group 171"/>
              <p:cNvGrpSpPr>
                <a:grpSpLocks/>
              </p:cNvGrpSpPr>
              <p:nvPr/>
            </p:nvGrpSpPr>
            <p:grpSpPr bwMode="auto">
              <a:xfrm>
                <a:off x="2304" y="2160"/>
                <a:ext cx="3072" cy="336"/>
                <a:chOff x="2304" y="2160"/>
                <a:chExt cx="3072" cy="336"/>
              </a:xfrm>
            </p:grpSpPr>
            <p:sp>
              <p:nvSpPr>
                <p:cNvPr id="152039" name="Rectangle 172"/>
                <p:cNvSpPr>
                  <a:spLocks noChangeArrowheads="1"/>
                </p:cNvSpPr>
                <p:nvPr/>
              </p:nvSpPr>
              <p:spPr bwMode="auto">
                <a:xfrm>
                  <a:off x="4224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0" name="Rectangle 173"/>
                <p:cNvSpPr>
                  <a:spLocks noChangeArrowheads="1"/>
                </p:cNvSpPr>
                <p:nvPr/>
              </p:nvSpPr>
              <p:spPr bwMode="auto">
                <a:xfrm>
                  <a:off x="3456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1" name="Rectangle 174"/>
                <p:cNvSpPr>
                  <a:spLocks noChangeArrowheads="1"/>
                </p:cNvSpPr>
                <p:nvPr/>
              </p:nvSpPr>
              <p:spPr bwMode="auto">
                <a:xfrm>
                  <a:off x="2304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2" name="Rectangle 175"/>
                <p:cNvSpPr>
                  <a:spLocks noChangeArrowheads="1"/>
                </p:cNvSpPr>
                <p:nvPr/>
              </p:nvSpPr>
              <p:spPr bwMode="auto">
                <a:xfrm>
                  <a:off x="3840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3" name="Rectangle 176"/>
                <p:cNvSpPr>
                  <a:spLocks noChangeArrowheads="1"/>
                </p:cNvSpPr>
                <p:nvPr/>
              </p:nvSpPr>
              <p:spPr bwMode="auto">
                <a:xfrm>
                  <a:off x="4608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44" name="Rectangle 177"/>
                <p:cNvSpPr>
                  <a:spLocks noChangeArrowheads="1"/>
                </p:cNvSpPr>
                <p:nvPr/>
              </p:nvSpPr>
              <p:spPr bwMode="auto">
                <a:xfrm>
                  <a:off x="3072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grpSp>
              <p:nvGrpSpPr>
                <p:cNvPr id="152045" name="Group 178"/>
                <p:cNvGrpSpPr>
                  <a:grpSpLocks/>
                </p:cNvGrpSpPr>
                <p:nvPr/>
              </p:nvGrpSpPr>
              <p:grpSpPr bwMode="auto">
                <a:xfrm>
                  <a:off x="2688" y="2160"/>
                  <a:ext cx="384" cy="336"/>
                  <a:chOff x="2016" y="3984"/>
                  <a:chExt cx="384" cy="336"/>
                </a:xfrm>
              </p:grpSpPr>
              <p:sp>
                <p:nvSpPr>
                  <p:cNvPr id="152055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3984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56" name="Text Box 1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9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AU">
                        <a:solidFill>
                          <a:srgbClr val="000000"/>
                        </a:solidFill>
                        <a:latin typeface="Tahoma" charset="0"/>
                      </a:rPr>
                      <a:t>4</a:t>
                    </a:r>
                    <a:endParaRPr lang="en-AU" sz="3000">
                      <a:latin typeface="Tahoma" charset="0"/>
                    </a:endParaRPr>
                  </a:p>
                </p:txBody>
              </p:sp>
            </p:grpSp>
            <p:sp>
              <p:nvSpPr>
                <p:cNvPr id="152046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3504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7" name="Text Box 182"/>
                <p:cNvSpPr txBox="1">
                  <a:spLocks noChangeArrowheads="1"/>
                </p:cNvSpPr>
                <p:nvPr/>
              </p:nvSpPr>
              <p:spPr bwMode="auto">
                <a:xfrm>
                  <a:off x="4272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4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8" name="Text Box 183"/>
                <p:cNvSpPr txBox="1">
                  <a:spLocks noChangeArrowheads="1"/>
                </p:cNvSpPr>
                <p:nvPr/>
              </p:nvSpPr>
              <p:spPr bwMode="auto">
                <a:xfrm>
                  <a:off x="2352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9" name="Text Box 184"/>
                <p:cNvSpPr txBox="1">
                  <a:spLocks noChangeArrowheads="1"/>
                </p:cNvSpPr>
                <p:nvPr/>
              </p:nvSpPr>
              <p:spPr bwMode="auto">
                <a:xfrm>
                  <a:off x="3120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50" name="Text Box 185"/>
                <p:cNvSpPr txBox="1">
                  <a:spLocks noChangeArrowheads="1"/>
                </p:cNvSpPr>
                <p:nvPr/>
              </p:nvSpPr>
              <p:spPr bwMode="auto">
                <a:xfrm>
                  <a:off x="3888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51" name="Text Box 186"/>
                <p:cNvSpPr txBox="1">
                  <a:spLocks noChangeArrowheads="1"/>
                </p:cNvSpPr>
                <p:nvPr/>
              </p:nvSpPr>
              <p:spPr bwMode="auto">
                <a:xfrm>
                  <a:off x="4656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grpSp>
              <p:nvGrpSpPr>
                <p:cNvPr id="152052" name="Group 187"/>
                <p:cNvGrpSpPr>
                  <a:grpSpLocks/>
                </p:cNvGrpSpPr>
                <p:nvPr/>
              </p:nvGrpSpPr>
              <p:grpSpPr bwMode="auto">
                <a:xfrm>
                  <a:off x="4992" y="2160"/>
                  <a:ext cx="384" cy="336"/>
                  <a:chOff x="2016" y="3984"/>
                  <a:chExt cx="384" cy="336"/>
                </a:xfrm>
              </p:grpSpPr>
              <p:sp>
                <p:nvSpPr>
                  <p:cNvPr id="152053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3984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54" name="Text Box 1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9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AU">
                        <a:solidFill>
                          <a:srgbClr val="000000"/>
                        </a:solidFill>
                        <a:latin typeface="Tahoma" charset="0"/>
                      </a:rPr>
                      <a:t>3</a:t>
                    </a:r>
                    <a:endParaRPr lang="en-AU" sz="3000">
                      <a:latin typeface="Tahoma" charset="0"/>
                    </a:endParaRPr>
                  </a:p>
                </p:txBody>
              </p:sp>
            </p:grpSp>
          </p:grpSp>
          <p:grpSp>
            <p:nvGrpSpPr>
              <p:cNvPr id="152021" name="Group 190"/>
              <p:cNvGrpSpPr>
                <a:grpSpLocks/>
              </p:cNvGrpSpPr>
              <p:nvPr/>
            </p:nvGrpSpPr>
            <p:grpSpPr bwMode="auto">
              <a:xfrm>
                <a:off x="3456" y="2160"/>
                <a:ext cx="384" cy="336"/>
                <a:chOff x="6000" y="1344"/>
                <a:chExt cx="384" cy="336"/>
              </a:xfrm>
            </p:grpSpPr>
            <p:sp>
              <p:nvSpPr>
                <p:cNvPr id="152031" name="Rectangle 191"/>
                <p:cNvSpPr>
                  <a:spLocks noChangeArrowheads="1"/>
                </p:cNvSpPr>
                <p:nvPr/>
              </p:nvSpPr>
              <p:spPr bwMode="auto">
                <a:xfrm>
                  <a:off x="6000" y="134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grpSp>
              <p:nvGrpSpPr>
                <p:cNvPr id="152032" name="Group 192"/>
                <p:cNvGrpSpPr>
                  <a:grpSpLocks/>
                </p:cNvGrpSpPr>
                <p:nvPr/>
              </p:nvGrpSpPr>
              <p:grpSpPr bwMode="auto">
                <a:xfrm>
                  <a:off x="6048" y="1392"/>
                  <a:ext cx="240" cy="192"/>
                  <a:chOff x="768" y="1248"/>
                  <a:chExt cx="240" cy="192"/>
                </a:xfrm>
              </p:grpSpPr>
              <p:sp>
                <p:nvSpPr>
                  <p:cNvPr id="152034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392"/>
                    <a:ext cx="144" cy="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35" name="Oval 19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296"/>
                    <a:ext cx="144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36" name="Line 19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0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37" name="Line 19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68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38" name="Oval 19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248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</p:grpSp>
            <p:sp>
              <p:nvSpPr>
                <p:cNvPr id="152033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6048" y="134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grpSp>
            <p:nvGrpSpPr>
              <p:cNvPr id="152022" name="Group 199"/>
              <p:cNvGrpSpPr>
                <a:grpSpLocks/>
              </p:cNvGrpSpPr>
              <p:nvPr/>
            </p:nvGrpSpPr>
            <p:grpSpPr bwMode="auto">
              <a:xfrm>
                <a:off x="2304" y="2496"/>
                <a:ext cx="3072" cy="336"/>
                <a:chOff x="2304" y="2496"/>
                <a:chExt cx="3072" cy="336"/>
              </a:xfrm>
            </p:grpSpPr>
            <p:sp>
              <p:nvSpPr>
                <p:cNvPr id="152023" name="Rectangle 200"/>
                <p:cNvSpPr>
                  <a:spLocks noChangeArrowheads="1"/>
                </p:cNvSpPr>
                <p:nvPr/>
              </p:nvSpPr>
              <p:spPr bwMode="auto">
                <a:xfrm>
                  <a:off x="2304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4" name="Rectangle 201"/>
                <p:cNvSpPr>
                  <a:spLocks noChangeArrowheads="1"/>
                </p:cNvSpPr>
                <p:nvPr/>
              </p:nvSpPr>
              <p:spPr bwMode="auto">
                <a:xfrm>
                  <a:off x="4608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5" name="Rectangle 202"/>
                <p:cNvSpPr>
                  <a:spLocks noChangeArrowheads="1"/>
                </p:cNvSpPr>
                <p:nvPr/>
              </p:nvSpPr>
              <p:spPr bwMode="auto">
                <a:xfrm>
                  <a:off x="3840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6" name="Rectangle 203"/>
                <p:cNvSpPr>
                  <a:spLocks noChangeArrowheads="1"/>
                </p:cNvSpPr>
                <p:nvPr/>
              </p:nvSpPr>
              <p:spPr bwMode="auto">
                <a:xfrm>
                  <a:off x="3072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7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88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8" name="Rectangle 205"/>
                <p:cNvSpPr>
                  <a:spLocks noChangeArrowheads="1"/>
                </p:cNvSpPr>
                <p:nvPr/>
              </p:nvSpPr>
              <p:spPr bwMode="auto">
                <a:xfrm>
                  <a:off x="4224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29" name="Rectangle 206"/>
                <p:cNvSpPr>
                  <a:spLocks noChangeArrowheads="1"/>
                </p:cNvSpPr>
                <p:nvPr/>
              </p:nvSpPr>
              <p:spPr bwMode="auto">
                <a:xfrm>
                  <a:off x="4992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30" name="Rectangle 207"/>
                <p:cNvSpPr>
                  <a:spLocks noChangeArrowheads="1"/>
                </p:cNvSpPr>
                <p:nvPr/>
              </p:nvSpPr>
              <p:spPr bwMode="auto">
                <a:xfrm>
                  <a:off x="3456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</p:grpSp>
        <p:grpSp>
          <p:nvGrpSpPr>
            <p:cNvPr id="152014" name="Group 208"/>
            <p:cNvGrpSpPr>
              <a:grpSpLocks/>
            </p:cNvGrpSpPr>
            <p:nvPr/>
          </p:nvGrpSpPr>
          <p:grpSpPr bwMode="auto">
            <a:xfrm>
              <a:off x="2352" y="2544"/>
              <a:ext cx="240" cy="192"/>
              <a:chOff x="768" y="1248"/>
              <a:chExt cx="240" cy="192"/>
            </a:xfrm>
          </p:grpSpPr>
          <p:sp>
            <p:nvSpPr>
              <p:cNvPr id="152015" name="Rectangle 20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16" name="Oval 21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17" name="Line 21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18" name="Line 21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2019" name="Oval 21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30" name="Group 214"/>
          <p:cNvGrpSpPr>
            <a:grpSpLocks/>
          </p:cNvGrpSpPr>
          <p:nvPr/>
        </p:nvGrpSpPr>
        <p:grpSpPr bwMode="auto">
          <a:xfrm>
            <a:off x="3657600" y="1828800"/>
            <a:ext cx="4876800" cy="2133600"/>
            <a:chOff x="2304" y="1152"/>
            <a:chExt cx="3072" cy="1344"/>
          </a:xfrm>
        </p:grpSpPr>
        <p:grpSp>
          <p:nvGrpSpPr>
            <p:cNvPr id="151970" name="Group 215"/>
            <p:cNvGrpSpPr>
              <a:grpSpLocks/>
            </p:cNvGrpSpPr>
            <p:nvPr/>
          </p:nvGrpSpPr>
          <p:grpSpPr bwMode="auto">
            <a:xfrm>
              <a:off x="2304" y="1152"/>
              <a:ext cx="3072" cy="1344"/>
              <a:chOff x="2304" y="1152"/>
              <a:chExt cx="3072" cy="1344"/>
            </a:xfrm>
          </p:grpSpPr>
          <p:grpSp>
            <p:nvGrpSpPr>
              <p:cNvPr id="151977" name="Group 216"/>
              <p:cNvGrpSpPr>
                <a:grpSpLocks/>
              </p:cNvGrpSpPr>
              <p:nvPr/>
            </p:nvGrpSpPr>
            <p:grpSpPr bwMode="auto">
              <a:xfrm>
                <a:off x="2304" y="2160"/>
                <a:ext cx="3072" cy="336"/>
                <a:chOff x="2304" y="2160"/>
                <a:chExt cx="3072" cy="336"/>
              </a:xfrm>
            </p:grpSpPr>
            <p:sp>
              <p:nvSpPr>
                <p:cNvPr id="152005" name="Rectangle 217"/>
                <p:cNvSpPr>
                  <a:spLocks noChangeArrowheads="1"/>
                </p:cNvSpPr>
                <p:nvPr/>
              </p:nvSpPr>
              <p:spPr bwMode="auto">
                <a:xfrm>
                  <a:off x="4992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06" name="Rectangle 218"/>
                <p:cNvSpPr>
                  <a:spLocks noChangeArrowheads="1"/>
                </p:cNvSpPr>
                <p:nvPr/>
              </p:nvSpPr>
              <p:spPr bwMode="auto">
                <a:xfrm>
                  <a:off x="4224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07" name="Rectangle 219"/>
                <p:cNvSpPr>
                  <a:spLocks noChangeArrowheads="1"/>
                </p:cNvSpPr>
                <p:nvPr/>
              </p:nvSpPr>
              <p:spPr bwMode="auto">
                <a:xfrm>
                  <a:off x="3456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08" name="Rectangle 220"/>
                <p:cNvSpPr>
                  <a:spLocks noChangeArrowheads="1"/>
                </p:cNvSpPr>
                <p:nvPr/>
              </p:nvSpPr>
              <p:spPr bwMode="auto">
                <a:xfrm>
                  <a:off x="2688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09" name="Rectangle 221"/>
                <p:cNvSpPr>
                  <a:spLocks noChangeArrowheads="1"/>
                </p:cNvSpPr>
                <p:nvPr/>
              </p:nvSpPr>
              <p:spPr bwMode="auto">
                <a:xfrm>
                  <a:off x="2304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10" name="Rectangle 222"/>
                <p:cNvSpPr>
                  <a:spLocks noChangeArrowheads="1"/>
                </p:cNvSpPr>
                <p:nvPr/>
              </p:nvSpPr>
              <p:spPr bwMode="auto">
                <a:xfrm>
                  <a:off x="3840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11" name="Rectangle 223"/>
                <p:cNvSpPr>
                  <a:spLocks noChangeArrowheads="1"/>
                </p:cNvSpPr>
                <p:nvPr/>
              </p:nvSpPr>
              <p:spPr bwMode="auto">
                <a:xfrm>
                  <a:off x="4608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2012" name="Rectangle 224"/>
                <p:cNvSpPr>
                  <a:spLocks noChangeArrowheads="1"/>
                </p:cNvSpPr>
                <p:nvPr/>
              </p:nvSpPr>
              <p:spPr bwMode="auto">
                <a:xfrm>
                  <a:off x="3072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grpSp>
            <p:nvGrpSpPr>
              <p:cNvPr id="151978" name="Group 225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grpSp>
              <p:nvGrpSpPr>
                <p:cNvPr id="151988" name="Group 226"/>
                <p:cNvGrpSpPr>
                  <a:grpSpLocks/>
                </p:cNvGrpSpPr>
                <p:nvPr/>
              </p:nvGrpSpPr>
              <p:grpSpPr bwMode="auto">
                <a:xfrm>
                  <a:off x="2304" y="1152"/>
                  <a:ext cx="3072" cy="336"/>
                  <a:chOff x="2304" y="1152"/>
                  <a:chExt cx="3072" cy="336"/>
                </a:xfrm>
              </p:grpSpPr>
              <p:sp>
                <p:nvSpPr>
                  <p:cNvPr id="151997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2304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98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4608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99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840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0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1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2688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2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3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4992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2004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3456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</p:grpSp>
            <p:sp>
              <p:nvSpPr>
                <p:cNvPr id="151989" name="Text Box 235"/>
                <p:cNvSpPr txBox="1">
                  <a:spLocks noChangeArrowheads="1"/>
                </p:cNvSpPr>
                <p:nvPr/>
              </p:nvSpPr>
              <p:spPr bwMode="auto">
                <a:xfrm>
                  <a:off x="2352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0" name="Text Box 236"/>
                <p:cNvSpPr txBox="1">
                  <a:spLocks noChangeArrowheads="1"/>
                </p:cNvSpPr>
                <p:nvPr/>
              </p:nvSpPr>
              <p:spPr bwMode="auto">
                <a:xfrm>
                  <a:off x="3120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1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3888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2" name="Text Box 238"/>
                <p:cNvSpPr txBox="1">
                  <a:spLocks noChangeArrowheads="1"/>
                </p:cNvSpPr>
                <p:nvPr/>
              </p:nvSpPr>
              <p:spPr bwMode="auto">
                <a:xfrm>
                  <a:off x="4656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3" name="Text Box 239"/>
                <p:cNvSpPr txBox="1">
                  <a:spLocks noChangeArrowheads="1"/>
                </p:cNvSpPr>
                <p:nvPr/>
              </p:nvSpPr>
              <p:spPr bwMode="auto">
                <a:xfrm>
                  <a:off x="2736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4" name="Text Box 240"/>
                <p:cNvSpPr txBox="1">
                  <a:spLocks noChangeArrowheads="1"/>
                </p:cNvSpPr>
                <p:nvPr/>
              </p:nvSpPr>
              <p:spPr bwMode="auto">
                <a:xfrm>
                  <a:off x="3504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5" name="Text Box 241"/>
                <p:cNvSpPr txBox="1">
                  <a:spLocks noChangeArrowheads="1"/>
                </p:cNvSpPr>
                <p:nvPr/>
              </p:nvSpPr>
              <p:spPr bwMode="auto">
                <a:xfrm>
                  <a:off x="4272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6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5040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grpSp>
            <p:nvGrpSpPr>
              <p:cNvPr id="151979" name="Group 243"/>
              <p:cNvGrpSpPr>
                <a:grpSpLocks/>
              </p:cNvGrpSpPr>
              <p:nvPr/>
            </p:nvGrpSpPr>
            <p:grpSpPr bwMode="auto">
              <a:xfrm>
                <a:off x="3072" y="1152"/>
                <a:ext cx="384" cy="336"/>
                <a:chOff x="576" y="3456"/>
                <a:chExt cx="384" cy="336"/>
              </a:xfrm>
            </p:grpSpPr>
            <p:sp>
              <p:nvSpPr>
                <p:cNvPr id="151980" name="Rectangle 244"/>
                <p:cNvSpPr>
                  <a:spLocks noChangeArrowheads="1"/>
                </p:cNvSpPr>
                <p:nvPr/>
              </p:nvSpPr>
              <p:spPr bwMode="auto">
                <a:xfrm>
                  <a:off x="576" y="345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grpSp>
              <p:nvGrpSpPr>
                <p:cNvPr id="151981" name="Group 245"/>
                <p:cNvGrpSpPr>
                  <a:grpSpLocks/>
                </p:cNvGrpSpPr>
                <p:nvPr/>
              </p:nvGrpSpPr>
              <p:grpSpPr bwMode="auto">
                <a:xfrm>
                  <a:off x="624" y="3504"/>
                  <a:ext cx="240" cy="192"/>
                  <a:chOff x="768" y="1248"/>
                  <a:chExt cx="240" cy="192"/>
                </a:xfrm>
              </p:grpSpPr>
              <p:sp>
                <p:nvSpPr>
                  <p:cNvPr id="151983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392"/>
                    <a:ext cx="144" cy="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84" name="Oval 24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296"/>
                    <a:ext cx="144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85" name="Line 2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0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86" name="Line 24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68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  <p:sp>
                <p:nvSpPr>
                  <p:cNvPr id="151987" name="Oval 25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248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>
                      <a:latin typeface="Calibri Regular" panose="020F0502020204030204" pitchFamily="34" charset="0"/>
                    </a:endParaRPr>
                  </a:p>
                </p:txBody>
              </p:sp>
            </p:grpSp>
            <p:sp>
              <p:nvSpPr>
                <p:cNvPr id="151982" name="Text Box 251"/>
                <p:cNvSpPr txBox="1">
                  <a:spLocks noChangeArrowheads="1"/>
                </p:cNvSpPr>
                <p:nvPr/>
              </p:nvSpPr>
              <p:spPr bwMode="auto">
                <a:xfrm>
                  <a:off x="624" y="3456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971" name="Group 252"/>
            <p:cNvGrpSpPr>
              <a:grpSpLocks/>
            </p:cNvGrpSpPr>
            <p:nvPr/>
          </p:nvGrpSpPr>
          <p:grpSpPr bwMode="auto">
            <a:xfrm>
              <a:off x="3504" y="2208"/>
              <a:ext cx="240" cy="192"/>
              <a:chOff x="3504" y="2208"/>
              <a:chExt cx="240" cy="192"/>
            </a:xfrm>
          </p:grpSpPr>
          <p:sp>
            <p:nvSpPr>
              <p:cNvPr id="151972" name="Rectangle 253"/>
              <p:cNvSpPr>
                <a:spLocks noChangeArrowheads="1"/>
              </p:cNvSpPr>
              <p:nvPr/>
            </p:nvSpPr>
            <p:spPr bwMode="auto">
              <a:xfrm>
                <a:off x="3552" y="235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73" name="Oval 254"/>
              <p:cNvSpPr>
                <a:spLocks noChangeArrowheads="1"/>
              </p:cNvSpPr>
              <p:nvPr/>
            </p:nvSpPr>
            <p:spPr bwMode="auto">
              <a:xfrm>
                <a:off x="3552" y="225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74" name="Line 255"/>
              <p:cNvSpPr>
                <a:spLocks noChangeShapeType="1"/>
              </p:cNvSpPr>
              <p:nvPr/>
            </p:nvSpPr>
            <p:spPr bwMode="auto">
              <a:xfrm flipV="1">
                <a:off x="3696" y="230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75" name="Line 256"/>
              <p:cNvSpPr>
                <a:spLocks noChangeShapeType="1"/>
              </p:cNvSpPr>
              <p:nvPr/>
            </p:nvSpPr>
            <p:spPr bwMode="auto">
              <a:xfrm flipH="1" flipV="1">
                <a:off x="3504" y="230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76" name="Oval 257"/>
              <p:cNvSpPr>
                <a:spLocks noChangeArrowheads="1"/>
              </p:cNvSpPr>
              <p:nvPr/>
            </p:nvSpPr>
            <p:spPr bwMode="auto">
              <a:xfrm>
                <a:off x="3600" y="220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grpSp>
        <p:nvGrpSpPr>
          <p:cNvPr id="147993" name="Group 258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927" name="Group 259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962" name="Rectangle 26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3" name="Rectangle 261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4" name="Rectangle 262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5" name="Rectangle 263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6" name="Rectangle 264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7" name="Rectangle 265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8" name="Rectangle 266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9" name="Rectangle 267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928" name="Group 268"/>
            <p:cNvGrpSpPr>
              <a:grpSpLocks/>
            </p:cNvGrpSpPr>
            <p:nvPr/>
          </p:nvGrpSpPr>
          <p:grpSpPr bwMode="auto">
            <a:xfrm>
              <a:off x="5040" y="1200"/>
              <a:ext cx="240" cy="192"/>
              <a:chOff x="768" y="1248"/>
              <a:chExt cx="240" cy="192"/>
            </a:xfrm>
          </p:grpSpPr>
          <p:sp>
            <p:nvSpPr>
              <p:cNvPr id="151957" name="Rectangle 26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58" name="Oval 27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59" name="Line 27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0" name="Line 27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61" name="Oval 27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929" name="Group 274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939" name="Rectangle 27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0" name="Rectangle 276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1" name="Rectangle 277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2" name="Rectangle 278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3" name="Rectangle 279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44" name="Rectangle 280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945" name="Group 281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955" name="Rectangle 282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56" name="Text Box 283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946" name="Text Box 284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7" name="Text Box 285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8" name="Text Box 286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9" name="Text Box 287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50" name="Text Box 288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51" name="Text Box 289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952" name="Group 290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953" name="Rectangle 291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54" name="Text Box 292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930" name="Group 293"/>
            <p:cNvGrpSpPr>
              <a:grpSpLocks/>
            </p:cNvGrpSpPr>
            <p:nvPr/>
          </p:nvGrpSpPr>
          <p:grpSpPr bwMode="auto">
            <a:xfrm>
              <a:off x="4992" y="2832"/>
              <a:ext cx="384" cy="336"/>
              <a:chOff x="576" y="3456"/>
              <a:chExt cx="384" cy="336"/>
            </a:xfrm>
          </p:grpSpPr>
          <p:sp>
            <p:nvSpPr>
              <p:cNvPr id="151931" name="Rectangle 294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932" name="Group 295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934" name="Rectangle 29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35" name="Oval 29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36" name="Line 29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37" name="Line 29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38" name="Oval 30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933" name="Text Box 301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8015" name="Group 302"/>
          <p:cNvGrpSpPr>
            <a:grpSpLocks/>
          </p:cNvGrpSpPr>
          <p:nvPr/>
        </p:nvGrpSpPr>
        <p:grpSpPr bwMode="auto">
          <a:xfrm>
            <a:off x="3657600" y="4495800"/>
            <a:ext cx="4876800" cy="1066800"/>
            <a:chOff x="2304" y="2832"/>
            <a:chExt cx="3072" cy="672"/>
          </a:xfrm>
        </p:grpSpPr>
        <p:grpSp>
          <p:nvGrpSpPr>
            <p:cNvPr id="151885" name="Group 303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919" name="Rectangle 304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0" name="Rectangle 30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1" name="Rectangle 306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2" name="Rectangle 307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3" name="Rectangle 308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4" name="Rectangle 309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5" name="Rectangle 310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26" name="Rectangle 311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86" name="Group 312"/>
            <p:cNvGrpSpPr>
              <a:grpSpLocks/>
            </p:cNvGrpSpPr>
            <p:nvPr/>
          </p:nvGrpSpPr>
          <p:grpSpPr bwMode="auto">
            <a:xfrm>
              <a:off x="3888" y="2880"/>
              <a:ext cx="240" cy="192"/>
              <a:chOff x="768" y="1248"/>
              <a:chExt cx="240" cy="192"/>
            </a:xfrm>
          </p:grpSpPr>
          <p:sp>
            <p:nvSpPr>
              <p:cNvPr id="151914" name="Rectangle 31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15" name="Oval 31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16" name="Line 31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17" name="Line 31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918" name="Oval 31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87" name="Group 318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grpSp>
            <p:nvGrpSpPr>
              <p:cNvPr id="151897" name="Group 319"/>
              <p:cNvGrpSpPr>
                <a:grpSpLocks/>
              </p:cNvGrpSpPr>
              <p:nvPr/>
            </p:nvGrpSpPr>
            <p:grpSpPr bwMode="auto">
              <a:xfrm>
                <a:off x="2304" y="3168"/>
                <a:ext cx="3072" cy="336"/>
                <a:chOff x="2304" y="3168"/>
                <a:chExt cx="3072" cy="336"/>
              </a:xfrm>
            </p:grpSpPr>
            <p:sp>
              <p:nvSpPr>
                <p:cNvPr id="151906" name="Rectangle 320"/>
                <p:cNvSpPr>
                  <a:spLocks noChangeArrowheads="1"/>
                </p:cNvSpPr>
                <p:nvPr/>
              </p:nvSpPr>
              <p:spPr bwMode="auto">
                <a:xfrm>
                  <a:off x="2304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07" name="Rectangle 321"/>
                <p:cNvSpPr>
                  <a:spLocks noChangeArrowheads="1"/>
                </p:cNvSpPr>
                <p:nvPr/>
              </p:nvSpPr>
              <p:spPr bwMode="auto">
                <a:xfrm>
                  <a:off x="4608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08" name="Rectangle 322"/>
                <p:cNvSpPr>
                  <a:spLocks noChangeArrowheads="1"/>
                </p:cNvSpPr>
                <p:nvPr/>
              </p:nvSpPr>
              <p:spPr bwMode="auto">
                <a:xfrm>
                  <a:off x="3840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09" name="Rectangle 323"/>
                <p:cNvSpPr>
                  <a:spLocks noChangeArrowheads="1"/>
                </p:cNvSpPr>
                <p:nvPr/>
              </p:nvSpPr>
              <p:spPr bwMode="auto">
                <a:xfrm>
                  <a:off x="3072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10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11" name="Rectangle 325"/>
                <p:cNvSpPr>
                  <a:spLocks noChangeArrowheads="1"/>
                </p:cNvSpPr>
                <p:nvPr/>
              </p:nvSpPr>
              <p:spPr bwMode="auto">
                <a:xfrm>
                  <a:off x="4224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12" name="Rectangle 326"/>
                <p:cNvSpPr>
                  <a:spLocks noChangeArrowheads="1"/>
                </p:cNvSpPr>
                <p:nvPr/>
              </p:nvSpPr>
              <p:spPr bwMode="auto">
                <a:xfrm>
                  <a:off x="4992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913" name="Rectangle 327"/>
                <p:cNvSpPr>
                  <a:spLocks noChangeArrowheads="1"/>
                </p:cNvSpPr>
                <p:nvPr/>
              </p:nvSpPr>
              <p:spPr bwMode="auto">
                <a:xfrm>
                  <a:off x="3456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98" name="Text Box 328"/>
              <p:cNvSpPr txBox="1">
                <a:spLocks noChangeArrowheads="1"/>
              </p:cNvSpPr>
              <p:nvPr/>
            </p:nvSpPr>
            <p:spPr bwMode="auto">
              <a:xfrm>
                <a:off x="235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99" name="Text Box 329"/>
              <p:cNvSpPr txBox="1">
                <a:spLocks noChangeArrowheads="1"/>
              </p:cNvSpPr>
              <p:nvPr/>
            </p:nvSpPr>
            <p:spPr bwMode="auto">
              <a:xfrm>
                <a:off x="312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0" name="Text Box 330"/>
              <p:cNvSpPr txBox="1">
                <a:spLocks noChangeArrowheads="1"/>
              </p:cNvSpPr>
              <p:nvPr/>
            </p:nvSpPr>
            <p:spPr bwMode="auto">
              <a:xfrm>
                <a:off x="3888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1" name="Text Box 331"/>
              <p:cNvSpPr txBox="1">
                <a:spLocks noChangeArrowheads="1"/>
              </p:cNvSpPr>
              <p:nvPr/>
            </p:nvSpPr>
            <p:spPr bwMode="auto">
              <a:xfrm>
                <a:off x="465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2" name="Text Box 332"/>
              <p:cNvSpPr txBox="1">
                <a:spLocks noChangeArrowheads="1"/>
              </p:cNvSpPr>
              <p:nvPr/>
            </p:nvSpPr>
            <p:spPr bwMode="auto">
              <a:xfrm>
                <a:off x="273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3" name="Text Box 333"/>
              <p:cNvSpPr txBox="1">
                <a:spLocks noChangeArrowheads="1"/>
              </p:cNvSpPr>
              <p:nvPr/>
            </p:nvSpPr>
            <p:spPr bwMode="auto">
              <a:xfrm>
                <a:off x="3504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4" name="Text Box 334"/>
              <p:cNvSpPr txBox="1">
                <a:spLocks noChangeArrowheads="1"/>
              </p:cNvSpPr>
              <p:nvPr/>
            </p:nvSpPr>
            <p:spPr bwMode="auto">
              <a:xfrm>
                <a:off x="427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5" name="Text Box 335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888" name="Group 336"/>
            <p:cNvGrpSpPr>
              <a:grpSpLocks/>
            </p:cNvGrpSpPr>
            <p:nvPr/>
          </p:nvGrpSpPr>
          <p:grpSpPr bwMode="auto">
            <a:xfrm>
              <a:off x="3840" y="3168"/>
              <a:ext cx="384" cy="336"/>
              <a:chOff x="576" y="3456"/>
              <a:chExt cx="384" cy="336"/>
            </a:xfrm>
          </p:grpSpPr>
          <p:sp>
            <p:nvSpPr>
              <p:cNvPr id="151889" name="Rectangle 337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890" name="Group 338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892" name="Rectangle 339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93" name="Oval 340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94" name="Line 341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95" name="Line 342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96" name="Oval 343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91" name="Text Box 344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8127" name="Group 345"/>
          <p:cNvGrpSpPr>
            <a:grpSpLocks/>
          </p:cNvGrpSpPr>
          <p:nvPr/>
        </p:nvGrpSpPr>
        <p:grpSpPr bwMode="auto">
          <a:xfrm>
            <a:off x="3657600" y="2362200"/>
            <a:ext cx="4876800" cy="3200400"/>
            <a:chOff x="2304" y="1488"/>
            <a:chExt cx="3072" cy="2016"/>
          </a:xfrm>
        </p:grpSpPr>
        <p:grpSp>
          <p:nvGrpSpPr>
            <p:cNvPr id="151842" name="Group 346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sp>
            <p:nvSpPr>
              <p:cNvPr id="151877" name="Rectangle 347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8" name="Rectangle 348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9" name="Rectangle 349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0" name="Rectangle 350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1" name="Rectangle 351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2" name="Rectangle 352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3" name="Rectangle 353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84" name="Rectangle 354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43" name="Group 355"/>
            <p:cNvGrpSpPr>
              <a:grpSpLocks/>
            </p:cNvGrpSpPr>
            <p:nvPr/>
          </p:nvGrpSpPr>
          <p:grpSpPr bwMode="auto">
            <a:xfrm>
              <a:off x="5040" y="3216"/>
              <a:ext cx="240" cy="192"/>
              <a:chOff x="768" y="1248"/>
              <a:chExt cx="240" cy="192"/>
            </a:xfrm>
          </p:grpSpPr>
          <p:sp>
            <p:nvSpPr>
              <p:cNvPr id="151872" name="Rectangle 35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3" name="Oval 357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4" name="Line 358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5" name="Line 359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76" name="Oval 36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44" name="Group 361"/>
            <p:cNvGrpSpPr>
              <a:grpSpLocks/>
            </p:cNvGrpSpPr>
            <p:nvPr/>
          </p:nvGrpSpPr>
          <p:grpSpPr bwMode="auto">
            <a:xfrm>
              <a:off x="2304" y="1488"/>
              <a:ext cx="3072" cy="336"/>
              <a:chOff x="2304" y="1488"/>
              <a:chExt cx="3072" cy="336"/>
            </a:xfrm>
          </p:grpSpPr>
          <p:sp>
            <p:nvSpPr>
              <p:cNvPr id="151854" name="Rectangle 362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5" name="Rectangle 363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6" name="Rectangle 364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7" name="Rectangle 365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8" name="Rectangle 366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59" name="Rectangle 367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860" name="Group 368"/>
              <p:cNvGrpSpPr>
                <a:grpSpLocks/>
              </p:cNvGrpSpPr>
              <p:nvPr/>
            </p:nvGrpSpPr>
            <p:grpSpPr bwMode="auto">
              <a:xfrm>
                <a:off x="2688" y="1488"/>
                <a:ext cx="384" cy="336"/>
                <a:chOff x="2016" y="3984"/>
                <a:chExt cx="384" cy="336"/>
              </a:xfrm>
            </p:grpSpPr>
            <p:sp>
              <p:nvSpPr>
                <p:cNvPr id="151870" name="Rectangle 369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71" name="Text Box 370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861" name="Text Box 371"/>
              <p:cNvSpPr txBox="1">
                <a:spLocks noChangeArrowheads="1"/>
              </p:cNvSpPr>
              <p:nvPr/>
            </p:nvSpPr>
            <p:spPr bwMode="auto">
              <a:xfrm>
                <a:off x="3504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2" name="Text Box 372"/>
              <p:cNvSpPr txBox="1">
                <a:spLocks noChangeArrowheads="1"/>
              </p:cNvSpPr>
              <p:nvPr/>
            </p:nvSpPr>
            <p:spPr bwMode="auto">
              <a:xfrm>
                <a:off x="4272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3" name="Text Box 373"/>
              <p:cNvSpPr txBox="1">
                <a:spLocks noChangeArrowheads="1"/>
              </p:cNvSpPr>
              <p:nvPr/>
            </p:nvSpPr>
            <p:spPr bwMode="auto">
              <a:xfrm>
                <a:off x="2352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4" name="Text Box 374"/>
              <p:cNvSpPr txBox="1">
                <a:spLocks noChangeArrowheads="1"/>
              </p:cNvSpPr>
              <p:nvPr/>
            </p:nvSpPr>
            <p:spPr bwMode="auto">
              <a:xfrm>
                <a:off x="3120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5" name="Text Box 375"/>
              <p:cNvSpPr txBox="1">
                <a:spLocks noChangeArrowheads="1"/>
              </p:cNvSpPr>
              <p:nvPr/>
            </p:nvSpPr>
            <p:spPr bwMode="auto">
              <a:xfrm>
                <a:off x="3888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6" name="Text Box 376"/>
              <p:cNvSpPr txBox="1">
                <a:spLocks noChangeArrowheads="1"/>
              </p:cNvSpPr>
              <p:nvPr/>
            </p:nvSpPr>
            <p:spPr bwMode="auto">
              <a:xfrm>
                <a:off x="4656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867" name="Group 377"/>
              <p:cNvGrpSpPr>
                <a:grpSpLocks/>
              </p:cNvGrpSpPr>
              <p:nvPr/>
            </p:nvGrpSpPr>
            <p:grpSpPr bwMode="auto">
              <a:xfrm>
                <a:off x="4992" y="1488"/>
                <a:ext cx="384" cy="336"/>
                <a:chOff x="2016" y="3984"/>
                <a:chExt cx="384" cy="336"/>
              </a:xfrm>
            </p:grpSpPr>
            <p:sp>
              <p:nvSpPr>
                <p:cNvPr id="151868" name="Rectangle 378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69" name="Text Box 379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845" name="Group 380"/>
            <p:cNvGrpSpPr>
              <a:grpSpLocks/>
            </p:cNvGrpSpPr>
            <p:nvPr/>
          </p:nvGrpSpPr>
          <p:grpSpPr bwMode="auto">
            <a:xfrm>
              <a:off x="2688" y="1488"/>
              <a:ext cx="384" cy="336"/>
              <a:chOff x="576" y="3456"/>
              <a:chExt cx="384" cy="336"/>
            </a:xfrm>
          </p:grpSpPr>
          <p:sp>
            <p:nvSpPr>
              <p:cNvPr id="151846" name="Rectangle 381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847" name="Group 382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849" name="Rectangle 383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50" name="Oval 384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51" name="Line 385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52" name="Line 386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53" name="Oval 387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48" name="Text Box 388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64" name="Group 389"/>
          <p:cNvGrpSpPr>
            <a:grpSpLocks/>
          </p:cNvGrpSpPr>
          <p:nvPr/>
        </p:nvGrpSpPr>
        <p:grpSpPr bwMode="auto">
          <a:xfrm>
            <a:off x="3657600" y="1828800"/>
            <a:ext cx="4876800" cy="1066800"/>
            <a:chOff x="2304" y="1152"/>
            <a:chExt cx="3072" cy="672"/>
          </a:xfrm>
        </p:grpSpPr>
        <p:grpSp>
          <p:nvGrpSpPr>
            <p:cNvPr id="151800" name="Group 390"/>
            <p:cNvGrpSpPr>
              <a:grpSpLocks/>
            </p:cNvGrpSpPr>
            <p:nvPr/>
          </p:nvGrpSpPr>
          <p:grpSpPr bwMode="auto">
            <a:xfrm>
              <a:off x="2304" y="1488"/>
              <a:ext cx="3072" cy="336"/>
              <a:chOff x="2304" y="1488"/>
              <a:chExt cx="3072" cy="336"/>
            </a:xfrm>
          </p:grpSpPr>
          <p:sp>
            <p:nvSpPr>
              <p:cNvPr id="151834" name="Rectangle 391"/>
              <p:cNvSpPr>
                <a:spLocks noChangeArrowheads="1"/>
              </p:cNvSpPr>
              <p:nvPr/>
            </p:nvSpPr>
            <p:spPr bwMode="auto">
              <a:xfrm>
                <a:off x="4992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5" name="Rectangle 392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6" name="Rectangle 393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7" name="Rectangle 394"/>
              <p:cNvSpPr>
                <a:spLocks noChangeArrowheads="1"/>
              </p:cNvSpPr>
              <p:nvPr/>
            </p:nvSpPr>
            <p:spPr bwMode="auto">
              <a:xfrm>
                <a:off x="2688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8" name="Rectangle 395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9" name="Rectangle 396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40" name="Rectangle 397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41" name="Rectangle 398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01" name="Group 399"/>
            <p:cNvGrpSpPr>
              <a:grpSpLocks/>
            </p:cNvGrpSpPr>
            <p:nvPr/>
          </p:nvGrpSpPr>
          <p:grpSpPr bwMode="auto">
            <a:xfrm>
              <a:off x="3888" y="1536"/>
              <a:ext cx="240" cy="192"/>
              <a:chOff x="768" y="1248"/>
              <a:chExt cx="240" cy="192"/>
            </a:xfrm>
          </p:grpSpPr>
          <p:sp>
            <p:nvSpPr>
              <p:cNvPr id="151829" name="Rectangle 40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0" name="Oval 40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1" name="Line 40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2" name="Line 40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833" name="Oval 40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802" name="Group 405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grpSp>
            <p:nvGrpSpPr>
              <p:cNvPr id="151812" name="Group 406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sp>
              <p:nvSpPr>
                <p:cNvPr id="151821" name="Rectangle 407"/>
                <p:cNvSpPr>
                  <a:spLocks noChangeArrowheads="1"/>
                </p:cNvSpPr>
                <p:nvPr/>
              </p:nvSpPr>
              <p:spPr bwMode="auto">
                <a:xfrm>
                  <a:off x="2304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2" name="Rectangle 408"/>
                <p:cNvSpPr>
                  <a:spLocks noChangeArrowheads="1"/>
                </p:cNvSpPr>
                <p:nvPr/>
              </p:nvSpPr>
              <p:spPr bwMode="auto">
                <a:xfrm>
                  <a:off x="4608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3" name="Rectangle 409"/>
                <p:cNvSpPr>
                  <a:spLocks noChangeArrowheads="1"/>
                </p:cNvSpPr>
                <p:nvPr/>
              </p:nvSpPr>
              <p:spPr bwMode="auto">
                <a:xfrm>
                  <a:off x="3840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4" name="Rectangle 410"/>
                <p:cNvSpPr>
                  <a:spLocks noChangeArrowheads="1"/>
                </p:cNvSpPr>
                <p:nvPr/>
              </p:nvSpPr>
              <p:spPr bwMode="auto">
                <a:xfrm>
                  <a:off x="3072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5" name="Rectangle 411"/>
                <p:cNvSpPr>
                  <a:spLocks noChangeArrowheads="1"/>
                </p:cNvSpPr>
                <p:nvPr/>
              </p:nvSpPr>
              <p:spPr bwMode="auto">
                <a:xfrm>
                  <a:off x="2688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6" name="Rectangle 412"/>
                <p:cNvSpPr>
                  <a:spLocks noChangeArrowheads="1"/>
                </p:cNvSpPr>
                <p:nvPr/>
              </p:nvSpPr>
              <p:spPr bwMode="auto">
                <a:xfrm>
                  <a:off x="4224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7" name="Rectangle 413"/>
                <p:cNvSpPr>
                  <a:spLocks noChangeArrowheads="1"/>
                </p:cNvSpPr>
                <p:nvPr/>
              </p:nvSpPr>
              <p:spPr bwMode="auto">
                <a:xfrm>
                  <a:off x="4992" y="1152"/>
                  <a:ext cx="384" cy="3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28" name="Rectangle 414"/>
                <p:cNvSpPr>
                  <a:spLocks noChangeArrowheads="1"/>
                </p:cNvSpPr>
                <p:nvPr/>
              </p:nvSpPr>
              <p:spPr bwMode="auto">
                <a:xfrm>
                  <a:off x="3456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13" name="Text Box 415"/>
              <p:cNvSpPr txBox="1">
                <a:spLocks noChangeArrowheads="1"/>
              </p:cNvSpPr>
              <p:nvPr/>
            </p:nvSpPr>
            <p:spPr bwMode="auto">
              <a:xfrm>
                <a:off x="235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4" name="Text Box 416"/>
              <p:cNvSpPr txBox="1">
                <a:spLocks noChangeArrowheads="1"/>
              </p:cNvSpPr>
              <p:nvPr/>
            </p:nvSpPr>
            <p:spPr bwMode="auto">
              <a:xfrm>
                <a:off x="312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0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5" name="Text Box 417"/>
              <p:cNvSpPr txBox="1">
                <a:spLocks noChangeArrowheads="1"/>
              </p:cNvSpPr>
              <p:nvPr/>
            </p:nvSpPr>
            <p:spPr bwMode="auto">
              <a:xfrm>
                <a:off x="3888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6" name="Text Box 418"/>
              <p:cNvSpPr txBox="1">
                <a:spLocks noChangeArrowheads="1"/>
              </p:cNvSpPr>
              <p:nvPr/>
            </p:nvSpPr>
            <p:spPr bwMode="auto">
              <a:xfrm>
                <a:off x="465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7" name="Text Box 419"/>
              <p:cNvSpPr txBox="1">
                <a:spLocks noChangeArrowheads="1"/>
              </p:cNvSpPr>
              <p:nvPr/>
            </p:nvSpPr>
            <p:spPr bwMode="auto">
              <a:xfrm>
                <a:off x="273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8" name="Text Box 420"/>
              <p:cNvSpPr txBox="1">
                <a:spLocks noChangeArrowheads="1"/>
              </p:cNvSpPr>
              <p:nvPr/>
            </p:nvSpPr>
            <p:spPr bwMode="auto">
              <a:xfrm>
                <a:off x="3504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9" name="Text Box 421"/>
              <p:cNvSpPr txBox="1">
                <a:spLocks noChangeArrowheads="1"/>
              </p:cNvSpPr>
              <p:nvPr/>
            </p:nvSpPr>
            <p:spPr bwMode="auto">
              <a:xfrm>
                <a:off x="427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20" name="Text Box 422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803" name="Group 423"/>
            <p:cNvGrpSpPr>
              <a:grpSpLocks/>
            </p:cNvGrpSpPr>
            <p:nvPr/>
          </p:nvGrpSpPr>
          <p:grpSpPr bwMode="auto">
            <a:xfrm>
              <a:off x="4992" y="1152"/>
              <a:ext cx="384" cy="336"/>
              <a:chOff x="4992" y="1152"/>
              <a:chExt cx="384" cy="336"/>
            </a:xfrm>
          </p:grpSpPr>
          <p:sp>
            <p:nvSpPr>
              <p:cNvPr id="151804" name="Rectangle 424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805" name="Group 425"/>
              <p:cNvGrpSpPr>
                <a:grpSpLocks/>
              </p:cNvGrpSpPr>
              <p:nvPr/>
            </p:nvGrpSpPr>
            <p:grpSpPr bwMode="auto">
              <a:xfrm>
                <a:off x="5040" y="1200"/>
                <a:ext cx="240" cy="192"/>
                <a:chOff x="768" y="1248"/>
                <a:chExt cx="240" cy="192"/>
              </a:xfrm>
            </p:grpSpPr>
            <p:sp>
              <p:nvSpPr>
                <p:cNvPr id="151807" name="Rectangle 42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08" name="Oval 42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09" name="Line 42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10" name="Line 42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811" name="Oval 43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806" name="Text Box 431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71" name="Group 432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757" name="Group 433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792" name="Rectangle 43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3" name="Rectangle 435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4" name="Rectangle 436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5" name="Rectangle 437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6" name="Rectangle 438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7" name="Rectangle 439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8" name="Rectangle 440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9" name="Rectangle 441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758" name="Group 442"/>
            <p:cNvGrpSpPr>
              <a:grpSpLocks/>
            </p:cNvGrpSpPr>
            <p:nvPr/>
          </p:nvGrpSpPr>
          <p:grpSpPr bwMode="auto">
            <a:xfrm>
              <a:off x="3120" y="1200"/>
              <a:ext cx="240" cy="192"/>
              <a:chOff x="768" y="1248"/>
              <a:chExt cx="240" cy="192"/>
            </a:xfrm>
          </p:grpSpPr>
          <p:sp>
            <p:nvSpPr>
              <p:cNvPr id="151787" name="Rectangle 44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88" name="Oval 44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89" name="Line 44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0" name="Line 44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91" name="Oval 44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759" name="Group 448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769" name="Rectangle 449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0" name="Rectangle 450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1" name="Rectangle 451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2" name="Rectangle 452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3" name="Rectangle 453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74" name="Rectangle 454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775" name="Group 455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785" name="Rectangle 456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86" name="Text Box 457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776" name="Text Box 458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7" name="Text Box 459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8" name="Text Box 460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9" name="Text Box 461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80" name="Text Box 462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81" name="Text Box 463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782" name="Group 464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783" name="Rectangle 465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84" name="Text Box 466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760" name="Group 467"/>
            <p:cNvGrpSpPr>
              <a:grpSpLocks/>
            </p:cNvGrpSpPr>
            <p:nvPr/>
          </p:nvGrpSpPr>
          <p:grpSpPr bwMode="auto">
            <a:xfrm>
              <a:off x="3840" y="2832"/>
              <a:ext cx="384" cy="336"/>
              <a:chOff x="3840" y="2832"/>
              <a:chExt cx="384" cy="336"/>
            </a:xfrm>
          </p:grpSpPr>
          <p:sp>
            <p:nvSpPr>
              <p:cNvPr id="151761" name="Rectangle 468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762" name="Group 469"/>
              <p:cNvGrpSpPr>
                <a:grpSpLocks/>
              </p:cNvGrpSpPr>
              <p:nvPr/>
            </p:nvGrpSpPr>
            <p:grpSpPr bwMode="auto">
              <a:xfrm>
                <a:off x="3888" y="2880"/>
                <a:ext cx="240" cy="192"/>
                <a:chOff x="768" y="1248"/>
                <a:chExt cx="240" cy="192"/>
              </a:xfrm>
            </p:grpSpPr>
            <p:sp>
              <p:nvSpPr>
                <p:cNvPr id="151764" name="Rectangle 47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65" name="Oval 47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66" name="Line 47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67" name="Line 47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68" name="Oval 47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763" name="Text Box 475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94" name="Group 476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715" name="Group 477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749" name="Rectangle 478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0" name="Rectangle 479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1" name="Rectangle 480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2" name="Rectangle 481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3" name="Rectangle 482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4" name="Rectangle 483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5" name="Rectangle 484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56" name="Rectangle 485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716" name="Group 486"/>
            <p:cNvGrpSpPr>
              <a:grpSpLocks/>
            </p:cNvGrpSpPr>
            <p:nvPr/>
          </p:nvGrpSpPr>
          <p:grpSpPr bwMode="auto">
            <a:xfrm>
              <a:off x="3120" y="2880"/>
              <a:ext cx="240" cy="192"/>
              <a:chOff x="768" y="1248"/>
              <a:chExt cx="240" cy="192"/>
            </a:xfrm>
          </p:grpSpPr>
          <p:sp>
            <p:nvSpPr>
              <p:cNvPr id="151744" name="Rectangle 48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45" name="Oval 48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46" name="Line 48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47" name="Line 49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48" name="Oval 49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717" name="Group 492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grpSp>
            <p:nvGrpSpPr>
              <p:cNvPr id="151727" name="Group 493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sp>
              <p:nvSpPr>
                <p:cNvPr id="151736" name="Rectangle 494"/>
                <p:cNvSpPr>
                  <a:spLocks noChangeArrowheads="1"/>
                </p:cNvSpPr>
                <p:nvPr/>
              </p:nvSpPr>
              <p:spPr bwMode="auto">
                <a:xfrm>
                  <a:off x="2304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37" name="Rectangle 495"/>
                <p:cNvSpPr>
                  <a:spLocks noChangeArrowheads="1"/>
                </p:cNvSpPr>
                <p:nvPr/>
              </p:nvSpPr>
              <p:spPr bwMode="auto">
                <a:xfrm>
                  <a:off x="4608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38" name="Rectangle 496"/>
                <p:cNvSpPr>
                  <a:spLocks noChangeArrowheads="1"/>
                </p:cNvSpPr>
                <p:nvPr/>
              </p:nvSpPr>
              <p:spPr bwMode="auto">
                <a:xfrm>
                  <a:off x="3840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39" name="Rectangle 497"/>
                <p:cNvSpPr>
                  <a:spLocks noChangeArrowheads="1"/>
                </p:cNvSpPr>
                <p:nvPr/>
              </p:nvSpPr>
              <p:spPr bwMode="auto">
                <a:xfrm>
                  <a:off x="3072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40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88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41" name="Rectangle 499"/>
                <p:cNvSpPr>
                  <a:spLocks noChangeArrowheads="1"/>
                </p:cNvSpPr>
                <p:nvPr/>
              </p:nvSpPr>
              <p:spPr bwMode="auto">
                <a:xfrm>
                  <a:off x="4224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42" name="Rectangle 500"/>
                <p:cNvSpPr>
                  <a:spLocks noChangeArrowheads="1"/>
                </p:cNvSpPr>
                <p:nvPr/>
              </p:nvSpPr>
              <p:spPr bwMode="auto">
                <a:xfrm>
                  <a:off x="4992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43" name="Rectangle 501"/>
                <p:cNvSpPr>
                  <a:spLocks noChangeArrowheads="1"/>
                </p:cNvSpPr>
                <p:nvPr/>
              </p:nvSpPr>
              <p:spPr bwMode="auto">
                <a:xfrm>
                  <a:off x="3456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728" name="Text Box 502"/>
              <p:cNvSpPr txBox="1">
                <a:spLocks noChangeArrowheads="1"/>
              </p:cNvSpPr>
              <p:nvPr/>
            </p:nvSpPr>
            <p:spPr bwMode="auto">
              <a:xfrm>
                <a:off x="235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29" name="Text Box 503"/>
              <p:cNvSpPr txBox="1">
                <a:spLocks noChangeArrowheads="1"/>
              </p:cNvSpPr>
              <p:nvPr/>
            </p:nvSpPr>
            <p:spPr bwMode="auto">
              <a:xfrm>
                <a:off x="312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0" name="Text Box 504"/>
              <p:cNvSpPr txBox="1">
                <a:spLocks noChangeArrowheads="1"/>
              </p:cNvSpPr>
              <p:nvPr/>
            </p:nvSpPr>
            <p:spPr bwMode="auto">
              <a:xfrm>
                <a:off x="3888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1" name="Text Box 505"/>
              <p:cNvSpPr txBox="1">
                <a:spLocks noChangeArrowheads="1"/>
              </p:cNvSpPr>
              <p:nvPr/>
            </p:nvSpPr>
            <p:spPr bwMode="auto">
              <a:xfrm>
                <a:off x="465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2" name="Text Box 506"/>
              <p:cNvSpPr txBox="1">
                <a:spLocks noChangeArrowheads="1"/>
              </p:cNvSpPr>
              <p:nvPr/>
            </p:nvSpPr>
            <p:spPr bwMode="auto">
              <a:xfrm>
                <a:off x="273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3" name="Text Box 507"/>
              <p:cNvSpPr txBox="1">
                <a:spLocks noChangeArrowheads="1"/>
              </p:cNvSpPr>
              <p:nvPr/>
            </p:nvSpPr>
            <p:spPr bwMode="auto">
              <a:xfrm>
                <a:off x="3504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4" name="Text Box 508"/>
              <p:cNvSpPr txBox="1">
                <a:spLocks noChangeArrowheads="1"/>
              </p:cNvSpPr>
              <p:nvPr/>
            </p:nvSpPr>
            <p:spPr bwMode="auto">
              <a:xfrm>
                <a:off x="427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5" name="Text Box 509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718" name="Group 510"/>
            <p:cNvGrpSpPr>
              <a:grpSpLocks/>
            </p:cNvGrpSpPr>
            <p:nvPr/>
          </p:nvGrpSpPr>
          <p:grpSpPr bwMode="auto">
            <a:xfrm>
              <a:off x="3072" y="1152"/>
              <a:ext cx="384" cy="336"/>
              <a:chOff x="576" y="3456"/>
              <a:chExt cx="384" cy="336"/>
            </a:xfrm>
          </p:grpSpPr>
          <p:sp>
            <p:nvSpPr>
              <p:cNvPr id="151719" name="Rectangle 511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720" name="Group 512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722" name="Rectangle 513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23" name="Oval 514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24" name="Line 515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25" name="Line 516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26" name="Oval 517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721" name="Text Box 518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537" name="Group 519"/>
          <p:cNvGrpSpPr>
            <a:grpSpLocks/>
          </p:cNvGrpSpPr>
          <p:nvPr/>
        </p:nvGrpSpPr>
        <p:grpSpPr bwMode="auto">
          <a:xfrm>
            <a:off x="3657600" y="1828800"/>
            <a:ext cx="4876800" cy="3733800"/>
            <a:chOff x="2304" y="1152"/>
            <a:chExt cx="3072" cy="2352"/>
          </a:xfrm>
        </p:grpSpPr>
        <p:grpSp>
          <p:nvGrpSpPr>
            <p:cNvPr id="151673" name="Group 520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707" name="Rectangle 521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8" name="Rectangle 522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9" name="Rectangle 523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0" name="Rectangle 524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1" name="Rectangle 525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2" name="Rectangle 526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3" name="Rectangle 527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14" name="Rectangle 52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674" name="Group 529"/>
            <p:cNvGrpSpPr>
              <a:grpSpLocks/>
            </p:cNvGrpSpPr>
            <p:nvPr/>
          </p:nvGrpSpPr>
          <p:grpSpPr bwMode="auto">
            <a:xfrm>
              <a:off x="2736" y="1200"/>
              <a:ext cx="240" cy="192"/>
              <a:chOff x="768" y="1248"/>
              <a:chExt cx="240" cy="192"/>
            </a:xfrm>
          </p:grpSpPr>
          <p:sp>
            <p:nvSpPr>
              <p:cNvPr id="151702" name="Rectangle 53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3" name="Oval 53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4" name="Line 53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5" name="Line 53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706" name="Oval 53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675" name="Group 535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grpSp>
            <p:nvGrpSpPr>
              <p:cNvPr id="151685" name="Group 536"/>
              <p:cNvGrpSpPr>
                <a:grpSpLocks/>
              </p:cNvGrpSpPr>
              <p:nvPr/>
            </p:nvGrpSpPr>
            <p:grpSpPr bwMode="auto">
              <a:xfrm>
                <a:off x="2304" y="3168"/>
                <a:ext cx="3072" cy="336"/>
                <a:chOff x="2304" y="3168"/>
                <a:chExt cx="3072" cy="336"/>
              </a:xfrm>
            </p:grpSpPr>
            <p:sp>
              <p:nvSpPr>
                <p:cNvPr id="151694" name="Rectangle 537"/>
                <p:cNvSpPr>
                  <a:spLocks noChangeArrowheads="1"/>
                </p:cNvSpPr>
                <p:nvPr/>
              </p:nvSpPr>
              <p:spPr bwMode="auto">
                <a:xfrm>
                  <a:off x="2304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5" name="Rectangle 538"/>
                <p:cNvSpPr>
                  <a:spLocks noChangeArrowheads="1"/>
                </p:cNvSpPr>
                <p:nvPr/>
              </p:nvSpPr>
              <p:spPr bwMode="auto">
                <a:xfrm>
                  <a:off x="4608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6" name="Rectangle 539"/>
                <p:cNvSpPr>
                  <a:spLocks noChangeArrowheads="1"/>
                </p:cNvSpPr>
                <p:nvPr/>
              </p:nvSpPr>
              <p:spPr bwMode="auto">
                <a:xfrm>
                  <a:off x="3840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7" name="Rectangle 540"/>
                <p:cNvSpPr>
                  <a:spLocks noChangeArrowheads="1"/>
                </p:cNvSpPr>
                <p:nvPr/>
              </p:nvSpPr>
              <p:spPr bwMode="auto">
                <a:xfrm>
                  <a:off x="3072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8" name="Rectangle 541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99" name="Rectangle 542"/>
                <p:cNvSpPr>
                  <a:spLocks noChangeArrowheads="1"/>
                </p:cNvSpPr>
                <p:nvPr/>
              </p:nvSpPr>
              <p:spPr bwMode="auto">
                <a:xfrm>
                  <a:off x="4224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00" name="Rectangle 543"/>
                <p:cNvSpPr>
                  <a:spLocks noChangeArrowheads="1"/>
                </p:cNvSpPr>
                <p:nvPr/>
              </p:nvSpPr>
              <p:spPr bwMode="auto">
                <a:xfrm>
                  <a:off x="4992" y="3168"/>
                  <a:ext cx="384" cy="3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701" name="Rectangle 544"/>
                <p:cNvSpPr>
                  <a:spLocks noChangeArrowheads="1"/>
                </p:cNvSpPr>
                <p:nvPr/>
              </p:nvSpPr>
              <p:spPr bwMode="auto">
                <a:xfrm>
                  <a:off x="3456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686" name="Text Box 545"/>
              <p:cNvSpPr txBox="1">
                <a:spLocks noChangeArrowheads="1"/>
              </p:cNvSpPr>
              <p:nvPr/>
            </p:nvSpPr>
            <p:spPr bwMode="auto">
              <a:xfrm>
                <a:off x="235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7" name="Text Box 546"/>
              <p:cNvSpPr txBox="1">
                <a:spLocks noChangeArrowheads="1"/>
              </p:cNvSpPr>
              <p:nvPr/>
            </p:nvSpPr>
            <p:spPr bwMode="auto">
              <a:xfrm>
                <a:off x="312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8" name="Text Box 547"/>
              <p:cNvSpPr txBox="1">
                <a:spLocks noChangeArrowheads="1"/>
              </p:cNvSpPr>
              <p:nvPr/>
            </p:nvSpPr>
            <p:spPr bwMode="auto">
              <a:xfrm>
                <a:off x="3888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9" name="Text Box 548"/>
              <p:cNvSpPr txBox="1">
                <a:spLocks noChangeArrowheads="1"/>
              </p:cNvSpPr>
              <p:nvPr/>
            </p:nvSpPr>
            <p:spPr bwMode="auto">
              <a:xfrm>
                <a:off x="465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0" name="Text Box 549"/>
              <p:cNvSpPr txBox="1">
                <a:spLocks noChangeArrowheads="1"/>
              </p:cNvSpPr>
              <p:nvPr/>
            </p:nvSpPr>
            <p:spPr bwMode="auto">
              <a:xfrm>
                <a:off x="273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1" name="Text Box 550"/>
              <p:cNvSpPr txBox="1">
                <a:spLocks noChangeArrowheads="1"/>
              </p:cNvSpPr>
              <p:nvPr/>
            </p:nvSpPr>
            <p:spPr bwMode="auto">
              <a:xfrm>
                <a:off x="3504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2" name="Text Box 551"/>
              <p:cNvSpPr txBox="1">
                <a:spLocks noChangeArrowheads="1"/>
              </p:cNvSpPr>
              <p:nvPr/>
            </p:nvSpPr>
            <p:spPr bwMode="auto">
              <a:xfrm>
                <a:off x="427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3" name="Text Box 552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676" name="Group 553"/>
            <p:cNvGrpSpPr>
              <a:grpSpLocks/>
            </p:cNvGrpSpPr>
            <p:nvPr/>
          </p:nvGrpSpPr>
          <p:grpSpPr bwMode="auto">
            <a:xfrm>
              <a:off x="4992" y="3168"/>
              <a:ext cx="384" cy="336"/>
              <a:chOff x="4992" y="3168"/>
              <a:chExt cx="384" cy="336"/>
            </a:xfrm>
          </p:grpSpPr>
          <p:sp>
            <p:nvSpPr>
              <p:cNvPr id="151677" name="Rectangle 554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678" name="Group 555"/>
              <p:cNvGrpSpPr>
                <a:grpSpLocks/>
              </p:cNvGrpSpPr>
              <p:nvPr/>
            </p:nvGrpSpPr>
            <p:grpSpPr bwMode="auto">
              <a:xfrm>
                <a:off x="5040" y="3216"/>
                <a:ext cx="240" cy="192"/>
                <a:chOff x="768" y="1248"/>
                <a:chExt cx="240" cy="192"/>
              </a:xfrm>
            </p:grpSpPr>
            <p:sp>
              <p:nvSpPr>
                <p:cNvPr id="151680" name="Rectangle 55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81" name="Oval 55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82" name="Line 55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83" name="Line 55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84" name="Oval 56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679" name="Text Box 561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580" name="Group 562"/>
          <p:cNvGrpSpPr>
            <a:grpSpLocks/>
          </p:cNvGrpSpPr>
          <p:nvPr/>
        </p:nvGrpSpPr>
        <p:grpSpPr bwMode="auto">
          <a:xfrm>
            <a:off x="3657600" y="5029200"/>
            <a:ext cx="4876800" cy="1066800"/>
            <a:chOff x="2304" y="3168"/>
            <a:chExt cx="3072" cy="672"/>
          </a:xfrm>
        </p:grpSpPr>
        <p:grpSp>
          <p:nvGrpSpPr>
            <p:cNvPr id="151630" name="Group 563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sp>
            <p:nvSpPr>
              <p:cNvPr id="151665" name="Rectangle 564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6" name="Rectangle 565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7" name="Rectangle 566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8" name="Rectangle 567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9" name="Rectangle 568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70" name="Rectangle 569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71" name="Rectangle 570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72" name="Rectangle 571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631" name="Group 572"/>
            <p:cNvGrpSpPr>
              <a:grpSpLocks/>
            </p:cNvGrpSpPr>
            <p:nvPr/>
          </p:nvGrpSpPr>
          <p:grpSpPr bwMode="auto">
            <a:xfrm>
              <a:off x="4272" y="3216"/>
              <a:ext cx="240" cy="192"/>
              <a:chOff x="768" y="1248"/>
              <a:chExt cx="240" cy="192"/>
            </a:xfrm>
          </p:grpSpPr>
          <p:sp>
            <p:nvSpPr>
              <p:cNvPr id="151660" name="Rectangle 57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1" name="Oval 57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2" name="Line 57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3" name="Line 57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64" name="Oval 57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632" name="Group 578"/>
            <p:cNvGrpSpPr>
              <a:grpSpLocks/>
            </p:cNvGrpSpPr>
            <p:nvPr/>
          </p:nvGrpSpPr>
          <p:grpSpPr bwMode="auto">
            <a:xfrm>
              <a:off x="2304" y="3504"/>
              <a:ext cx="3072" cy="336"/>
              <a:chOff x="2304" y="3504"/>
              <a:chExt cx="3072" cy="336"/>
            </a:xfrm>
          </p:grpSpPr>
          <p:sp>
            <p:nvSpPr>
              <p:cNvPr id="151642" name="Rectangle 579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3" name="Rectangle 580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4" name="Rectangle 581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5" name="Rectangle 582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6" name="Rectangle 583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47" name="Rectangle 584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648" name="Group 585"/>
              <p:cNvGrpSpPr>
                <a:grpSpLocks/>
              </p:cNvGrpSpPr>
              <p:nvPr/>
            </p:nvGrpSpPr>
            <p:grpSpPr bwMode="auto">
              <a:xfrm>
                <a:off x="2688" y="3504"/>
                <a:ext cx="384" cy="336"/>
                <a:chOff x="2016" y="3984"/>
                <a:chExt cx="384" cy="336"/>
              </a:xfrm>
            </p:grpSpPr>
            <p:sp>
              <p:nvSpPr>
                <p:cNvPr id="151658" name="Rectangle 586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59" name="Text Box 587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649" name="Text Box 588"/>
              <p:cNvSpPr txBox="1">
                <a:spLocks noChangeArrowheads="1"/>
              </p:cNvSpPr>
              <p:nvPr/>
            </p:nvSpPr>
            <p:spPr bwMode="auto">
              <a:xfrm>
                <a:off x="3504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0" name="Text Box 589"/>
              <p:cNvSpPr txBox="1">
                <a:spLocks noChangeArrowheads="1"/>
              </p:cNvSpPr>
              <p:nvPr/>
            </p:nvSpPr>
            <p:spPr bwMode="auto">
              <a:xfrm>
                <a:off x="4272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1" name="Text Box 590"/>
              <p:cNvSpPr txBox="1">
                <a:spLocks noChangeArrowheads="1"/>
              </p:cNvSpPr>
              <p:nvPr/>
            </p:nvSpPr>
            <p:spPr bwMode="auto">
              <a:xfrm>
                <a:off x="2352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2" name="Text Box 591"/>
              <p:cNvSpPr txBox="1">
                <a:spLocks noChangeArrowheads="1"/>
              </p:cNvSpPr>
              <p:nvPr/>
            </p:nvSpPr>
            <p:spPr bwMode="auto">
              <a:xfrm>
                <a:off x="3120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3" name="Text Box 592"/>
              <p:cNvSpPr txBox="1">
                <a:spLocks noChangeArrowheads="1"/>
              </p:cNvSpPr>
              <p:nvPr/>
            </p:nvSpPr>
            <p:spPr bwMode="auto">
              <a:xfrm>
                <a:off x="3888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4" name="Text Box 593"/>
              <p:cNvSpPr txBox="1">
                <a:spLocks noChangeArrowheads="1"/>
              </p:cNvSpPr>
              <p:nvPr/>
            </p:nvSpPr>
            <p:spPr bwMode="auto">
              <a:xfrm>
                <a:off x="4656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655" name="Group 594"/>
              <p:cNvGrpSpPr>
                <a:grpSpLocks/>
              </p:cNvGrpSpPr>
              <p:nvPr/>
            </p:nvGrpSpPr>
            <p:grpSpPr bwMode="auto">
              <a:xfrm>
                <a:off x="4992" y="3504"/>
                <a:ext cx="384" cy="336"/>
                <a:chOff x="2016" y="3984"/>
                <a:chExt cx="384" cy="336"/>
              </a:xfrm>
            </p:grpSpPr>
            <p:sp>
              <p:nvSpPr>
                <p:cNvPr id="151656" name="Rectangle 595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57" name="Text Box 596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633" name="Group 597"/>
            <p:cNvGrpSpPr>
              <a:grpSpLocks/>
            </p:cNvGrpSpPr>
            <p:nvPr/>
          </p:nvGrpSpPr>
          <p:grpSpPr bwMode="auto">
            <a:xfrm>
              <a:off x="4224" y="3504"/>
              <a:ext cx="384" cy="336"/>
              <a:chOff x="576" y="3456"/>
              <a:chExt cx="384" cy="336"/>
            </a:xfrm>
          </p:grpSpPr>
          <p:sp>
            <p:nvSpPr>
              <p:cNvPr id="151634" name="Rectangle 598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635" name="Group 599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637" name="Rectangle 60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38" name="Oval 60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39" name="Line 60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40" name="Line 60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41" name="Oval 60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636" name="Text Box 605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625" name="Group 606"/>
          <p:cNvGrpSpPr>
            <a:grpSpLocks/>
          </p:cNvGrpSpPr>
          <p:nvPr/>
        </p:nvGrpSpPr>
        <p:grpSpPr bwMode="auto">
          <a:xfrm>
            <a:off x="3657600" y="4495800"/>
            <a:ext cx="4876800" cy="1600200"/>
            <a:chOff x="2304" y="2832"/>
            <a:chExt cx="3072" cy="1008"/>
          </a:xfrm>
        </p:grpSpPr>
        <p:grpSp>
          <p:nvGrpSpPr>
            <p:cNvPr id="151587" name="Group 607"/>
            <p:cNvGrpSpPr>
              <a:grpSpLocks/>
            </p:cNvGrpSpPr>
            <p:nvPr/>
          </p:nvGrpSpPr>
          <p:grpSpPr bwMode="auto">
            <a:xfrm>
              <a:off x="2304" y="3504"/>
              <a:ext cx="3072" cy="336"/>
              <a:chOff x="2304" y="3504"/>
              <a:chExt cx="3072" cy="336"/>
            </a:xfrm>
          </p:grpSpPr>
          <p:sp>
            <p:nvSpPr>
              <p:cNvPr id="151622" name="Rectangle 608"/>
              <p:cNvSpPr>
                <a:spLocks noChangeArrowheads="1"/>
              </p:cNvSpPr>
              <p:nvPr/>
            </p:nvSpPr>
            <p:spPr bwMode="auto">
              <a:xfrm>
                <a:off x="4992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3" name="Rectangle 609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4" name="Rectangle 610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5" name="Rectangle 611"/>
              <p:cNvSpPr>
                <a:spLocks noChangeArrowheads="1"/>
              </p:cNvSpPr>
              <p:nvPr/>
            </p:nvSpPr>
            <p:spPr bwMode="auto">
              <a:xfrm>
                <a:off x="2688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6" name="Rectangle 612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7" name="Rectangle 613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8" name="Rectangle 614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9" name="Rectangle 615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588" name="Group 616"/>
            <p:cNvGrpSpPr>
              <a:grpSpLocks/>
            </p:cNvGrpSpPr>
            <p:nvPr/>
          </p:nvGrpSpPr>
          <p:grpSpPr bwMode="auto">
            <a:xfrm>
              <a:off x="3120" y="3552"/>
              <a:ext cx="240" cy="192"/>
              <a:chOff x="768" y="1248"/>
              <a:chExt cx="240" cy="192"/>
            </a:xfrm>
          </p:grpSpPr>
          <p:sp>
            <p:nvSpPr>
              <p:cNvPr id="151617" name="Rectangle 61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18" name="Oval 61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19" name="Line 61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0" name="Line 62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21" name="Oval 62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grpSp>
          <p:nvGrpSpPr>
            <p:cNvPr id="151589" name="Group 622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599" name="Rectangle 623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0" name="Rectangle 624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1" name="Rectangle 625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2" name="Rectangle 626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3" name="Rectangle 627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604" name="Rectangle 628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605" name="Group 629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615" name="Rectangle 630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16" name="Text Box 631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606" name="Text Box 632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7" name="Text Box 633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8" name="Text Box 634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9" name="Text Box 635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10" name="Text Box 636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11" name="Text Box 637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612" name="Group 638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613" name="Rectangle 639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614" name="Text Box 640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0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590" name="Group 641"/>
            <p:cNvGrpSpPr>
              <a:grpSpLocks/>
            </p:cNvGrpSpPr>
            <p:nvPr/>
          </p:nvGrpSpPr>
          <p:grpSpPr bwMode="auto">
            <a:xfrm>
              <a:off x="3072" y="2832"/>
              <a:ext cx="384" cy="336"/>
              <a:chOff x="3072" y="2832"/>
              <a:chExt cx="384" cy="336"/>
            </a:xfrm>
          </p:grpSpPr>
          <p:sp>
            <p:nvSpPr>
              <p:cNvPr id="151591" name="Rectangle 642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grpSp>
            <p:nvGrpSpPr>
              <p:cNvPr id="151592" name="Group 643"/>
              <p:cNvGrpSpPr>
                <a:grpSpLocks/>
              </p:cNvGrpSpPr>
              <p:nvPr/>
            </p:nvGrpSpPr>
            <p:grpSpPr bwMode="auto">
              <a:xfrm>
                <a:off x="3120" y="2880"/>
                <a:ext cx="240" cy="192"/>
                <a:chOff x="768" y="1248"/>
                <a:chExt cx="240" cy="192"/>
              </a:xfrm>
            </p:grpSpPr>
            <p:sp>
              <p:nvSpPr>
                <p:cNvPr id="151594" name="Rectangle 644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595" name="Oval 645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596" name="Line 646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597" name="Line 647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  <p:sp>
              <p:nvSpPr>
                <p:cNvPr id="151598" name="Oval 648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>
                    <a:latin typeface="Calibri Regular" panose="020F0502020204030204" pitchFamily="34" charset="0"/>
                  </a:endParaRPr>
                </a:p>
              </p:txBody>
            </p:sp>
          </p:grpSp>
          <p:sp>
            <p:nvSpPr>
              <p:cNvPr id="151593" name="Text Box 649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687" name="Group 653"/>
          <p:cNvGrpSpPr>
            <a:grpSpLocks/>
          </p:cNvGrpSpPr>
          <p:nvPr/>
        </p:nvGrpSpPr>
        <p:grpSpPr bwMode="auto">
          <a:xfrm>
            <a:off x="914400" y="1855788"/>
            <a:ext cx="7620000" cy="3155951"/>
            <a:chOff x="576" y="1169"/>
            <a:chExt cx="4800" cy="1988"/>
          </a:xfrm>
        </p:grpSpPr>
        <p:grpSp>
          <p:nvGrpSpPr>
            <p:cNvPr id="151571" name="Group 654"/>
            <p:cNvGrpSpPr>
              <a:grpSpLocks/>
            </p:cNvGrpSpPr>
            <p:nvPr/>
          </p:nvGrpSpPr>
          <p:grpSpPr bwMode="auto">
            <a:xfrm>
              <a:off x="2304" y="2821"/>
              <a:ext cx="3072" cy="336"/>
              <a:chOff x="2304" y="2832"/>
              <a:chExt cx="3072" cy="336"/>
            </a:xfrm>
          </p:grpSpPr>
          <p:sp>
            <p:nvSpPr>
              <p:cNvPr id="151579" name="Rectangle 655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0" name="Rectangle 656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1" name="Rectangle 657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2" name="Rectangle 658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3" name="Rectangle 659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4" name="Rectangle 660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5" name="Rectangle 661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86" name="Rectangle 662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  <p:sp useBgFill="1">
          <p:nvSpPr>
            <p:cNvPr id="151572" name="Text Box 663"/>
            <p:cNvSpPr txBox="1">
              <a:spLocks noChangeArrowheads="1"/>
            </p:cNvSpPr>
            <p:nvPr/>
          </p:nvSpPr>
          <p:spPr bwMode="auto">
            <a:xfrm>
              <a:off x="576" y="1169"/>
              <a:ext cx="1584" cy="128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 dirty="0">
                  <a:solidFill>
                    <a:srgbClr val="FF0000"/>
                  </a:solidFill>
                  <a:latin typeface="Calibri Regular" panose="020F0502020204030204" pitchFamily="34" charset="0"/>
                </a:rPr>
                <a:t>Answer Found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 dirty="0">
                <a:latin typeface="Calibri Regular" panose="020F0502020204030204" pitchFamily="34" charset="0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 dirty="0">
                <a:solidFill>
                  <a:srgbClr val="FF0000"/>
                </a:solidFill>
                <a:latin typeface="Calibri Regular" panose="020F0502020204030204" pitchFamily="34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 dirty="0">
                <a:latin typeface="Tahoma" charset="0"/>
              </a:endParaRPr>
            </a:p>
          </p:txBody>
        </p:sp>
        <p:grpSp>
          <p:nvGrpSpPr>
            <p:cNvPr id="151573" name="Group 664"/>
            <p:cNvGrpSpPr>
              <a:grpSpLocks/>
            </p:cNvGrpSpPr>
            <p:nvPr/>
          </p:nvGrpSpPr>
          <p:grpSpPr bwMode="auto">
            <a:xfrm>
              <a:off x="5040" y="2880"/>
              <a:ext cx="240" cy="192"/>
              <a:chOff x="768" y="1248"/>
              <a:chExt cx="240" cy="192"/>
            </a:xfrm>
          </p:grpSpPr>
          <p:sp>
            <p:nvSpPr>
              <p:cNvPr id="151574" name="Rectangle 665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75" name="Oval 666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76" name="Line 667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77" name="Line 668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  <p:sp>
            <p:nvSpPr>
              <p:cNvPr id="151578" name="Oval 669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 Regular" panose="020F0502020204030204" pitchFamily="34" charset="0"/>
                </a:endParaRPr>
              </a:p>
            </p:txBody>
          </p:sp>
        </p:grpSp>
      </p:grpSp>
      <p:sp>
        <p:nvSpPr>
          <p:cNvPr id="151570" name="Rectangle 671"/>
          <p:cNvSpPr>
            <a:spLocks noChangeArrowheads="1"/>
          </p:cNvSpPr>
          <p:nvPr/>
        </p:nvSpPr>
        <p:spPr bwMode="auto">
          <a:xfrm>
            <a:off x="3657600" y="1803400"/>
            <a:ext cx="4881563" cy="430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713CC9B1-95D0-814E-8B03-F7DFCA41382F}"/>
              </a:ext>
            </a:extLst>
          </p:cNvPr>
          <p:cNvSpPr txBox="1"/>
          <p:nvPr/>
        </p:nvSpPr>
        <p:spPr>
          <a:xfrm>
            <a:off x="604803" y="6389041"/>
            <a:ext cx="8096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in this example we put one queen in each row, not column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76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Example: 8-Queens Problem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1649413"/>
            <a:ext cx="8283575" cy="49784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What are the variables?</a:t>
            </a: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 What are the variables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domains, i.e., sets of possible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values</a:t>
            </a: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sym typeface="Wingdings" charset="0"/>
              </a:rPr>
              <a:t>What are the constraints</a:t>
            </a:r>
            <a:br>
              <a:rPr lang="en-US" sz="3200" dirty="0">
                <a:ea typeface="ＭＳ Ｐゴシック" charset="0"/>
                <a:sym typeface="Wingdings" charset="0"/>
              </a:rPr>
            </a:br>
            <a:r>
              <a:rPr lang="en-US" sz="3200" dirty="0">
                <a:ea typeface="ＭＳ Ｐゴシック" charset="0"/>
                <a:sym typeface="Wingdings" charset="0"/>
              </a:rPr>
              <a:t>between (pairs of) variables?</a:t>
            </a:r>
          </a:p>
        </p:txBody>
      </p:sp>
      <p:pic>
        <p:nvPicPr>
          <p:cNvPr id="4" name="Picture 3" descr="A close up of text on a white surface&#10;&#10;Description automatically generated">
            <a:extLst>
              <a:ext uri="{FF2B5EF4-FFF2-40B4-BE49-F238E27FC236}">
                <a16:creationId xmlns:a16="http://schemas.microsoft.com/office/drawing/2014/main" id="{ADB5D8EB-91DC-5042-B8CB-8C3E306BF05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28906" y="1787082"/>
            <a:ext cx="3186573" cy="3186573"/>
          </a:xfrm>
          <a:prstGeom prst="rect">
            <a:avLst/>
          </a:prstGeom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2"/>
          <p:cNvSpPr>
            <a:spLocks noGrp="1" noChangeArrowheads="1"/>
          </p:cNvSpPr>
          <p:nvPr>
            <p:ph type="title"/>
          </p:nvPr>
        </p:nvSpPr>
        <p:spPr>
          <a:xfrm>
            <a:off x="766763" y="336550"/>
            <a:ext cx="7772400" cy="1063625"/>
          </a:xfrm>
        </p:spPr>
        <p:txBody>
          <a:bodyPr/>
          <a:lstStyle/>
          <a:p>
            <a:r>
              <a:rPr lang="en-US" sz="35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Backtracking Performance</a:t>
            </a:r>
            <a:endParaRPr lang="en-US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grpSp>
        <p:nvGrpSpPr>
          <p:cNvPr id="153602" name="Group 10"/>
          <p:cNvGrpSpPr>
            <a:grpSpLocks noChangeAspect="1"/>
          </p:cNvGrpSpPr>
          <p:nvPr/>
        </p:nvGrpSpPr>
        <p:grpSpPr bwMode="auto">
          <a:xfrm>
            <a:off x="914400" y="1752600"/>
            <a:ext cx="7391400" cy="4495800"/>
            <a:chOff x="576" y="1104"/>
            <a:chExt cx="4656" cy="2832"/>
          </a:xfrm>
        </p:grpSpPr>
        <p:sp>
          <p:nvSpPr>
            <p:cNvPr id="153603" name="AutoShape 9"/>
            <p:cNvSpPr>
              <a:spLocks noChangeAspect="1" noChangeArrowheads="1" noTextEdit="1"/>
            </p:cNvSpPr>
            <p:nvPr/>
          </p:nvSpPr>
          <p:spPr bwMode="auto">
            <a:xfrm>
              <a:off x="576" y="1104"/>
              <a:ext cx="4656" cy="2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4" name="Rectangle 11"/>
            <p:cNvSpPr>
              <a:spLocks noChangeArrowheads="1"/>
            </p:cNvSpPr>
            <p:nvPr/>
          </p:nvSpPr>
          <p:spPr bwMode="auto">
            <a:xfrm>
              <a:off x="1315" y="1278"/>
              <a:ext cx="3760" cy="210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5" name="Rectangle 12"/>
            <p:cNvSpPr>
              <a:spLocks noChangeArrowheads="1"/>
            </p:cNvSpPr>
            <p:nvPr/>
          </p:nvSpPr>
          <p:spPr bwMode="auto">
            <a:xfrm>
              <a:off x="1315" y="1278"/>
              <a:ext cx="3760" cy="2107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6" name="Line 13"/>
            <p:cNvSpPr>
              <a:spLocks noChangeShapeType="1"/>
            </p:cNvSpPr>
            <p:nvPr/>
          </p:nvSpPr>
          <p:spPr bwMode="auto">
            <a:xfrm>
              <a:off x="1315" y="1278"/>
              <a:ext cx="1" cy="21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7" name="Line 14"/>
            <p:cNvSpPr>
              <a:spLocks noChangeShapeType="1"/>
            </p:cNvSpPr>
            <p:nvPr/>
          </p:nvSpPr>
          <p:spPr bwMode="auto">
            <a:xfrm>
              <a:off x="1272" y="3385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8" name="Line 15"/>
            <p:cNvSpPr>
              <a:spLocks noChangeShapeType="1"/>
            </p:cNvSpPr>
            <p:nvPr/>
          </p:nvSpPr>
          <p:spPr bwMode="auto">
            <a:xfrm>
              <a:off x="1272" y="2965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09" name="Line 16"/>
            <p:cNvSpPr>
              <a:spLocks noChangeShapeType="1"/>
            </p:cNvSpPr>
            <p:nvPr/>
          </p:nvSpPr>
          <p:spPr bwMode="auto">
            <a:xfrm>
              <a:off x="1272" y="254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0" name="Line 17"/>
            <p:cNvSpPr>
              <a:spLocks noChangeShapeType="1"/>
            </p:cNvSpPr>
            <p:nvPr/>
          </p:nvSpPr>
          <p:spPr bwMode="auto">
            <a:xfrm>
              <a:off x="1272" y="2122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1" name="Line 18"/>
            <p:cNvSpPr>
              <a:spLocks noChangeShapeType="1"/>
            </p:cNvSpPr>
            <p:nvPr/>
          </p:nvSpPr>
          <p:spPr bwMode="auto">
            <a:xfrm>
              <a:off x="1272" y="169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2" name="Line 19"/>
            <p:cNvSpPr>
              <a:spLocks noChangeShapeType="1"/>
            </p:cNvSpPr>
            <p:nvPr/>
          </p:nvSpPr>
          <p:spPr bwMode="auto">
            <a:xfrm>
              <a:off x="1272" y="127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3" name="Line 20"/>
            <p:cNvSpPr>
              <a:spLocks noChangeShapeType="1"/>
            </p:cNvSpPr>
            <p:nvPr/>
          </p:nvSpPr>
          <p:spPr bwMode="auto">
            <a:xfrm>
              <a:off x="1315" y="3385"/>
              <a:ext cx="37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4" name="Line 21"/>
            <p:cNvSpPr>
              <a:spLocks noChangeShapeType="1"/>
            </p:cNvSpPr>
            <p:nvPr/>
          </p:nvSpPr>
          <p:spPr bwMode="auto">
            <a:xfrm flipV="1">
              <a:off x="131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5" name="Line 22"/>
            <p:cNvSpPr>
              <a:spLocks noChangeShapeType="1"/>
            </p:cNvSpPr>
            <p:nvPr/>
          </p:nvSpPr>
          <p:spPr bwMode="auto">
            <a:xfrm flipV="1">
              <a:off x="143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6" name="Line 23"/>
            <p:cNvSpPr>
              <a:spLocks noChangeShapeType="1"/>
            </p:cNvSpPr>
            <p:nvPr/>
          </p:nvSpPr>
          <p:spPr bwMode="auto">
            <a:xfrm flipV="1">
              <a:off x="154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7" name="Line 24"/>
            <p:cNvSpPr>
              <a:spLocks noChangeShapeType="1"/>
            </p:cNvSpPr>
            <p:nvPr/>
          </p:nvSpPr>
          <p:spPr bwMode="auto">
            <a:xfrm flipV="1">
              <a:off x="166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8" name="Line 25"/>
            <p:cNvSpPr>
              <a:spLocks noChangeShapeType="1"/>
            </p:cNvSpPr>
            <p:nvPr/>
          </p:nvSpPr>
          <p:spPr bwMode="auto">
            <a:xfrm flipV="1">
              <a:off x="178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19" name="Line 26"/>
            <p:cNvSpPr>
              <a:spLocks noChangeShapeType="1"/>
            </p:cNvSpPr>
            <p:nvPr/>
          </p:nvSpPr>
          <p:spPr bwMode="auto">
            <a:xfrm flipV="1">
              <a:off x="190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0" name="Line 27"/>
            <p:cNvSpPr>
              <a:spLocks noChangeShapeType="1"/>
            </p:cNvSpPr>
            <p:nvPr/>
          </p:nvSpPr>
          <p:spPr bwMode="auto">
            <a:xfrm flipV="1">
              <a:off x="2020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1" name="Line 28"/>
            <p:cNvSpPr>
              <a:spLocks noChangeShapeType="1"/>
            </p:cNvSpPr>
            <p:nvPr/>
          </p:nvSpPr>
          <p:spPr bwMode="auto">
            <a:xfrm flipV="1">
              <a:off x="213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2" name="Line 29"/>
            <p:cNvSpPr>
              <a:spLocks noChangeShapeType="1"/>
            </p:cNvSpPr>
            <p:nvPr/>
          </p:nvSpPr>
          <p:spPr bwMode="auto">
            <a:xfrm flipV="1">
              <a:off x="225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3" name="Line 30"/>
            <p:cNvSpPr>
              <a:spLocks noChangeShapeType="1"/>
            </p:cNvSpPr>
            <p:nvPr/>
          </p:nvSpPr>
          <p:spPr bwMode="auto">
            <a:xfrm flipV="1">
              <a:off x="237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4" name="Line 31"/>
            <p:cNvSpPr>
              <a:spLocks noChangeShapeType="1"/>
            </p:cNvSpPr>
            <p:nvPr/>
          </p:nvSpPr>
          <p:spPr bwMode="auto">
            <a:xfrm flipV="1">
              <a:off x="2492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5" name="Line 32"/>
            <p:cNvSpPr>
              <a:spLocks noChangeShapeType="1"/>
            </p:cNvSpPr>
            <p:nvPr/>
          </p:nvSpPr>
          <p:spPr bwMode="auto">
            <a:xfrm flipV="1">
              <a:off x="260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6" name="Line 33"/>
            <p:cNvSpPr>
              <a:spLocks noChangeShapeType="1"/>
            </p:cNvSpPr>
            <p:nvPr/>
          </p:nvSpPr>
          <p:spPr bwMode="auto">
            <a:xfrm flipV="1">
              <a:off x="272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7" name="Line 34"/>
            <p:cNvSpPr>
              <a:spLocks noChangeShapeType="1"/>
            </p:cNvSpPr>
            <p:nvPr/>
          </p:nvSpPr>
          <p:spPr bwMode="auto">
            <a:xfrm flipV="1">
              <a:off x="284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8" name="Line 35"/>
            <p:cNvSpPr>
              <a:spLocks noChangeShapeType="1"/>
            </p:cNvSpPr>
            <p:nvPr/>
          </p:nvSpPr>
          <p:spPr bwMode="auto">
            <a:xfrm flipV="1">
              <a:off x="295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29" name="Line 36"/>
            <p:cNvSpPr>
              <a:spLocks noChangeShapeType="1"/>
            </p:cNvSpPr>
            <p:nvPr/>
          </p:nvSpPr>
          <p:spPr bwMode="auto">
            <a:xfrm flipV="1">
              <a:off x="307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0" name="Line 37"/>
            <p:cNvSpPr>
              <a:spLocks noChangeShapeType="1"/>
            </p:cNvSpPr>
            <p:nvPr/>
          </p:nvSpPr>
          <p:spPr bwMode="auto">
            <a:xfrm flipV="1">
              <a:off x="319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1" name="Line 38"/>
            <p:cNvSpPr>
              <a:spLocks noChangeShapeType="1"/>
            </p:cNvSpPr>
            <p:nvPr/>
          </p:nvSpPr>
          <p:spPr bwMode="auto">
            <a:xfrm flipV="1">
              <a:off x="331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2" name="Line 39"/>
            <p:cNvSpPr>
              <a:spLocks noChangeShapeType="1"/>
            </p:cNvSpPr>
            <p:nvPr/>
          </p:nvSpPr>
          <p:spPr bwMode="auto">
            <a:xfrm flipV="1">
              <a:off x="343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3" name="Line 40"/>
            <p:cNvSpPr>
              <a:spLocks noChangeShapeType="1"/>
            </p:cNvSpPr>
            <p:nvPr/>
          </p:nvSpPr>
          <p:spPr bwMode="auto">
            <a:xfrm flipV="1">
              <a:off x="354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4" name="Line 41"/>
            <p:cNvSpPr>
              <a:spLocks noChangeShapeType="1"/>
            </p:cNvSpPr>
            <p:nvPr/>
          </p:nvSpPr>
          <p:spPr bwMode="auto">
            <a:xfrm flipV="1">
              <a:off x="366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5" name="Line 42"/>
            <p:cNvSpPr>
              <a:spLocks noChangeShapeType="1"/>
            </p:cNvSpPr>
            <p:nvPr/>
          </p:nvSpPr>
          <p:spPr bwMode="auto">
            <a:xfrm flipV="1">
              <a:off x="378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6" name="Line 43"/>
            <p:cNvSpPr>
              <a:spLocks noChangeShapeType="1"/>
            </p:cNvSpPr>
            <p:nvPr/>
          </p:nvSpPr>
          <p:spPr bwMode="auto">
            <a:xfrm flipV="1">
              <a:off x="389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7" name="Line 44"/>
            <p:cNvSpPr>
              <a:spLocks noChangeShapeType="1"/>
            </p:cNvSpPr>
            <p:nvPr/>
          </p:nvSpPr>
          <p:spPr bwMode="auto">
            <a:xfrm flipV="1">
              <a:off x="401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8" name="Line 45"/>
            <p:cNvSpPr>
              <a:spLocks noChangeShapeType="1"/>
            </p:cNvSpPr>
            <p:nvPr/>
          </p:nvSpPr>
          <p:spPr bwMode="auto">
            <a:xfrm flipV="1">
              <a:off x="413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39" name="Line 46"/>
            <p:cNvSpPr>
              <a:spLocks noChangeShapeType="1"/>
            </p:cNvSpPr>
            <p:nvPr/>
          </p:nvSpPr>
          <p:spPr bwMode="auto">
            <a:xfrm flipV="1">
              <a:off x="4250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0" name="Line 47"/>
            <p:cNvSpPr>
              <a:spLocks noChangeShapeType="1"/>
            </p:cNvSpPr>
            <p:nvPr/>
          </p:nvSpPr>
          <p:spPr bwMode="auto">
            <a:xfrm flipV="1">
              <a:off x="436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1" name="Line 48"/>
            <p:cNvSpPr>
              <a:spLocks noChangeShapeType="1"/>
            </p:cNvSpPr>
            <p:nvPr/>
          </p:nvSpPr>
          <p:spPr bwMode="auto">
            <a:xfrm flipV="1">
              <a:off x="448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2" name="Line 49"/>
            <p:cNvSpPr>
              <a:spLocks noChangeShapeType="1"/>
            </p:cNvSpPr>
            <p:nvPr/>
          </p:nvSpPr>
          <p:spPr bwMode="auto">
            <a:xfrm flipV="1">
              <a:off x="460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3" name="Line 50"/>
            <p:cNvSpPr>
              <a:spLocks noChangeShapeType="1"/>
            </p:cNvSpPr>
            <p:nvPr/>
          </p:nvSpPr>
          <p:spPr bwMode="auto">
            <a:xfrm flipV="1">
              <a:off x="4722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4" name="Line 51"/>
            <p:cNvSpPr>
              <a:spLocks noChangeShapeType="1"/>
            </p:cNvSpPr>
            <p:nvPr/>
          </p:nvSpPr>
          <p:spPr bwMode="auto">
            <a:xfrm flipV="1">
              <a:off x="484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5" name="Line 52"/>
            <p:cNvSpPr>
              <a:spLocks noChangeShapeType="1"/>
            </p:cNvSpPr>
            <p:nvPr/>
          </p:nvSpPr>
          <p:spPr bwMode="auto">
            <a:xfrm flipV="1">
              <a:off x="495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6" name="Line 53"/>
            <p:cNvSpPr>
              <a:spLocks noChangeShapeType="1"/>
            </p:cNvSpPr>
            <p:nvPr/>
          </p:nvSpPr>
          <p:spPr bwMode="auto">
            <a:xfrm flipV="1">
              <a:off x="507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7" name="Line 54"/>
            <p:cNvSpPr>
              <a:spLocks noChangeShapeType="1"/>
            </p:cNvSpPr>
            <p:nvPr/>
          </p:nvSpPr>
          <p:spPr bwMode="auto">
            <a:xfrm>
              <a:off x="1315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8" name="Line 55"/>
            <p:cNvSpPr>
              <a:spLocks noChangeShapeType="1"/>
            </p:cNvSpPr>
            <p:nvPr/>
          </p:nvSpPr>
          <p:spPr bwMode="auto">
            <a:xfrm>
              <a:off x="1434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49" name="Line 56"/>
            <p:cNvSpPr>
              <a:spLocks noChangeShapeType="1"/>
            </p:cNvSpPr>
            <p:nvPr/>
          </p:nvSpPr>
          <p:spPr bwMode="auto">
            <a:xfrm>
              <a:off x="1548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0" name="Line 57"/>
            <p:cNvSpPr>
              <a:spLocks noChangeShapeType="1"/>
            </p:cNvSpPr>
            <p:nvPr/>
          </p:nvSpPr>
          <p:spPr bwMode="auto">
            <a:xfrm>
              <a:off x="1667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1" name="Line 58"/>
            <p:cNvSpPr>
              <a:spLocks noChangeShapeType="1"/>
            </p:cNvSpPr>
            <p:nvPr/>
          </p:nvSpPr>
          <p:spPr bwMode="auto">
            <a:xfrm>
              <a:off x="1786" y="3385"/>
              <a:ext cx="115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2" name="Line 59"/>
            <p:cNvSpPr>
              <a:spLocks noChangeShapeType="1"/>
            </p:cNvSpPr>
            <p:nvPr/>
          </p:nvSpPr>
          <p:spPr bwMode="auto">
            <a:xfrm>
              <a:off x="1901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3" name="Line 60"/>
            <p:cNvSpPr>
              <a:spLocks noChangeShapeType="1"/>
            </p:cNvSpPr>
            <p:nvPr/>
          </p:nvSpPr>
          <p:spPr bwMode="auto">
            <a:xfrm>
              <a:off x="2020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4" name="Line 61"/>
            <p:cNvSpPr>
              <a:spLocks noChangeShapeType="1"/>
            </p:cNvSpPr>
            <p:nvPr/>
          </p:nvSpPr>
          <p:spPr bwMode="auto">
            <a:xfrm>
              <a:off x="2139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5" name="Line 62"/>
            <p:cNvSpPr>
              <a:spLocks noChangeShapeType="1"/>
            </p:cNvSpPr>
            <p:nvPr/>
          </p:nvSpPr>
          <p:spPr bwMode="auto">
            <a:xfrm>
              <a:off x="2253" y="3385"/>
              <a:ext cx="120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6" name="Line 63"/>
            <p:cNvSpPr>
              <a:spLocks noChangeShapeType="1"/>
            </p:cNvSpPr>
            <p:nvPr/>
          </p:nvSpPr>
          <p:spPr bwMode="auto">
            <a:xfrm>
              <a:off x="2373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7" name="Line 64"/>
            <p:cNvSpPr>
              <a:spLocks noChangeShapeType="1"/>
            </p:cNvSpPr>
            <p:nvPr/>
          </p:nvSpPr>
          <p:spPr bwMode="auto">
            <a:xfrm>
              <a:off x="2492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8" name="Line 65"/>
            <p:cNvSpPr>
              <a:spLocks noChangeShapeType="1"/>
            </p:cNvSpPr>
            <p:nvPr/>
          </p:nvSpPr>
          <p:spPr bwMode="auto">
            <a:xfrm>
              <a:off x="2606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59" name="Line 66"/>
            <p:cNvSpPr>
              <a:spLocks noChangeShapeType="1"/>
            </p:cNvSpPr>
            <p:nvPr/>
          </p:nvSpPr>
          <p:spPr bwMode="auto">
            <a:xfrm>
              <a:off x="2725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0" name="Line 67"/>
            <p:cNvSpPr>
              <a:spLocks noChangeShapeType="1"/>
            </p:cNvSpPr>
            <p:nvPr/>
          </p:nvSpPr>
          <p:spPr bwMode="auto">
            <a:xfrm>
              <a:off x="2844" y="3385"/>
              <a:ext cx="115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1" name="Line 68"/>
            <p:cNvSpPr>
              <a:spLocks noChangeShapeType="1"/>
            </p:cNvSpPr>
            <p:nvPr/>
          </p:nvSpPr>
          <p:spPr bwMode="auto">
            <a:xfrm>
              <a:off x="2959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2" name="Line 69"/>
            <p:cNvSpPr>
              <a:spLocks noChangeShapeType="1"/>
            </p:cNvSpPr>
            <p:nvPr/>
          </p:nvSpPr>
          <p:spPr bwMode="auto">
            <a:xfrm>
              <a:off x="3078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3" name="Line 70"/>
            <p:cNvSpPr>
              <a:spLocks noChangeShapeType="1"/>
            </p:cNvSpPr>
            <p:nvPr/>
          </p:nvSpPr>
          <p:spPr bwMode="auto">
            <a:xfrm>
              <a:off x="3197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4" name="Freeform 71"/>
            <p:cNvSpPr>
              <a:spLocks/>
            </p:cNvSpPr>
            <p:nvPr/>
          </p:nvSpPr>
          <p:spPr bwMode="auto">
            <a:xfrm>
              <a:off x="3311" y="3385"/>
              <a:ext cx="120" cy="1"/>
            </a:xfrm>
            <a:custGeom>
              <a:avLst/>
              <a:gdLst>
                <a:gd name="T0" fmla="*/ 0 w 120"/>
                <a:gd name="T1" fmla="*/ 0 h 1"/>
                <a:gd name="T2" fmla="*/ 58 w 120"/>
                <a:gd name="T3" fmla="*/ 0 h 1"/>
                <a:gd name="T4" fmla="*/ 120 w 120"/>
                <a:gd name="T5" fmla="*/ 0 h 1"/>
                <a:gd name="T6" fmla="*/ 0 60000 65536"/>
                <a:gd name="T7" fmla="*/ 0 60000 65536"/>
                <a:gd name="T8" fmla="*/ 0 60000 65536"/>
                <a:gd name="T9" fmla="*/ 0 w 120"/>
                <a:gd name="T10" fmla="*/ 0 h 1"/>
                <a:gd name="T11" fmla="*/ 120 w 120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1">
                  <a:moveTo>
                    <a:pt x="0" y="0"/>
                  </a:moveTo>
                  <a:lnTo>
                    <a:pt x="58" y="0"/>
                  </a:lnTo>
                  <a:lnTo>
                    <a:pt x="120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5" name="Line 72"/>
            <p:cNvSpPr>
              <a:spLocks noChangeShapeType="1"/>
            </p:cNvSpPr>
            <p:nvPr/>
          </p:nvSpPr>
          <p:spPr bwMode="auto">
            <a:xfrm>
              <a:off x="3431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6" name="Freeform 73"/>
            <p:cNvSpPr>
              <a:spLocks/>
            </p:cNvSpPr>
            <p:nvPr/>
          </p:nvSpPr>
          <p:spPr bwMode="auto">
            <a:xfrm>
              <a:off x="3545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57 w 119"/>
                <a:gd name="T3" fmla="*/ 0 h 5"/>
                <a:gd name="T4" fmla="*/ 119 w 119"/>
                <a:gd name="T5" fmla="*/ 0 h 5"/>
                <a:gd name="T6" fmla="*/ 0 60000 65536"/>
                <a:gd name="T7" fmla="*/ 0 60000 65536"/>
                <a:gd name="T8" fmla="*/ 0 60000 65536"/>
                <a:gd name="T9" fmla="*/ 0 w 119"/>
                <a:gd name="T10" fmla="*/ 0 h 5"/>
                <a:gd name="T11" fmla="*/ 119 w 119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9" h="5">
                  <a:moveTo>
                    <a:pt x="0" y="5"/>
                  </a:moveTo>
                  <a:lnTo>
                    <a:pt x="57" y="0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7" name="Freeform 74"/>
            <p:cNvSpPr>
              <a:spLocks/>
            </p:cNvSpPr>
            <p:nvPr/>
          </p:nvSpPr>
          <p:spPr bwMode="auto">
            <a:xfrm>
              <a:off x="3664" y="3380"/>
              <a:ext cx="119" cy="5"/>
            </a:xfrm>
            <a:custGeom>
              <a:avLst/>
              <a:gdLst>
                <a:gd name="T0" fmla="*/ 0 w 119"/>
                <a:gd name="T1" fmla="*/ 0 h 5"/>
                <a:gd name="T2" fmla="*/ 62 w 119"/>
                <a:gd name="T3" fmla="*/ 5 h 5"/>
                <a:gd name="T4" fmla="*/ 91 w 119"/>
                <a:gd name="T5" fmla="*/ 5 h 5"/>
                <a:gd name="T6" fmla="*/ 119 w 119"/>
                <a:gd name="T7" fmla="*/ 5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5"/>
                <a:gd name="T14" fmla="*/ 119 w 119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5">
                  <a:moveTo>
                    <a:pt x="0" y="0"/>
                  </a:moveTo>
                  <a:lnTo>
                    <a:pt x="62" y="5"/>
                  </a:lnTo>
                  <a:lnTo>
                    <a:pt x="91" y="5"/>
                  </a:lnTo>
                  <a:lnTo>
                    <a:pt x="119" y="5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8" name="Freeform 75"/>
            <p:cNvSpPr>
              <a:spLocks/>
            </p:cNvSpPr>
            <p:nvPr/>
          </p:nvSpPr>
          <p:spPr bwMode="auto">
            <a:xfrm>
              <a:off x="3783" y="3361"/>
              <a:ext cx="115" cy="24"/>
            </a:xfrm>
            <a:custGeom>
              <a:avLst/>
              <a:gdLst>
                <a:gd name="T0" fmla="*/ 0 w 115"/>
                <a:gd name="T1" fmla="*/ 24 h 24"/>
                <a:gd name="T2" fmla="*/ 29 w 115"/>
                <a:gd name="T3" fmla="*/ 19 h 24"/>
                <a:gd name="T4" fmla="*/ 57 w 115"/>
                <a:gd name="T5" fmla="*/ 10 h 24"/>
                <a:gd name="T6" fmla="*/ 86 w 115"/>
                <a:gd name="T7" fmla="*/ 5 h 24"/>
                <a:gd name="T8" fmla="*/ 115 w 115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"/>
                <a:gd name="T17" fmla="*/ 115 w 115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">
                  <a:moveTo>
                    <a:pt x="0" y="24"/>
                  </a:moveTo>
                  <a:lnTo>
                    <a:pt x="29" y="19"/>
                  </a:lnTo>
                  <a:lnTo>
                    <a:pt x="57" y="10"/>
                  </a:lnTo>
                  <a:lnTo>
                    <a:pt x="86" y="5"/>
                  </a:lnTo>
                  <a:lnTo>
                    <a:pt x="115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69" name="Freeform 76"/>
            <p:cNvSpPr>
              <a:spLocks/>
            </p:cNvSpPr>
            <p:nvPr/>
          </p:nvSpPr>
          <p:spPr bwMode="auto">
            <a:xfrm>
              <a:off x="3898" y="3361"/>
              <a:ext cx="119" cy="24"/>
            </a:xfrm>
            <a:custGeom>
              <a:avLst/>
              <a:gdLst>
                <a:gd name="T0" fmla="*/ 0 w 119"/>
                <a:gd name="T1" fmla="*/ 0 h 24"/>
                <a:gd name="T2" fmla="*/ 28 w 119"/>
                <a:gd name="T3" fmla="*/ 5 h 24"/>
                <a:gd name="T4" fmla="*/ 57 w 119"/>
                <a:gd name="T5" fmla="*/ 10 h 24"/>
                <a:gd name="T6" fmla="*/ 90 w 119"/>
                <a:gd name="T7" fmla="*/ 19 h 24"/>
                <a:gd name="T8" fmla="*/ 119 w 119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"/>
                <a:gd name="T16" fmla="*/ 0 h 24"/>
                <a:gd name="T17" fmla="*/ 119 w 119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" h="24">
                  <a:moveTo>
                    <a:pt x="0" y="0"/>
                  </a:moveTo>
                  <a:lnTo>
                    <a:pt x="28" y="5"/>
                  </a:lnTo>
                  <a:lnTo>
                    <a:pt x="57" y="10"/>
                  </a:lnTo>
                  <a:lnTo>
                    <a:pt x="90" y="19"/>
                  </a:lnTo>
                  <a:lnTo>
                    <a:pt x="119" y="24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0" name="Freeform 77"/>
            <p:cNvSpPr>
              <a:spLocks/>
            </p:cNvSpPr>
            <p:nvPr/>
          </p:nvSpPr>
          <p:spPr bwMode="auto">
            <a:xfrm>
              <a:off x="4017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28 w 119"/>
                <a:gd name="T3" fmla="*/ 5 h 5"/>
                <a:gd name="T4" fmla="*/ 62 w 119"/>
                <a:gd name="T5" fmla="*/ 5 h 5"/>
                <a:gd name="T6" fmla="*/ 119 w 119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5"/>
                <a:gd name="T14" fmla="*/ 119 w 119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5">
                  <a:moveTo>
                    <a:pt x="0" y="5"/>
                  </a:moveTo>
                  <a:lnTo>
                    <a:pt x="28" y="5"/>
                  </a:lnTo>
                  <a:lnTo>
                    <a:pt x="62" y="5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1" name="Freeform 78"/>
            <p:cNvSpPr>
              <a:spLocks/>
            </p:cNvSpPr>
            <p:nvPr/>
          </p:nvSpPr>
          <p:spPr bwMode="auto">
            <a:xfrm>
              <a:off x="4136" y="3380"/>
              <a:ext cx="114" cy="5"/>
            </a:xfrm>
            <a:custGeom>
              <a:avLst/>
              <a:gdLst>
                <a:gd name="T0" fmla="*/ 0 w 114"/>
                <a:gd name="T1" fmla="*/ 0 h 5"/>
                <a:gd name="T2" fmla="*/ 57 w 114"/>
                <a:gd name="T3" fmla="*/ 0 h 5"/>
                <a:gd name="T4" fmla="*/ 114 w 114"/>
                <a:gd name="T5" fmla="*/ 5 h 5"/>
                <a:gd name="T6" fmla="*/ 0 60000 65536"/>
                <a:gd name="T7" fmla="*/ 0 60000 65536"/>
                <a:gd name="T8" fmla="*/ 0 60000 65536"/>
                <a:gd name="T9" fmla="*/ 0 w 114"/>
                <a:gd name="T10" fmla="*/ 0 h 5"/>
                <a:gd name="T11" fmla="*/ 114 w 114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5">
                  <a:moveTo>
                    <a:pt x="0" y="0"/>
                  </a:moveTo>
                  <a:lnTo>
                    <a:pt x="57" y="0"/>
                  </a:lnTo>
                  <a:lnTo>
                    <a:pt x="114" y="5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2" name="Freeform 79"/>
            <p:cNvSpPr>
              <a:spLocks/>
            </p:cNvSpPr>
            <p:nvPr/>
          </p:nvSpPr>
          <p:spPr bwMode="auto">
            <a:xfrm>
              <a:off x="4250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57 w 119"/>
                <a:gd name="T3" fmla="*/ 5 h 5"/>
                <a:gd name="T4" fmla="*/ 119 w 119"/>
                <a:gd name="T5" fmla="*/ 0 h 5"/>
                <a:gd name="T6" fmla="*/ 0 60000 65536"/>
                <a:gd name="T7" fmla="*/ 0 60000 65536"/>
                <a:gd name="T8" fmla="*/ 0 60000 65536"/>
                <a:gd name="T9" fmla="*/ 0 w 119"/>
                <a:gd name="T10" fmla="*/ 0 h 5"/>
                <a:gd name="T11" fmla="*/ 119 w 119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9" h="5">
                  <a:moveTo>
                    <a:pt x="0" y="5"/>
                  </a:moveTo>
                  <a:lnTo>
                    <a:pt x="57" y="5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3" name="Freeform 80"/>
            <p:cNvSpPr>
              <a:spLocks/>
            </p:cNvSpPr>
            <p:nvPr/>
          </p:nvSpPr>
          <p:spPr bwMode="auto">
            <a:xfrm>
              <a:off x="4369" y="3375"/>
              <a:ext cx="120" cy="5"/>
            </a:xfrm>
            <a:custGeom>
              <a:avLst/>
              <a:gdLst>
                <a:gd name="T0" fmla="*/ 0 w 120"/>
                <a:gd name="T1" fmla="*/ 5 h 5"/>
                <a:gd name="T2" fmla="*/ 62 w 120"/>
                <a:gd name="T3" fmla="*/ 5 h 5"/>
                <a:gd name="T4" fmla="*/ 91 w 120"/>
                <a:gd name="T5" fmla="*/ 5 h 5"/>
                <a:gd name="T6" fmla="*/ 120 w 120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"/>
                <a:gd name="T13" fmla="*/ 0 h 5"/>
                <a:gd name="T14" fmla="*/ 120 w 120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" h="5">
                  <a:moveTo>
                    <a:pt x="0" y="5"/>
                  </a:moveTo>
                  <a:lnTo>
                    <a:pt x="62" y="5"/>
                  </a:lnTo>
                  <a:lnTo>
                    <a:pt x="91" y="5"/>
                  </a:lnTo>
                  <a:lnTo>
                    <a:pt x="120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4" name="Freeform 81"/>
            <p:cNvSpPr>
              <a:spLocks/>
            </p:cNvSpPr>
            <p:nvPr/>
          </p:nvSpPr>
          <p:spPr bwMode="auto">
            <a:xfrm>
              <a:off x="4489" y="3338"/>
              <a:ext cx="114" cy="37"/>
            </a:xfrm>
            <a:custGeom>
              <a:avLst/>
              <a:gdLst>
                <a:gd name="T0" fmla="*/ 0 w 114"/>
                <a:gd name="T1" fmla="*/ 37 h 37"/>
                <a:gd name="T2" fmla="*/ 28 w 114"/>
                <a:gd name="T3" fmla="*/ 28 h 37"/>
                <a:gd name="T4" fmla="*/ 57 w 114"/>
                <a:gd name="T5" fmla="*/ 18 h 37"/>
                <a:gd name="T6" fmla="*/ 85 w 114"/>
                <a:gd name="T7" fmla="*/ 4 h 37"/>
                <a:gd name="T8" fmla="*/ 114 w 114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4"/>
                <a:gd name="T16" fmla="*/ 0 h 37"/>
                <a:gd name="T17" fmla="*/ 114 w 114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4" h="37">
                  <a:moveTo>
                    <a:pt x="0" y="37"/>
                  </a:moveTo>
                  <a:lnTo>
                    <a:pt x="28" y="28"/>
                  </a:lnTo>
                  <a:lnTo>
                    <a:pt x="57" y="18"/>
                  </a:lnTo>
                  <a:lnTo>
                    <a:pt x="85" y="4"/>
                  </a:lnTo>
                  <a:lnTo>
                    <a:pt x="11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5" name="Freeform 82"/>
            <p:cNvSpPr>
              <a:spLocks/>
            </p:cNvSpPr>
            <p:nvPr/>
          </p:nvSpPr>
          <p:spPr bwMode="auto">
            <a:xfrm>
              <a:off x="4603" y="3338"/>
              <a:ext cx="119" cy="42"/>
            </a:xfrm>
            <a:custGeom>
              <a:avLst/>
              <a:gdLst>
                <a:gd name="T0" fmla="*/ 0 w 119"/>
                <a:gd name="T1" fmla="*/ 0 h 42"/>
                <a:gd name="T2" fmla="*/ 9 w 119"/>
                <a:gd name="T3" fmla="*/ 4 h 42"/>
                <a:gd name="T4" fmla="*/ 24 w 119"/>
                <a:gd name="T5" fmla="*/ 9 h 42"/>
                <a:gd name="T6" fmla="*/ 57 w 119"/>
                <a:gd name="T7" fmla="*/ 33 h 42"/>
                <a:gd name="T8" fmla="*/ 81 w 119"/>
                <a:gd name="T9" fmla="*/ 37 h 42"/>
                <a:gd name="T10" fmla="*/ 95 w 119"/>
                <a:gd name="T11" fmla="*/ 42 h 42"/>
                <a:gd name="T12" fmla="*/ 110 w 119"/>
                <a:gd name="T13" fmla="*/ 33 h 42"/>
                <a:gd name="T14" fmla="*/ 119 w 119"/>
                <a:gd name="T15" fmla="*/ 18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9"/>
                <a:gd name="T25" fmla="*/ 0 h 42"/>
                <a:gd name="T26" fmla="*/ 119 w 119"/>
                <a:gd name="T27" fmla="*/ 42 h 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9" h="42">
                  <a:moveTo>
                    <a:pt x="0" y="0"/>
                  </a:moveTo>
                  <a:lnTo>
                    <a:pt x="9" y="4"/>
                  </a:lnTo>
                  <a:lnTo>
                    <a:pt x="24" y="9"/>
                  </a:lnTo>
                  <a:lnTo>
                    <a:pt x="57" y="33"/>
                  </a:lnTo>
                  <a:lnTo>
                    <a:pt x="81" y="37"/>
                  </a:lnTo>
                  <a:lnTo>
                    <a:pt x="95" y="42"/>
                  </a:lnTo>
                  <a:lnTo>
                    <a:pt x="110" y="33"/>
                  </a:lnTo>
                  <a:lnTo>
                    <a:pt x="119" y="18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6" name="Freeform 83"/>
            <p:cNvSpPr>
              <a:spLocks/>
            </p:cNvSpPr>
            <p:nvPr/>
          </p:nvSpPr>
          <p:spPr bwMode="auto">
            <a:xfrm>
              <a:off x="4722" y="2405"/>
              <a:ext cx="119" cy="951"/>
            </a:xfrm>
            <a:custGeom>
              <a:avLst/>
              <a:gdLst>
                <a:gd name="T0" fmla="*/ 0 w 119"/>
                <a:gd name="T1" fmla="*/ 951 h 951"/>
                <a:gd name="T2" fmla="*/ 5 w 119"/>
                <a:gd name="T3" fmla="*/ 937 h 951"/>
                <a:gd name="T4" fmla="*/ 10 w 119"/>
                <a:gd name="T5" fmla="*/ 914 h 951"/>
                <a:gd name="T6" fmla="*/ 14 w 119"/>
                <a:gd name="T7" fmla="*/ 867 h 951"/>
                <a:gd name="T8" fmla="*/ 24 w 119"/>
                <a:gd name="T9" fmla="*/ 810 h 951"/>
                <a:gd name="T10" fmla="*/ 29 w 119"/>
                <a:gd name="T11" fmla="*/ 744 h 951"/>
                <a:gd name="T12" fmla="*/ 38 w 119"/>
                <a:gd name="T13" fmla="*/ 669 h 951"/>
                <a:gd name="T14" fmla="*/ 43 w 119"/>
                <a:gd name="T15" fmla="*/ 593 h 951"/>
                <a:gd name="T16" fmla="*/ 62 w 119"/>
                <a:gd name="T17" fmla="*/ 428 h 951"/>
                <a:gd name="T18" fmla="*/ 67 w 119"/>
                <a:gd name="T19" fmla="*/ 353 h 951"/>
                <a:gd name="T20" fmla="*/ 76 w 119"/>
                <a:gd name="T21" fmla="*/ 273 h 951"/>
                <a:gd name="T22" fmla="*/ 81 w 119"/>
                <a:gd name="T23" fmla="*/ 202 h 951"/>
                <a:gd name="T24" fmla="*/ 91 w 119"/>
                <a:gd name="T25" fmla="*/ 141 h 951"/>
                <a:gd name="T26" fmla="*/ 95 w 119"/>
                <a:gd name="T27" fmla="*/ 84 h 951"/>
                <a:gd name="T28" fmla="*/ 105 w 119"/>
                <a:gd name="T29" fmla="*/ 42 h 951"/>
                <a:gd name="T30" fmla="*/ 110 w 119"/>
                <a:gd name="T31" fmla="*/ 28 h 951"/>
                <a:gd name="T32" fmla="*/ 110 w 119"/>
                <a:gd name="T33" fmla="*/ 14 h 951"/>
                <a:gd name="T34" fmla="*/ 114 w 119"/>
                <a:gd name="T35" fmla="*/ 4 h 951"/>
                <a:gd name="T36" fmla="*/ 119 w 119"/>
                <a:gd name="T37" fmla="*/ 0 h 9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9"/>
                <a:gd name="T58" fmla="*/ 0 h 951"/>
                <a:gd name="T59" fmla="*/ 119 w 119"/>
                <a:gd name="T60" fmla="*/ 951 h 95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9" h="951">
                  <a:moveTo>
                    <a:pt x="0" y="951"/>
                  </a:moveTo>
                  <a:lnTo>
                    <a:pt x="5" y="937"/>
                  </a:lnTo>
                  <a:lnTo>
                    <a:pt x="10" y="914"/>
                  </a:lnTo>
                  <a:lnTo>
                    <a:pt x="14" y="867"/>
                  </a:lnTo>
                  <a:lnTo>
                    <a:pt x="24" y="810"/>
                  </a:lnTo>
                  <a:lnTo>
                    <a:pt x="29" y="744"/>
                  </a:lnTo>
                  <a:lnTo>
                    <a:pt x="38" y="669"/>
                  </a:lnTo>
                  <a:lnTo>
                    <a:pt x="43" y="593"/>
                  </a:lnTo>
                  <a:lnTo>
                    <a:pt x="62" y="428"/>
                  </a:lnTo>
                  <a:lnTo>
                    <a:pt x="67" y="353"/>
                  </a:lnTo>
                  <a:lnTo>
                    <a:pt x="76" y="273"/>
                  </a:lnTo>
                  <a:lnTo>
                    <a:pt x="81" y="202"/>
                  </a:lnTo>
                  <a:lnTo>
                    <a:pt x="91" y="141"/>
                  </a:lnTo>
                  <a:lnTo>
                    <a:pt x="95" y="84"/>
                  </a:lnTo>
                  <a:lnTo>
                    <a:pt x="105" y="42"/>
                  </a:lnTo>
                  <a:lnTo>
                    <a:pt x="110" y="28"/>
                  </a:lnTo>
                  <a:lnTo>
                    <a:pt x="110" y="14"/>
                  </a:lnTo>
                  <a:lnTo>
                    <a:pt x="114" y="4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7" name="Freeform 84"/>
            <p:cNvSpPr>
              <a:spLocks/>
            </p:cNvSpPr>
            <p:nvPr/>
          </p:nvSpPr>
          <p:spPr bwMode="auto">
            <a:xfrm>
              <a:off x="4841" y="2405"/>
              <a:ext cx="115" cy="754"/>
            </a:xfrm>
            <a:custGeom>
              <a:avLst/>
              <a:gdLst>
                <a:gd name="T0" fmla="*/ 0 w 115"/>
                <a:gd name="T1" fmla="*/ 0 h 754"/>
                <a:gd name="T2" fmla="*/ 5 w 115"/>
                <a:gd name="T3" fmla="*/ 0 h 754"/>
                <a:gd name="T4" fmla="*/ 10 w 115"/>
                <a:gd name="T5" fmla="*/ 4 h 754"/>
                <a:gd name="T6" fmla="*/ 10 w 115"/>
                <a:gd name="T7" fmla="*/ 14 h 754"/>
                <a:gd name="T8" fmla="*/ 15 w 115"/>
                <a:gd name="T9" fmla="*/ 28 h 754"/>
                <a:gd name="T10" fmla="*/ 19 w 115"/>
                <a:gd name="T11" fmla="*/ 42 h 754"/>
                <a:gd name="T12" fmla="*/ 24 w 115"/>
                <a:gd name="T13" fmla="*/ 66 h 754"/>
                <a:gd name="T14" fmla="*/ 29 w 115"/>
                <a:gd name="T15" fmla="*/ 117 h 754"/>
                <a:gd name="T16" fmla="*/ 38 w 115"/>
                <a:gd name="T17" fmla="*/ 179 h 754"/>
                <a:gd name="T18" fmla="*/ 43 w 115"/>
                <a:gd name="T19" fmla="*/ 249 h 754"/>
                <a:gd name="T20" fmla="*/ 53 w 115"/>
                <a:gd name="T21" fmla="*/ 320 h 754"/>
                <a:gd name="T22" fmla="*/ 57 w 115"/>
                <a:gd name="T23" fmla="*/ 400 h 754"/>
                <a:gd name="T24" fmla="*/ 62 w 115"/>
                <a:gd name="T25" fmla="*/ 476 h 754"/>
                <a:gd name="T26" fmla="*/ 72 w 115"/>
                <a:gd name="T27" fmla="*/ 546 h 754"/>
                <a:gd name="T28" fmla="*/ 76 w 115"/>
                <a:gd name="T29" fmla="*/ 612 h 754"/>
                <a:gd name="T30" fmla="*/ 86 w 115"/>
                <a:gd name="T31" fmla="*/ 669 h 754"/>
                <a:gd name="T32" fmla="*/ 91 w 115"/>
                <a:gd name="T33" fmla="*/ 692 h 754"/>
                <a:gd name="T34" fmla="*/ 91 w 115"/>
                <a:gd name="T35" fmla="*/ 711 h 754"/>
                <a:gd name="T36" fmla="*/ 96 w 115"/>
                <a:gd name="T37" fmla="*/ 730 h 754"/>
                <a:gd name="T38" fmla="*/ 100 w 115"/>
                <a:gd name="T39" fmla="*/ 739 h 754"/>
                <a:gd name="T40" fmla="*/ 105 w 115"/>
                <a:gd name="T41" fmla="*/ 749 h 754"/>
                <a:gd name="T42" fmla="*/ 105 w 115"/>
                <a:gd name="T43" fmla="*/ 754 h 754"/>
                <a:gd name="T44" fmla="*/ 110 w 115"/>
                <a:gd name="T45" fmla="*/ 749 h 754"/>
                <a:gd name="T46" fmla="*/ 115 w 115"/>
                <a:gd name="T47" fmla="*/ 744 h 75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15"/>
                <a:gd name="T73" fmla="*/ 0 h 754"/>
                <a:gd name="T74" fmla="*/ 115 w 115"/>
                <a:gd name="T75" fmla="*/ 754 h 75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15" h="754">
                  <a:moveTo>
                    <a:pt x="0" y="0"/>
                  </a:moveTo>
                  <a:lnTo>
                    <a:pt x="5" y="0"/>
                  </a:lnTo>
                  <a:lnTo>
                    <a:pt x="10" y="4"/>
                  </a:lnTo>
                  <a:lnTo>
                    <a:pt x="10" y="14"/>
                  </a:lnTo>
                  <a:lnTo>
                    <a:pt x="15" y="28"/>
                  </a:lnTo>
                  <a:lnTo>
                    <a:pt x="19" y="42"/>
                  </a:lnTo>
                  <a:lnTo>
                    <a:pt x="24" y="66"/>
                  </a:lnTo>
                  <a:lnTo>
                    <a:pt x="29" y="117"/>
                  </a:lnTo>
                  <a:lnTo>
                    <a:pt x="38" y="179"/>
                  </a:lnTo>
                  <a:lnTo>
                    <a:pt x="43" y="249"/>
                  </a:lnTo>
                  <a:lnTo>
                    <a:pt x="53" y="320"/>
                  </a:lnTo>
                  <a:lnTo>
                    <a:pt x="57" y="400"/>
                  </a:lnTo>
                  <a:lnTo>
                    <a:pt x="62" y="476"/>
                  </a:lnTo>
                  <a:lnTo>
                    <a:pt x="72" y="546"/>
                  </a:lnTo>
                  <a:lnTo>
                    <a:pt x="76" y="612"/>
                  </a:lnTo>
                  <a:lnTo>
                    <a:pt x="86" y="669"/>
                  </a:lnTo>
                  <a:lnTo>
                    <a:pt x="91" y="692"/>
                  </a:lnTo>
                  <a:lnTo>
                    <a:pt x="91" y="711"/>
                  </a:lnTo>
                  <a:lnTo>
                    <a:pt x="96" y="730"/>
                  </a:lnTo>
                  <a:lnTo>
                    <a:pt x="100" y="739"/>
                  </a:lnTo>
                  <a:lnTo>
                    <a:pt x="105" y="749"/>
                  </a:lnTo>
                  <a:lnTo>
                    <a:pt x="105" y="754"/>
                  </a:lnTo>
                  <a:lnTo>
                    <a:pt x="110" y="749"/>
                  </a:lnTo>
                  <a:lnTo>
                    <a:pt x="115" y="744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8" name="Freeform 85"/>
            <p:cNvSpPr>
              <a:spLocks/>
            </p:cNvSpPr>
            <p:nvPr/>
          </p:nvSpPr>
          <p:spPr bwMode="auto">
            <a:xfrm>
              <a:off x="4956" y="1768"/>
              <a:ext cx="119" cy="1381"/>
            </a:xfrm>
            <a:custGeom>
              <a:avLst/>
              <a:gdLst>
                <a:gd name="T0" fmla="*/ 0 w 119"/>
                <a:gd name="T1" fmla="*/ 1381 h 1381"/>
                <a:gd name="T2" fmla="*/ 4 w 119"/>
                <a:gd name="T3" fmla="*/ 1367 h 1381"/>
                <a:gd name="T4" fmla="*/ 9 w 119"/>
                <a:gd name="T5" fmla="*/ 1353 h 1381"/>
                <a:gd name="T6" fmla="*/ 9 w 119"/>
                <a:gd name="T7" fmla="*/ 1334 h 1381"/>
                <a:gd name="T8" fmla="*/ 14 w 119"/>
                <a:gd name="T9" fmla="*/ 1310 h 1381"/>
                <a:gd name="T10" fmla="*/ 23 w 119"/>
                <a:gd name="T11" fmla="*/ 1254 h 1381"/>
                <a:gd name="T12" fmla="*/ 28 w 119"/>
                <a:gd name="T13" fmla="*/ 1183 h 1381"/>
                <a:gd name="T14" fmla="*/ 38 w 119"/>
                <a:gd name="T15" fmla="*/ 1108 h 1381"/>
                <a:gd name="T16" fmla="*/ 42 w 119"/>
                <a:gd name="T17" fmla="*/ 1018 h 1381"/>
                <a:gd name="T18" fmla="*/ 52 w 119"/>
                <a:gd name="T19" fmla="*/ 924 h 1381"/>
                <a:gd name="T20" fmla="*/ 57 w 119"/>
                <a:gd name="T21" fmla="*/ 825 h 1381"/>
                <a:gd name="T22" fmla="*/ 66 w 119"/>
                <a:gd name="T23" fmla="*/ 717 h 1381"/>
                <a:gd name="T24" fmla="*/ 76 w 119"/>
                <a:gd name="T25" fmla="*/ 613 h 1381"/>
                <a:gd name="T26" fmla="*/ 90 w 119"/>
                <a:gd name="T27" fmla="*/ 396 h 1381"/>
                <a:gd name="T28" fmla="*/ 95 w 119"/>
                <a:gd name="T29" fmla="*/ 288 h 1381"/>
                <a:gd name="T30" fmla="*/ 104 w 119"/>
                <a:gd name="T31" fmla="*/ 189 h 1381"/>
                <a:gd name="T32" fmla="*/ 109 w 119"/>
                <a:gd name="T33" fmla="*/ 90 h 1381"/>
                <a:gd name="T34" fmla="*/ 119 w 119"/>
                <a:gd name="T35" fmla="*/ 0 h 13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9"/>
                <a:gd name="T55" fmla="*/ 0 h 1381"/>
                <a:gd name="T56" fmla="*/ 119 w 119"/>
                <a:gd name="T57" fmla="*/ 1381 h 13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9" h="1381">
                  <a:moveTo>
                    <a:pt x="0" y="1381"/>
                  </a:moveTo>
                  <a:lnTo>
                    <a:pt x="4" y="1367"/>
                  </a:lnTo>
                  <a:lnTo>
                    <a:pt x="9" y="1353"/>
                  </a:lnTo>
                  <a:lnTo>
                    <a:pt x="9" y="1334"/>
                  </a:lnTo>
                  <a:lnTo>
                    <a:pt x="14" y="1310"/>
                  </a:lnTo>
                  <a:lnTo>
                    <a:pt x="23" y="1254"/>
                  </a:lnTo>
                  <a:lnTo>
                    <a:pt x="28" y="1183"/>
                  </a:lnTo>
                  <a:lnTo>
                    <a:pt x="38" y="1108"/>
                  </a:lnTo>
                  <a:lnTo>
                    <a:pt x="42" y="1018"/>
                  </a:lnTo>
                  <a:lnTo>
                    <a:pt x="52" y="924"/>
                  </a:lnTo>
                  <a:lnTo>
                    <a:pt x="57" y="825"/>
                  </a:lnTo>
                  <a:lnTo>
                    <a:pt x="66" y="717"/>
                  </a:lnTo>
                  <a:lnTo>
                    <a:pt x="76" y="613"/>
                  </a:lnTo>
                  <a:lnTo>
                    <a:pt x="90" y="396"/>
                  </a:lnTo>
                  <a:lnTo>
                    <a:pt x="95" y="288"/>
                  </a:lnTo>
                  <a:lnTo>
                    <a:pt x="104" y="189"/>
                  </a:lnTo>
                  <a:lnTo>
                    <a:pt x="109" y="90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79" name="Rectangle 86"/>
            <p:cNvSpPr>
              <a:spLocks noChangeArrowheads="1"/>
            </p:cNvSpPr>
            <p:nvPr/>
          </p:nvSpPr>
          <p:spPr bwMode="auto">
            <a:xfrm>
              <a:off x="1167" y="3309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0" name="Rectangle 87"/>
            <p:cNvSpPr>
              <a:spLocks noChangeArrowheads="1"/>
            </p:cNvSpPr>
            <p:nvPr/>
          </p:nvSpPr>
          <p:spPr bwMode="auto">
            <a:xfrm>
              <a:off x="953" y="2890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1" name="Rectangle 88"/>
            <p:cNvSpPr>
              <a:spLocks noChangeArrowheads="1"/>
            </p:cNvSpPr>
            <p:nvPr/>
          </p:nvSpPr>
          <p:spPr bwMode="auto">
            <a:xfrm>
              <a:off x="953" y="246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2" name="Rectangle 89"/>
            <p:cNvSpPr>
              <a:spLocks noChangeArrowheads="1"/>
            </p:cNvSpPr>
            <p:nvPr/>
          </p:nvSpPr>
          <p:spPr bwMode="auto">
            <a:xfrm>
              <a:off x="953" y="204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3000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3" name="Rectangle 90"/>
            <p:cNvSpPr>
              <a:spLocks noChangeArrowheads="1"/>
            </p:cNvSpPr>
            <p:nvPr/>
          </p:nvSpPr>
          <p:spPr bwMode="auto">
            <a:xfrm>
              <a:off x="953" y="162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4000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4" name="Rectangle 91"/>
            <p:cNvSpPr>
              <a:spLocks noChangeArrowheads="1"/>
            </p:cNvSpPr>
            <p:nvPr/>
          </p:nvSpPr>
          <p:spPr bwMode="auto">
            <a:xfrm>
              <a:off x="953" y="1203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5000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5" name="Rectangle 92"/>
            <p:cNvSpPr>
              <a:spLocks noChangeArrowheads="1"/>
            </p:cNvSpPr>
            <p:nvPr/>
          </p:nvSpPr>
          <p:spPr bwMode="auto">
            <a:xfrm>
              <a:off x="1310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6" name="Rectangle 93"/>
            <p:cNvSpPr>
              <a:spLocks noChangeArrowheads="1"/>
            </p:cNvSpPr>
            <p:nvPr/>
          </p:nvSpPr>
          <p:spPr bwMode="auto">
            <a:xfrm>
              <a:off x="1782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4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7" name="Rectangle 94"/>
            <p:cNvSpPr>
              <a:spLocks noChangeArrowheads="1"/>
            </p:cNvSpPr>
            <p:nvPr/>
          </p:nvSpPr>
          <p:spPr bwMode="auto">
            <a:xfrm>
              <a:off x="2249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8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8" name="Rectangle 95"/>
            <p:cNvSpPr>
              <a:spLocks noChangeArrowheads="1"/>
            </p:cNvSpPr>
            <p:nvPr/>
          </p:nvSpPr>
          <p:spPr bwMode="auto">
            <a:xfrm>
              <a:off x="2683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12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89" name="Rectangle 96"/>
            <p:cNvSpPr>
              <a:spLocks noChangeArrowheads="1"/>
            </p:cNvSpPr>
            <p:nvPr/>
          </p:nvSpPr>
          <p:spPr bwMode="auto">
            <a:xfrm>
              <a:off x="3155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16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0" name="Rectangle 97"/>
            <p:cNvSpPr>
              <a:spLocks noChangeArrowheads="1"/>
            </p:cNvSpPr>
            <p:nvPr/>
          </p:nvSpPr>
          <p:spPr bwMode="auto">
            <a:xfrm>
              <a:off x="3622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1" name="Rectangle 98"/>
            <p:cNvSpPr>
              <a:spLocks noChangeArrowheads="1"/>
            </p:cNvSpPr>
            <p:nvPr/>
          </p:nvSpPr>
          <p:spPr bwMode="auto">
            <a:xfrm>
              <a:off x="4093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24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2" name="Rectangle 99"/>
            <p:cNvSpPr>
              <a:spLocks noChangeArrowheads="1"/>
            </p:cNvSpPr>
            <p:nvPr/>
          </p:nvSpPr>
          <p:spPr bwMode="auto">
            <a:xfrm>
              <a:off x="4560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28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3" name="Rectangle 100"/>
            <p:cNvSpPr>
              <a:spLocks noChangeArrowheads="1"/>
            </p:cNvSpPr>
            <p:nvPr/>
          </p:nvSpPr>
          <p:spPr bwMode="auto">
            <a:xfrm>
              <a:off x="5032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32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4" name="Rectangle 101"/>
            <p:cNvSpPr>
              <a:spLocks noChangeArrowheads="1"/>
            </p:cNvSpPr>
            <p:nvPr/>
          </p:nvSpPr>
          <p:spPr bwMode="auto">
            <a:xfrm>
              <a:off x="2580" y="3705"/>
              <a:ext cx="130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dirty="0">
                  <a:latin typeface="Arial" charset="0"/>
                </a:rPr>
                <a:t>Number of Queens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3695" name="Rectangle 102"/>
            <p:cNvSpPr>
              <a:spLocks noChangeArrowheads="1"/>
            </p:cNvSpPr>
            <p:nvPr/>
          </p:nvSpPr>
          <p:spPr bwMode="auto">
            <a:xfrm rot="16200000">
              <a:off x="172" y="2147"/>
              <a:ext cx="120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dirty="0">
                  <a:latin typeface="Arial" charset="0"/>
                </a:rPr>
                <a:t>Time in seconds  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5438"/>
            <a:ext cx="7772400" cy="1063625"/>
          </a:xfrm>
        </p:spPr>
        <p:txBody>
          <a:bodyPr/>
          <a:lstStyle/>
          <a:p>
            <a:r>
              <a:rPr lang="en-US" sz="350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Local Search Performance</a:t>
            </a:r>
            <a:endParaRPr lang="en-US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</p:txBody>
      </p:sp>
      <p:grpSp>
        <p:nvGrpSpPr>
          <p:cNvPr id="155650" name="Group 10"/>
          <p:cNvGrpSpPr>
            <a:grpSpLocks noChangeAspect="1"/>
          </p:cNvGrpSpPr>
          <p:nvPr/>
        </p:nvGrpSpPr>
        <p:grpSpPr bwMode="auto">
          <a:xfrm>
            <a:off x="990600" y="1752600"/>
            <a:ext cx="7467600" cy="4495800"/>
            <a:chOff x="624" y="1104"/>
            <a:chExt cx="4704" cy="2832"/>
          </a:xfrm>
        </p:grpSpPr>
        <p:sp>
          <p:nvSpPr>
            <p:cNvPr id="155651" name="AutoShape 9"/>
            <p:cNvSpPr>
              <a:spLocks noChangeAspect="1" noChangeArrowheads="1" noTextEdit="1"/>
            </p:cNvSpPr>
            <p:nvPr/>
          </p:nvSpPr>
          <p:spPr bwMode="auto">
            <a:xfrm>
              <a:off x="624" y="1104"/>
              <a:ext cx="4704" cy="2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2" name="Rectangle 11"/>
            <p:cNvSpPr>
              <a:spLocks noChangeArrowheads="1"/>
            </p:cNvSpPr>
            <p:nvPr/>
          </p:nvSpPr>
          <p:spPr bwMode="auto">
            <a:xfrm>
              <a:off x="1322" y="1278"/>
              <a:ext cx="3741" cy="21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3" name="Rectangle 12"/>
            <p:cNvSpPr>
              <a:spLocks noChangeArrowheads="1"/>
            </p:cNvSpPr>
            <p:nvPr/>
          </p:nvSpPr>
          <p:spPr bwMode="auto">
            <a:xfrm>
              <a:off x="1322" y="1278"/>
              <a:ext cx="3741" cy="2102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4" name="Line 13"/>
            <p:cNvSpPr>
              <a:spLocks noChangeShapeType="1"/>
            </p:cNvSpPr>
            <p:nvPr/>
          </p:nvSpPr>
          <p:spPr bwMode="auto">
            <a:xfrm>
              <a:off x="1322" y="1278"/>
              <a:ext cx="1" cy="210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5" name="Line 14"/>
            <p:cNvSpPr>
              <a:spLocks noChangeShapeType="1"/>
            </p:cNvSpPr>
            <p:nvPr/>
          </p:nvSpPr>
          <p:spPr bwMode="auto">
            <a:xfrm>
              <a:off x="1279" y="3380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6" name="Line 15"/>
            <p:cNvSpPr>
              <a:spLocks noChangeShapeType="1"/>
            </p:cNvSpPr>
            <p:nvPr/>
          </p:nvSpPr>
          <p:spPr bwMode="auto">
            <a:xfrm>
              <a:off x="1279" y="296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7" name="Line 16"/>
            <p:cNvSpPr>
              <a:spLocks noChangeShapeType="1"/>
            </p:cNvSpPr>
            <p:nvPr/>
          </p:nvSpPr>
          <p:spPr bwMode="auto">
            <a:xfrm>
              <a:off x="1279" y="254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8" name="Line 17"/>
            <p:cNvSpPr>
              <a:spLocks noChangeShapeType="1"/>
            </p:cNvSpPr>
            <p:nvPr/>
          </p:nvSpPr>
          <p:spPr bwMode="auto">
            <a:xfrm>
              <a:off x="1279" y="2117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59" name="Line 18"/>
            <p:cNvSpPr>
              <a:spLocks noChangeShapeType="1"/>
            </p:cNvSpPr>
            <p:nvPr/>
          </p:nvSpPr>
          <p:spPr bwMode="auto">
            <a:xfrm>
              <a:off x="1279" y="169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0" name="Line 19"/>
            <p:cNvSpPr>
              <a:spLocks noChangeShapeType="1"/>
            </p:cNvSpPr>
            <p:nvPr/>
          </p:nvSpPr>
          <p:spPr bwMode="auto">
            <a:xfrm>
              <a:off x="1279" y="127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1" name="Line 20"/>
            <p:cNvSpPr>
              <a:spLocks noChangeShapeType="1"/>
            </p:cNvSpPr>
            <p:nvPr/>
          </p:nvSpPr>
          <p:spPr bwMode="auto">
            <a:xfrm>
              <a:off x="1322" y="3380"/>
              <a:ext cx="374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2" name="Line 21"/>
            <p:cNvSpPr>
              <a:spLocks noChangeShapeType="1"/>
            </p:cNvSpPr>
            <p:nvPr/>
          </p:nvSpPr>
          <p:spPr bwMode="auto">
            <a:xfrm flipV="1">
              <a:off x="1322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3" name="Line 22"/>
            <p:cNvSpPr>
              <a:spLocks noChangeShapeType="1"/>
            </p:cNvSpPr>
            <p:nvPr/>
          </p:nvSpPr>
          <p:spPr bwMode="auto">
            <a:xfrm flipV="1">
              <a:off x="2256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4" name="Line 23"/>
            <p:cNvSpPr>
              <a:spLocks noChangeShapeType="1"/>
            </p:cNvSpPr>
            <p:nvPr/>
          </p:nvSpPr>
          <p:spPr bwMode="auto">
            <a:xfrm flipV="1">
              <a:off x="3195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5" name="Line 24"/>
            <p:cNvSpPr>
              <a:spLocks noChangeShapeType="1"/>
            </p:cNvSpPr>
            <p:nvPr/>
          </p:nvSpPr>
          <p:spPr bwMode="auto">
            <a:xfrm flipV="1">
              <a:off x="4129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6" name="Line 25"/>
            <p:cNvSpPr>
              <a:spLocks noChangeShapeType="1"/>
            </p:cNvSpPr>
            <p:nvPr/>
          </p:nvSpPr>
          <p:spPr bwMode="auto">
            <a:xfrm flipV="1">
              <a:off x="5063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7" name="Freeform 26"/>
            <p:cNvSpPr>
              <a:spLocks/>
            </p:cNvSpPr>
            <p:nvPr/>
          </p:nvSpPr>
          <p:spPr bwMode="auto">
            <a:xfrm>
              <a:off x="1322" y="3267"/>
              <a:ext cx="934" cy="113"/>
            </a:xfrm>
            <a:custGeom>
              <a:avLst/>
              <a:gdLst>
                <a:gd name="T0" fmla="*/ 0 w 934"/>
                <a:gd name="T1" fmla="*/ 113 h 113"/>
                <a:gd name="T2" fmla="*/ 116 w 934"/>
                <a:gd name="T3" fmla="*/ 99 h 113"/>
                <a:gd name="T4" fmla="*/ 231 w 934"/>
                <a:gd name="T5" fmla="*/ 89 h 113"/>
                <a:gd name="T6" fmla="*/ 467 w 934"/>
                <a:gd name="T7" fmla="*/ 71 h 113"/>
                <a:gd name="T8" fmla="*/ 583 w 934"/>
                <a:gd name="T9" fmla="*/ 61 h 113"/>
                <a:gd name="T10" fmla="*/ 698 w 934"/>
                <a:gd name="T11" fmla="*/ 47 h 113"/>
                <a:gd name="T12" fmla="*/ 819 w 934"/>
                <a:gd name="T13" fmla="*/ 23 h 113"/>
                <a:gd name="T14" fmla="*/ 934 w 934"/>
                <a:gd name="T15" fmla="*/ 0 h 1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113"/>
                <a:gd name="T26" fmla="*/ 934 w 934"/>
                <a:gd name="T27" fmla="*/ 113 h 1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113">
                  <a:moveTo>
                    <a:pt x="0" y="113"/>
                  </a:moveTo>
                  <a:lnTo>
                    <a:pt x="116" y="99"/>
                  </a:lnTo>
                  <a:lnTo>
                    <a:pt x="231" y="89"/>
                  </a:lnTo>
                  <a:lnTo>
                    <a:pt x="467" y="71"/>
                  </a:lnTo>
                  <a:lnTo>
                    <a:pt x="583" y="61"/>
                  </a:lnTo>
                  <a:lnTo>
                    <a:pt x="698" y="47"/>
                  </a:lnTo>
                  <a:lnTo>
                    <a:pt x="819" y="23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8" name="Freeform 27"/>
            <p:cNvSpPr>
              <a:spLocks/>
            </p:cNvSpPr>
            <p:nvPr/>
          </p:nvSpPr>
          <p:spPr bwMode="auto">
            <a:xfrm>
              <a:off x="2256" y="2918"/>
              <a:ext cx="939" cy="349"/>
            </a:xfrm>
            <a:custGeom>
              <a:avLst/>
              <a:gdLst>
                <a:gd name="T0" fmla="*/ 0 w 939"/>
                <a:gd name="T1" fmla="*/ 349 h 349"/>
                <a:gd name="T2" fmla="*/ 116 w 939"/>
                <a:gd name="T3" fmla="*/ 316 h 349"/>
                <a:gd name="T4" fmla="*/ 236 w 939"/>
                <a:gd name="T5" fmla="*/ 283 h 349"/>
                <a:gd name="T6" fmla="*/ 352 w 939"/>
                <a:gd name="T7" fmla="*/ 245 h 349"/>
                <a:gd name="T8" fmla="*/ 467 w 939"/>
                <a:gd name="T9" fmla="*/ 203 h 349"/>
                <a:gd name="T10" fmla="*/ 588 w 939"/>
                <a:gd name="T11" fmla="*/ 156 h 349"/>
                <a:gd name="T12" fmla="*/ 703 w 939"/>
                <a:gd name="T13" fmla="*/ 109 h 349"/>
                <a:gd name="T14" fmla="*/ 939 w 939"/>
                <a:gd name="T15" fmla="*/ 0 h 3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9"/>
                <a:gd name="T25" fmla="*/ 0 h 349"/>
                <a:gd name="T26" fmla="*/ 939 w 939"/>
                <a:gd name="T27" fmla="*/ 349 h 3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9" h="349">
                  <a:moveTo>
                    <a:pt x="0" y="349"/>
                  </a:moveTo>
                  <a:lnTo>
                    <a:pt x="116" y="316"/>
                  </a:lnTo>
                  <a:lnTo>
                    <a:pt x="236" y="283"/>
                  </a:lnTo>
                  <a:lnTo>
                    <a:pt x="352" y="245"/>
                  </a:lnTo>
                  <a:lnTo>
                    <a:pt x="467" y="203"/>
                  </a:lnTo>
                  <a:lnTo>
                    <a:pt x="588" y="156"/>
                  </a:lnTo>
                  <a:lnTo>
                    <a:pt x="703" y="109"/>
                  </a:lnTo>
                  <a:lnTo>
                    <a:pt x="93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69" name="Freeform 28"/>
            <p:cNvSpPr>
              <a:spLocks/>
            </p:cNvSpPr>
            <p:nvPr/>
          </p:nvSpPr>
          <p:spPr bwMode="auto">
            <a:xfrm>
              <a:off x="3195" y="2343"/>
              <a:ext cx="934" cy="575"/>
            </a:xfrm>
            <a:custGeom>
              <a:avLst/>
              <a:gdLst>
                <a:gd name="T0" fmla="*/ 0 w 934"/>
                <a:gd name="T1" fmla="*/ 575 h 575"/>
                <a:gd name="T2" fmla="*/ 236 w 934"/>
                <a:gd name="T3" fmla="*/ 453 h 575"/>
                <a:gd name="T4" fmla="*/ 352 w 934"/>
                <a:gd name="T5" fmla="*/ 387 h 575"/>
                <a:gd name="T6" fmla="*/ 467 w 934"/>
                <a:gd name="T7" fmla="*/ 316 h 575"/>
                <a:gd name="T8" fmla="*/ 583 w 934"/>
                <a:gd name="T9" fmla="*/ 245 h 575"/>
                <a:gd name="T10" fmla="*/ 703 w 934"/>
                <a:gd name="T11" fmla="*/ 165 h 575"/>
                <a:gd name="T12" fmla="*/ 819 w 934"/>
                <a:gd name="T13" fmla="*/ 85 h 575"/>
                <a:gd name="T14" fmla="*/ 934 w 934"/>
                <a:gd name="T15" fmla="*/ 0 h 5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575"/>
                <a:gd name="T26" fmla="*/ 934 w 934"/>
                <a:gd name="T27" fmla="*/ 575 h 5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575">
                  <a:moveTo>
                    <a:pt x="0" y="575"/>
                  </a:moveTo>
                  <a:lnTo>
                    <a:pt x="236" y="453"/>
                  </a:lnTo>
                  <a:lnTo>
                    <a:pt x="352" y="387"/>
                  </a:lnTo>
                  <a:lnTo>
                    <a:pt x="467" y="316"/>
                  </a:lnTo>
                  <a:lnTo>
                    <a:pt x="583" y="245"/>
                  </a:lnTo>
                  <a:lnTo>
                    <a:pt x="703" y="165"/>
                  </a:lnTo>
                  <a:lnTo>
                    <a:pt x="819" y="85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0" name="Freeform 29"/>
            <p:cNvSpPr>
              <a:spLocks/>
            </p:cNvSpPr>
            <p:nvPr/>
          </p:nvSpPr>
          <p:spPr bwMode="auto">
            <a:xfrm>
              <a:off x="4129" y="1509"/>
              <a:ext cx="934" cy="834"/>
            </a:xfrm>
            <a:custGeom>
              <a:avLst/>
              <a:gdLst>
                <a:gd name="T0" fmla="*/ 0 w 934"/>
                <a:gd name="T1" fmla="*/ 834 h 834"/>
                <a:gd name="T2" fmla="*/ 116 w 934"/>
                <a:gd name="T3" fmla="*/ 745 h 834"/>
                <a:gd name="T4" fmla="*/ 231 w 934"/>
                <a:gd name="T5" fmla="*/ 646 h 834"/>
                <a:gd name="T6" fmla="*/ 352 w 934"/>
                <a:gd name="T7" fmla="*/ 542 h 834"/>
                <a:gd name="T8" fmla="*/ 467 w 934"/>
                <a:gd name="T9" fmla="*/ 434 h 834"/>
                <a:gd name="T10" fmla="*/ 698 w 934"/>
                <a:gd name="T11" fmla="*/ 217 h 834"/>
                <a:gd name="T12" fmla="*/ 819 w 934"/>
                <a:gd name="T13" fmla="*/ 109 h 834"/>
                <a:gd name="T14" fmla="*/ 934 w 934"/>
                <a:gd name="T15" fmla="*/ 0 h 8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834"/>
                <a:gd name="T26" fmla="*/ 934 w 934"/>
                <a:gd name="T27" fmla="*/ 834 h 83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834">
                  <a:moveTo>
                    <a:pt x="0" y="834"/>
                  </a:moveTo>
                  <a:lnTo>
                    <a:pt x="116" y="745"/>
                  </a:lnTo>
                  <a:lnTo>
                    <a:pt x="231" y="646"/>
                  </a:lnTo>
                  <a:lnTo>
                    <a:pt x="352" y="542"/>
                  </a:lnTo>
                  <a:lnTo>
                    <a:pt x="467" y="434"/>
                  </a:lnTo>
                  <a:lnTo>
                    <a:pt x="698" y="217"/>
                  </a:lnTo>
                  <a:lnTo>
                    <a:pt x="819" y="109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1" name="Rectangle 30"/>
            <p:cNvSpPr>
              <a:spLocks noChangeArrowheads="1"/>
            </p:cNvSpPr>
            <p:nvPr/>
          </p:nvSpPr>
          <p:spPr bwMode="auto">
            <a:xfrm>
              <a:off x="1173" y="3305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2" name="Rectangle 31"/>
            <p:cNvSpPr>
              <a:spLocks noChangeArrowheads="1"/>
            </p:cNvSpPr>
            <p:nvPr/>
          </p:nvSpPr>
          <p:spPr bwMode="auto">
            <a:xfrm>
              <a:off x="1030" y="2885"/>
              <a:ext cx="21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500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3" name="Rectangle 32"/>
            <p:cNvSpPr>
              <a:spLocks noChangeArrowheads="1"/>
            </p:cNvSpPr>
            <p:nvPr/>
          </p:nvSpPr>
          <p:spPr bwMode="auto">
            <a:xfrm>
              <a:off x="958" y="246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4" name="Rectangle 33"/>
            <p:cNvSpPr>
              <a:spLocks noChangeArrowheads="1"/>
            </p:cNvSpPr>
            <p:nvPr/>
          </p:nvSpPr>
          <p:spPr bwMode="auto">
            <a:xfrm>
              <a:off x="958" y="204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1500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5" name="Rectangle 34"/>
            <p:cNvSpPr>
              <a:spLocks noChangeArrowheads="1"/>
            </p:cNvSpPr>
            <p:nvPr/>
          </p:nvSpPr>
          <p:spPr bwMode="auto">
            <a:xfrm>
              <a:off x="958" y="162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6" name="Rectangle 35"/>
            <p:cNvSpPr>
              <a:spLocks noChangeArrowheads="1"/>
            </p:cNvSpPr>
            <p:nvPr/>
          </p:nvSpPr>
          <p:spPr bwMode="auto">
            <a:xfrm>
              <a:off x="958" y="1203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2500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7" name="Rectangle 36"/>
            <p:cNvSpPr>
              <a:spLocks noChangeArrowheads="1"/>
            </p:cNvSpPr>
            <p:nvPr/>
          </p:nvSpPr>
          <p:spPr bwMode="auto">
            <a:xfrm>
              <a:off x="1317" y="3498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8" name="Rectangle 37"/>
            <p:cNvSpPr>
              <a:spLocks noChangeArrowheads="1"/>
            </p:cNvSpPr>
            <p:nvPr/>
          </p:nvSpPr>
          <p:spPr bwMode="auto">
            <a:xfrm>
              <a:off x="2143" y="3498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5000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79" name="Rectangle 38"/>
            <p:cNvSpPr>
              <a:spLocks noChangeArrowheads="1"/>
            </p:cNvSpPr>
            <p:nvPr/>
          </p:nvSpPr>
          <p:spPr bwMode="auto">
            <a:xfrm>
              <a:off x="3049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10000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80" name="Rectangle 39"/>
            <p:cNvSpPr>
              <a:spLocks noChangeArrowheads="1"/>
            </p:cNvSpPr>
            <p:nvPr/>
          </p:nvSpPr>
          <p:spPr bwMode="auto">
            <a:xfrm>
              <a:off x="3983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15000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81" name="Rectangle 40"/>
            <p:cNvSpPr>
              <a:spLocks noChangeArrowheads="1"/>
            </p:cNvSpPr>
            <p:nvPr/>
          </p:nvSpPr>
          <p:spPr bwMode="auto">
            <a:xfrm>
              <a:off x="4917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latin typeface="Arial" charset="0"/>
                </a:rPr>
                <a:t>20000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82" name="Rectangle 41"/>
            <p:cNvSpPr>
              <a:spLocks noChangeArrowheads="1"/>
            </p:cNvSpPr>
            <p:nvPr/>
          </p:nvSpPr>
          <p:spPr bwMode="auto">
            <a:xfrm>
              <a:off x="2581" y="3705"/>
              <a:ext cx="130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dirty="0">
                  <a:latin typeface="Arial" charset="0"/>
                </a:rPr>
                <a:t>Number of Queens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55683" name="Rectangle 42"/>
            <p:cNvSpPr>
              <a:spLocks noChangeArrowheads="1"/>
            </p:cNvSpPr>
            <p:nvPr/>
          </p:nvSpPr>
          <p:spPr bwMode="auto">
            <a:xfrm rot="16200000">
              <a:off x="173" y="2141"/>
              <a:ext cx="120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 dirty="0">
                  <a:latin typeface="Arial" charset="0"/>
                </a:rPr>
                <a:t>Time in seconds  </a:t>
              </a:r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92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Min Conflict Performance</a:t>
            </a:r>
          </a:p>
        </p:txBody>
      </p:sp>
      <p:sp>
        <p:nvSpPr>
          <p:cNvPr id="157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2995"/>
            <a:ext cx="8099854" cy="4887740"/>
          </a:xfrm>
        </p:spPr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Performance depends on quality and informativeness of initial assignment; inversely related to distance to solution 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Min Conflict often has astounding performance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Can solve arbitrary size (i.e., millions)  N-Queens problems in constant time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Appears to hold for arbitrary CSPs with the caveat…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11150"/>
            <a:ext cx="7772400" cy="11430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Min Conflict Performance</a:t>
            </a:r>
          </a:p>
        </p:txBody>
      </p:sp>
      <p:sp>
        <p:nvSpPr>
          <p:cNvPr id="1597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2638" y="1471613"/>
            <a:ext cx="7578725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Except in a certain critical range of the ratio constraints to variables.</a:t>
            </a:r>
          </a:p>
          <a:p>
            <a:pPr marL="0" indent="0"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9747" name="Picture 4" descr="min-conflic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88988" y="2571750"/>
            <a:ext cx="7059612" cy="4222750"/>
          </a:xfrm>
          <a:noFill/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3" y="0"/>
            <a:ext cx="8550275" cy="1143000"/>
          </a:xfrm>
        </p:spPr>
        <p:txBody>
          <a:bodyPr/>
          <a:lstStyle/>
          <a:p>
            <a:r>
              <a:rPr lang="en-US" sz="3600" b="1" dirty="0">
                <a:ea typeface="ＭＳ Ｐゴシック" charset="0"/>
                <a:cs typeface="ＭＳ Ｐゴシック" charset="0"/>
              </a:rPr>
              <a:t>Famous example: labeling line drawings</a:t>
            </a:r>
          </a:p>
        </p:txBody>
      </p:sp>
      <p:sp>
        <p:nvSpPr>
          <p:cNvPr id="1617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799" y="1028700"/>
            <a:ext cx="8095343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600" dirty="0">
                <a:ea typeface="ＭＳ Ｐゴシック" charset="0"/>
                <a:cs typeface="ＭＳ Ｐゴシック" charset="0"/>
                <a:hlinkClick r:id="rId3"/>
              </a:rPr>
              <a:t>Waltz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labeling algorithm, earliest AI CSP application (1972)</a:t>
            </a:r>
          </a:p>
          <a:p>
            <a:pPr lvl="1">
              <a:spcBef>
                <a:spcPts val="0"/>
              </a:spcBef>
            </a:pPr>
            <a:r>
              <a:rPr lang="en-US" sz="2600" dirty="0">
                <a:ea typeface="ＭＳ Ｐゴシック" charset="0"/>
              </a:rPr>
              <a:t>Convex interior lines labeled as +</a:t>
            </a:r>
          </a:p>
          <a:p>
            <a:pPr lvl="1">
              <a:spcBef>
                <a:spcPts val="0"/>
              </a:spcBef>
            </a:pPr>
            <a:r>
              <a:rPr lang="en-US" sz="2600" dirty="0">
                <a:ea typeface="ＭＳ Ｐゴシック" charset="0"/>
              </a:rPr>
              <a:t>Concave interior lines labeled as –</a:t>
            </a:r>
          </a:p>
          <a:p>
            <a:pPr lvl="1">
              <a:spcBef>
                <a:spcPts val="0"/>
              </a:spcBef>
            </a:pPr>
            <a:r>
              <a:rPr lang="en-US" sz="2600" dirty="0">
                <a:ea typeface="ＭＳ Ｐゴシック" charset="0"/>
              </a:rPr>
              <a:t>Boundary lines labeled as          with background to left</a:t>
            </a:r>
          </a:p>
          <a:p>
            <a:pPr>
              <a:spcBef>
                <a:spcPts val="0"/>
              </a:spcBef>
            </a:pPr>
            <a:r>
              <a:rPr lang="en-US" sz="2600" dirty="0">
                <a:ea typeface="ＭＳ Ｐゴシック" charset="0"/>
                <a:cs typeface="ＭＳ Ｐゴシック" charset="0"/>
              </a:rPr>
              <a:t>208 labeling possible </a:t>
            </a:r>
            <a:r>
              <a:rPr lang="en-US" sz="2600" dirty="0" err="1">
                <a:ea typeface="ＭＳ Ｐゴシック" charset="0"/>
                <a:cs typeface="ＭＳ Ｐゴシック" charset="0"/>
              </a:rPr>
              <a:t>labelings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, but only 18 are legal</a:t>
            </a:r>
          </a:p>
        </p:txBody>
      </p:sp>
      <p:pic>
        <p:nvPicPr>
          <p:cNvPr id="161795" name="Picture 4" descr="lin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2937" y="3701008"/>
            <a:ext cx="5318125" cy="3041650"/>
          </a:xfrm>
          <a:noFill/>
        </p:spPr>
      </p:pic>
      <p:sp>
        <p:nvSpPr>
          <p:cNvPr id="161796" name="Line 6"/>
          <p:cNvSpPr>
            <a:spLocks noChangeShapeType="1"/>
          </p:cNvSpPr>
          <p:nvPr/>
        </p:nvSpPr>
        <p:spPr bwMode="auto">
          <a:xfrm>
            <a:off x="4547286" y="2594919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61797" name="Group 14"/>
          <p:cNvGrpSpPr>
            <a:grpSpLocks/>
          </p:cNvGrpSpPr>
          <p:nvPr/>
        </p:nvGrpSpPr>
        <p:grpSpPr bwMode="auto">
          <a:xfrm>
            <a:off x="6705600" y="4241800"/>
            <a:ext cx="1795463" cy="2090738"/>
            <a:chOff x="4224" y="2112"/>
            <a:chExt cx="832" cy="1024"/>
          </a:xfrm>
        </p:grpSpPr>
        <p:sp>
          <p:nvSpPr>
            <p:cNvPr id="161798" name="Freeform 8"/>
            <p:cNvSpPr>
              <a:spLocks/>
            </p:cNvSpPr>
            <p:nvPr/>
          </p:nvSpPr>
          <p:spPr bwMode="auto">
            <a:xfrm>
              <a:off x="4224" y="2112"/>
              <a:ext cx="816" cy="480"/>
            </a:xfrm>
            <a:custGeom>
              <a:avLst/>
              <a:gdLst>
                <a:gd name="T0" fmla="*/ 0 w 816"/>
                <a:gd name="T1" fmla="*/ 0 h 480"/>
                <a:gd name="T2" fmla="*/ 624 w 816"/>
                <a:gd name="T3" fmla="*/ 0 h 480"/>
                <a:gd name="T4" fmla="*/ 816 w 816"/>
                <a:gd name="T5" fmla="*/ 480 h 480"/>
                <a:gd name="T6" fmla="*/ 576 w 816"/>
                <a:gd name="T7" fmla="*/ 480 h 480"/>
                <a:gd name="T8" fmla="*/ 480 w 816"/>
                <a:gd name="T9" fmla="*/ 240 h 480"/>
                <a:gd name="T10" fmla="*/ 144 w 816"/>
                <a:gd name="T11" fmla="*/ 240 h 480"/>
                <a:gd name="T12" fmla="*/ 0 w 816"/>
                <a:gd name="T13" fmla="*/ 0 h 4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16"/>
                <a:gd name="T22" fmla="*/ 0 h 480"/>
                <a:gd name="T23" fmla="*/ 816 w 816"/>
                <a:gd name="T24" fmla="*/ 480 h 4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16" h="480">
                  <a:moveTo>
                    <a:pt x="0" y="0"/>
                  </a:moveTo>
                  <a:lnTo>
                    <a:pt x="624" y="0"/>
                  </a:lnTo>
                  <a:lnTo>
                    <a:pt x="816" y="480"/>
                  </a:lnTo>
                  <a:lnTo>
                    <a:pt x="576" y="480"/>
                  </a:lnTo>
                  <a:lnTo>
                    <a:pt x="480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799" name="Freeform 9"/>
            <p:cNvSpPr>
              <a:spLocks/>
            </p:cNvSpPr>
            <p:nvPr/>
          </p:nvSpPr>
          <p:spPr bwMode="auto">
            <a:xfrm>
              <a:off x="4224" y="2112"/>
              <a:ext cx="311" cy="1024"/>
            </a:xfrm>
            <a:custGeom>
              <a:avLst/>
              <a:gdLst>
                <a:gd name="T0" fmla="*/ 0 w 311"/>
                <a:gd name="T1" fmla="*/ 0 h 1024"/>
                <a:gd name="T2" fmla="*/ 18 w 311"/>
                <a:gd name="T3" fmla="*/ 823 h 1024"/>
                <a:gd name="T4" fmla="*/ 311 w 311"/>
                <a:gd name="T5" fmla="*/ 1024 h 1024"/>
                <a:gd name="T6" fmla="*/ 293 w 311"/>
                <a:gd name="T7" fmla="*/ 713 h 1024"/>
                <a:gd name="T8" fmla="*/ 137 w 311"/>
                <a:gd name="T9" fmla="*/ 585 h 1024"/>
                <a:gd name="T10" fmla="*/ 144 w 311"/>
                <a:gd name="T11" fmla="*/ 240 h 10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1"/>
                <a:gd name="T19" fmla="*/ 0 h 1024"/>
                <a:gd name="T20" fmla="*/ 311 w 311"/>
                <a:gd name="T21" fmla="*/ 1024 h 10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1" h="1024">
                  <a:moveTo>
                    <a:pt x="0" y="0"/>
                  </a:moveTo>
                  <a:lnTo>
                    <a:pt x="18" y="823"/>
                  </a:lnTo>
                  <a:lnTo>
                    <a:pt x="311" y="1024"/>
                  </a:lnTo>
                  <a:lnTo>
                    <a:pt x="293" y="713"/>
                  </a:lnTo>
                  <a:lnTo>
                    <a:pt x="137" y="585"/>
                  </a:lnTo>
                  <a:lnTo>
                    <a:pt x="144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800" name="Freeform 10"/>
            <p:cNvSpPr>
              <a:spLocks/>
            </p:cNvSpPr>
            <p:nvPr/>
          </p:nvSpPr>
          <p:spPr bwMode="auto">
            <a:xfrm>
              <a:off x="4368" y="2352"/>
              <a:ext cx="336" cy="336"/>
            </a:xfrm>
            <a:custGeom>
              <a:avLst/>
              <a:gdLst>
                <a:gd name="T0" fmla="*/ 0 w 336"/>
                <a:gd name="T1" fmla="*/ 336 h 336"/>
                <a:gd name="T2" fmla="*/ 336 w 336"/>
                <a:gd name="T3" fmla="*/ 336 h 336"/>
                <a:gd name="T4" fmla="*/ 336 w 336"/>
                <a:gd name="T5" fmla="*/ 0 h 336"/>
                <a:gd name="T6" fmla="*/ 0 60000 65536"/>
                <a:gd name="T7" fmla="*/ 0 60000 65536"/>
                <a:gd name="T8" fmla="*/ 0 60000 65536"/>
                <a:gd name="T9" fmla="*/ 0 w 336"/>
                <a:gd name="T10" fmla="*/ 0 h 336"/>
                <a:gd name="T11" fmla="*/ 336 w 336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336">
                  <a:moveTo>
                    <a:pt x="0" y="336"/>
                  </a:moveTo>
                  <a:lnTo>
                    <a:pt x="336" y="336"/>
                  </a:lnTo>
                  <a:lnTo>
                    <a:pt x="33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801" name="Freeform 11"/>
            <p:cNvSpPr>
              <a:spLocks/>
            </p:cNvSpPr>
            <p:nvPr/>
          </p:nvSpPr>
          <p:spPr bwMode="auto">
            <a:xfrm>
              <a:off x="4512" y="2592"/>
              <a:ext cx="544" cy="544"/>
            </a:xfrm>
            <a:custGeom>
              <a:avLst/>
              <a:gdLst>
                <a:gd name="T0" fmla="*/ 528 w 544"/>
                <a:gd name="T1" fmla="*/ 0 h 544"/>
                <a:gd name="T2" fmla="*/ 544 w 544"/>
                <a:gd name="T3" fmla="*/ 544 h 544"/>
                <a:gd name="T4" fmla="*/ 0 w 544"/>
                <a:gd name="T5" fmla="*/ 528 h 544"/>
                <a:gd name="T6" fmla="*/ 0 60000 65536"/>
                <a:gd name="T7" fmla="*/ 0 60000 65536"/>
                <a:gd name="T8" fmla="*/ 0 60000 65536"/>
                <a:gd name="T9" fmla="*/ 0 w 544"/>
                <a:gd name="T10" fmla="*/ 0 h 544"/>
                <a:gd name="T11" fmla="*/ 544 w 544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4" h="544">
                  <a:moveTo>
                    <a:pt x="528" y="0"/>
                  </a:moveTo>
                  <a:lnTo>
                    <a:pt x="544" y="544"/>
                  </a:lnTo>
                  <a:lnTo>
                    <a:pt x="0" y="52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802" name="Freeform 12"/>
            <p:cNvSpPr>
              <a:spLocks/>
            </p:cNvSpPr>
            <p:nvPr/>
          </p:nvSpPr>
          <p:spPr bwMode="auto">
            <a:xfrm>
              <a:off x="4512" y="2592"/>
              <a:ext cx="288" cy="240"/>
            </a:xfrm>
            <a:custGeom>
              <a:avLst/>
              <a:gdLst>
                <a:gd name="T0" fmla="*/ 0 w 288"/>
                <a:gd name="T1" fmla="*/ 240 h 240"/>
                <a:gd name="T2" fmla="*/ 288 w 288"/>
                <a:gd name="T3" fmla="*/ 240 h 240"/>
                <a:gd name="T4" fmla="*/ 288 w 288"/>
                <a:gd name="T5" fmla="*/ 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0" y="240"/>
                  </a:moveTo>
                  <a:lnTo>
                    <a:pt x="288" y="240"/>
                  </a:lnTo>
                  <a:lnTo>
                    <a:pt x="2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1803" name="Line 13"/>
            <p:cNvSpPr>
              <a:spLocks noChangeShapeType="1"/>
            </p:cNvSpPr>
            <p:nvPr/>
          </p:nvSpPr>
          <p:spPr bwMode="auto">
            <a:xfrm>
              <a:off x="4704" y="2688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Labeling line drawings II</a:t>
            </a:r>
          </a:p>
        </p:txBody>
      </p:sp>
      <p:sp>
        <p:nvSpPr>
          <p:cNvPr id="163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Here are some illegal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labelings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63843" name="Freeform 4"/>
          <p:cNvSpPr>
            <a:spLocks/>
          </p:cNvSpPr>
          <p:nvPr/>
        </p:nvSpPr>
        <p:spPr bwMode="auto">
          <a:xfrm>
            <a:off x="1219200" y="3429000"/>
            <a:ext cx="1219200" cy="685800"/>
          </a:xfrm>
          <a:custGeom>
            <a:avLst/>
            <a:gdLst>
              <a:gd name="T0" fmla="*/ 0 w 528"/>
              <a:gd name="T1" fmla="*/ 0 h 192"/>
              <a:gd name="T2" fmla="*/ 2147483647 w 528"/>
              <a:gd name="T3" fmla="*/ 2147483647 h 192"/>
              <a:gd name="T4" fmla="*/ 2147483647 w 528"/>
              <a:gd name="T5" fmla="*/ 0 h 192"/>
              <a:gd name="T6" fmla="*/ 0 60000 65536"/>
              <a:gd name="T7" fmla="*/ 0 60000 65536"/>
              <a:gd name="T8" fmla="*/ 0 60000 65536"/>
              <a:gd name="T9" fmla="*/ 0 w 528"/>
              <a:gd name="T10" fmla="*/ 0 h 192"/>
              <a:gd name="T11" fmla="*/ 528 w 528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192">
                <a:moveTo>
                  <a:pt x="0" y="0"/>
                </a:moveTo>
                <a:lnTo>
                  <a:pt x="240" y="192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63844" name="Line 10"/>
          <p:cNvSpPr>
            <a:spLocks noChangeShapeType="1"/>
          </p:cNvSpPr>
          <p:nvPr/>
        </p:nvSpPr>
        <p:spPr bwMode="auto">
          <a:xfrm flipV="1">
            <a:off x="3886200" y="3429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grpSp>
        <p:nvGrpSpPr>
          <p:cNvPr id="163845" name="Group 21"/>
          <p:cNvGrpSpPr>
            <a:grpSpLocks/>
          </p:cNvGrpSpPr>
          <p:nvPr/>
        </p:nvGrpSpPr>
        <p:grpSpPr bwMode="auto">
          <a:xfrm>
            <a:off x="5181600" y="3429000"/>
            <a:ext cx="2133600" cy="762000"/>
            <a:chOff x="3264" y="2160"/>
            <a:chExt cx="1344" cy="480"/>
          </a:xfrm>
        </p:grpSpPr>
        <p:sp>
          <p:nvSpPr>
            <p:cNvPr id="163853" name="Line 11"/>
            <p:cNvSpPr>
              <a:spLocks noChangeShapeType="1"/>
            </p:cNvSpPr>
            <p:nvPr/>
          </p:nvSpPr>
          <p:spPr bwMode="auto">
            <a:xfrm flipH="1">
              <a:off x="3264" y="2160"/>
              <a:ext cx="62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3854" name="Line 12"/>
            <p:cNvSpPr>
              <a:spLocks noChangeShapeType="1"/>
            </p:cNvSpPr>
            <p:nvPr/>
          </p:nvSpPr>
          <p:spPr bwMode="auto">
            <a:xfrm>
              <a:off x="3888" y="2160"/>
              <a:ext cx="4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63855" name="Line 13"/>
            <p:cNvSpPr>
              <a:spLocks noChangeShapeType="1"/>
            </p:cNvSpPr>
            <p:nvPr/>
          </p:nvSpPr>
          <p:spPr bwMode="auto">
            <a:xfrm>
              <a:off x="3888" y="2160"/>
              <a:ext cx="72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  <p:sp>
        <p:nvSpPr>
          <p:cNvPr id="163846" name="Text Box 16"/>
          <p:cNvSpPr txBox="1">
            <a:spLocks noChangeArrowheads="1"/>
          </p:cNvSpPr>
          <p:nvPr/>
        </p:nvSpPr>
        <p:spPr bwMode="auto">
          <a:xfrm>
            <a:off x="1176923" y="365760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+</a:t>
            </a:r>
          </a:p>
        </p:txBody>
      </p:sp>
      <p:sp>
        <p:nvSpPr>
          <p:cNvPr id="163847" name="Text Box 17"/>
          <p:cNvSpPr txBox="1">
            <a:spLocks noChangeArrowheads="1"/>
          </p:cNvSpPr>
          <p:nvPr/>
        </p:nvSpPr>
        <p:spPr bwMode="auto">
          <a:xfrm>
            <a:off x="2040523" y="3622675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+</a:t>
            </a:r>
          </a:p>
        </p:txBody>
      </p:sp>
      <p:sp>
        <p:nvSpPr>
          <p:cNvPr id="163848" name="Line 19"/>
          <p:cNvSpPr>
            <a:spLocks noChangeShapeType="1"/>
          </p:cNvSpPr>
          <p:nvPr/>
        </p:nvSpPr>
        <p:spPr bwMode="auto">
          <a:xfrm>
            <a:off x="3200400" y="3429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63849" name="Line 20"/>
          <p:cNvSpPr>
            <a:spLocks noChangeShapeType="1"/>
          </p:cNvSpPr>
          <p:nvPr/>
        </p:nvSpPr>
        <p:spPr bwMode="auto">
          <a:xfrm flipV="1">
            <a:off x="38862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 Regular" panose="020F0502020204030204" pitchFamily="34" charset="0"/>
            </a:endParaRPr>
          </a:p>
        </p:txBody>
      </p:sp>
      <p:sp>
        <p:nvSpPr>
          <p:cNvPr id="163850" name="Text Box 22"/>
          <p:cNvSpPr txBox="1">
            <a:spLocks noChangeArrowheads="1"/>
          </p:cNvSpPr>
          <p:nvPr/>
        </p:nvSpPr>
        <p:spPr bwMode="auto">
          <a:xfrm>
            <a:off x="5343525" y="3470275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-</a:t>
            </a:r>
          </a:p>
        </p:txBody>
      </p:sp>
      <p:sp>
        <p:nvSpPr>
          <p:cNvPr id="163851" name="Text Box 23"/>
          <p:cNvSpPr txBox="1">
            <a:spLocks noChangeArrowheads="1"/>
          </p:cNvSpPr>
          <p:nvPr/>
        </p:nvSpPr>
        <p:spPr bwMode="auto">
          <a:xfrm>
            <a:off x="5943600" y="3810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-</a:t>
            </a:r>
          </a:p>
        </p:txBody>
      </p:sp>
      <p:sp>
        <p:nvSpPr>
          <p:cNvPr id="163852" name="Text Box 24"/>
          <p:cNvSpPr txBox="1">
            <a:spLocks noChangeArrowheads="1"/>
          </p:cNvSpPr>
          <p:nvPr/>
        </p:nvSpPr>
        <p:spPr bwMode="auto">
          <a:xfrm>
            <a:off x="6800850" y="3429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panose="020F0502020204030204" pitchFamily="34" charset="0"/>
              </a:rPr>
              <a:t>-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5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Labeling line drawings</a:t>
            </a:r>
          </a:p>
        </p:txBody>
      </p:sp>
      <p:sp>
        <p:nvSpPr>
          <p:cNvPr id="16589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35000" y="1303338"/>
            <a:ext cx="8085138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Waltz labeling algorithm: propagate constraints repeatedly until a solution is found</a:t>
            </a:r>
          </a:p>
        </p:txBody>
      </p:sp>
      <p:pic>
        <p:nvPicPr>
          <p:cNvPr id="165891" name="Picture 4" descr="label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47800" y="2682875"/>
            <a:ext cx="2657475" cy="2876550"/>
          </a:xfrm>
          <a:noFill/>
        </p:spPr>
      </p:pic>
      <p:pic>
        <p:nvPicPr>
          <p:cNvPr id="165892" name="Picture 6" descr="fail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86400" y="3048000"/>
            <a:ext cx="1962150" cy="2247900"/>
          </a:xfrm>
          <a:noFill/>
        </p:spPr>
      </p:pic>
      <p:sp>
        <p:nvSpPr>
          <p:cNvPr id="165893" name="Text Box 8"/>
          <p:cNvSpPr txBox="1">
            <a:spLocks noChangeArrowheads="1"/>
          </p:cNvSpPr>
          <p:nvPr/>
        </p:nvSpPr>
        <p:spPr bwMode="auto">
          <a:xfrm>
            <a:off x="1447800" y="5654675"/>
            <a:ext cx="3276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 Regular" panose="020F0502020204030204" pitchFamily="34" charset="0"/>
              </a:rPr>
              <a:t>solution for one labeling problem</a:t>
            </a:r>
          </a:p>
        </p:txBody>
      </p:sp>
      <p:sp>
        <p:nvSpPr>
          <p:cNvPr id="165894" name="Text Box 9"/>
          <p:cNvSpPr txBox="1">
            <a:spLocks noChangeArrowheads="1"/>
          </p:cNvSpPr>
          <p:nvPr/>
        </p:nvSpPr>
        <p:spPr bwMode="auto">
          <a:xfrm>
            <a:off x="5516563" y="5578475"/>
            <a:ext cx="27892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Calibri Regular" panose="020F0502020204030204" pitchFamily="34" charset="0"/>
              </a:rPr>
              <a:t>labeling problem with no solution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5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Labeling line drawings</a:t>
            </a:r>
          </a:p>
        </p:txBody>
      </p:sp>
      <p:sp>
        <p:nvSpPr>
          <p:cNvPr id="16589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35000" y="1303338"/>
            <a:ext cx="8085138" cy="127285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This line drawing is ambiguous, with two interpretations</a:t>
            </a:r>
          </a:p>
        </p:txBody>
      </p:sp>
      <p:grpSp>
        <p:nvGrpSpPr>
          <p:cNvPr id="8" name="Group 14">
            <a:extLst>
              <a:ext uri="{FF2B5EF4-FFF2-40B4-BE49-F238E27FC236}">
                <a16:creationId xmlns:a16="http://schemas.microsoft.com/office/drawing/2014/main" id="{CF85FACB-B7FB-D243-9B82-4348B2D792EE}"/>
              </a:ext>
            </a:extLst>
          </p:cNvPr>
          <p:cNvGrpSpPr>
            <a:grpSpLocks/>
          </p:cNvGrpSpPr>
          <p:nvPr/>
        </p:nvGrpSpPr>
        <p:grpSpPr bwMode="auto">
          <a:xfrm>
            <a:off x="3674268" y="2724944"/>
            <a:ext cx="1795463" cy="2090738"/>
            <a:chOff x="4224" y="2112"/>
            <a:chExt cx="832" cy="1024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97F5150-2C29-F046-938F-7129FC48BA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" y="2112"/>
              <a:ext cx="816" cy="480"/>
            </a:xfrm>
            <a:custGeom>
              <a:avLst/>
              <a:gdLst>
                <a:gd name="T0" fmla="*/ 0 w 816"/>
                <a:gd name="T1" fmla="*/ 0 h 480"/>
                <a:gd name="T2" fmla="*/ 624 w 816"/>
                <a:gd name="T3" fmla="*/ 0 h 480"/>
                <a:gd name="T4" fmla="*/ 816 w 816"/>
                <a:gd name="T5" fmla="*/ 480 h 480"/>
                <a:gd name="T6" fmla="*/ 576 w 816"/>
                <a:gd name="T7" fmla="*/ 480 h 480"/>
                <a:gd name="T8" fmla="*/ 480 w 816"/>
                <a:gd name="T9" fmla="*/ 240 h 480"/>
                <a:gd name="T10" fmla="*/ 144 w 816"/>
                <a:gd name="T11" fmla="*/ 240 h 480"/>
                <a:gd name="T12" fmla="*/ 0 w 816"/>
                <a:gd name="T13" fmla="*/ 0 h 4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16"/>
                <a:gd name="T22" fmla="*/ 0 h 480"/>
                <a:gd name="T23" fmla="*/ 816 w 816"/>
                <a:gd name="T24" fmla="*/ 480 h 4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16" h="480">
                  <a:moveTo>
                    <a:pt x="0" y="0"/>
                  </a:moveTo>
                  <a:lnTo>
                    <a:pt x="624" y="0"/>
                  </a:lnTo>
                  <a:lnTo>
                    <a:pt x="816" y="480"/>
                  </a:lnTo>
                  <a:lnTo>
                    <a:pt x="576" y="480"/>
                  </a:lnTo>
                  <a:lnTo>
                    <a:pt x="480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497608B-1E60-254A-B5CA-1B509719A1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" y="2112"/>
              <a:ext cx="311" cy="1024"/>
            </a:xfrm>
            <a:custGeom>
              <a:avLst/>
              <a:gdLst>
                <a:gd name="T0" fmla="*/ 0 w 311"/>
                <a:gd name="T1" fmla="*/ 0 h 1024"/>
                <a:gd name="T2" fmla="*/ 18 w 311"/>
                <a:gd name="T3" fmla="*/ 823 h 1024"/>
                <a:gd name="T4" fmla="*/ 311 w 311"/>
                <a:gd name="T5" fmla="*/ 1024 h 1024"/>
                <a:gd name="T6" fmla="*/ 293 w 311"/>
                <a:gd name="T7" fmla="*/ 713 h 1024"/>
                <a:gd name="T8" fmla="*/ 137 w 311"/>
                <a:gd name="T9" fmla="*/ 585 h 1024"/>
                <a:gd name="T10" fmla="*/ 144 w 311"/>
                <a:gd name="T11" fmla="*/ 240 h 10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1"/>
                <a:gd name="T19" fmla="*/ 0 h 1024"/>
                <a:gd name="T20" fmla="*/ 311 w 311"/>
                <a:gd name="T21" fmla="*/ 1024 h 10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1" h="1024">
                  <a:moveTo>
                    <a:pt x="0" y="0"/>
                  </a:moveTo>
                  <a:lnTo>
                    <a:pt x="18" y="823"/>
                  </a:lnTo>
                  <a:lnTo>
                    <a:pt x="311" y="1024"/>
                  </a:lnTo>
                  <a:lnTo>
                    <a:pt x="293" y="713"/>
                  </a:lnTo>
                  <a:lnTo>
                    <a:pt x="137" y="585"/>
                  </a:lnTo>
                  <a:lnTo>
                    <a:pt x="144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D51AF6D0-F645-964D-8BA3-E70BC3AAB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8" y="2352"/>
              <a:ext cx="336" cy="336"/>
            </a:xfrm>
            <a:custGeom>
              <a:avLst/>
              <a:gdLst>
                <a:gd name="T0" fmla="*/ 0 w 336"/>
                <a:gd name="T1" fmla="*/ 336 h 336"/>
                <a:gd name="T2" fmla="*/ 336 w 336"/>
                <a:gd name="T3" fmla="*/ 336 h 336"/>
                <a:gd name="T4" fmla="*/ 336 w 336"/>
                <a:gd name="T5" fmla="*/ 0 h 336"/>
                <a:gd name="T6" fmla="*/ 0 60000 65536"/>
                <a:gd name="T7" fmla="*/ 0 60000 65536"/>
                <a:gd name="T8" fmla="*/ 0 60000 65536"/>
                <a:gd name="T9" fmla="*/ 0 w 336"/>
                <a:gd name="T10" fmla="*/ 0 h 336"/>
                <a:gd name="T11" fmla="*/ 336 w 336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336">
                  <a:moveTo>
                    <a:pt x="0" y="336"/>
                  </a:moveTo>
                  <a:lnTo>
                    <a:pt x="336" y="336"/>
                  </a:lnTo>
                  <a:lnTo>
                    <a:pt x="33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7C5C7A4-2CDE-4A47-B463-5F3A1A7454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2" y="2592"/>
              <a:ext cx="544" cy="544"/>
            </a:xfrm>
            <a:custGeom>
              <a:avLst/>
              <a:gdLst>
                <a:gd name="T0" fmla="*/ 528 w 544"/>
                <a:gd name="T1" fmla="*/ 0 h 544"/>
                <a:gd name="T2" fmla="*/ 544 w 544"/>
                <a:gd name="T3" fmla="*/ 544 h 544"/>
                <a:gd name="T4" fmla="*/ 0 w 544"/>
                <a:gd name="T5" fmla="*/ 528 h 544"/>
                <a:gd name="T6" fmla="*/ 0 60000 65536"/>
                <a:gd name="T7" fmla="*/ 0 60000 65536"/>
                <a:gd name="T8" fmla="*/ 0 60000 65536"/>
                <a:gd name="T9" fmla="*/ 0 w 544"/>
                <a:gd name="T10" fmla="*/ 0 h 544"/>
                <a:gd name="T11" fmla="*/ 544 w 544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4" h="544">
                  <a:moveTo>
                    <a:pt x="528" y="0"/>
                  </a:moveTo>
                  <a:lnTo>
                    <a:pt x="544" y="544"/>
                  </a:lnTo>
                  <a:lnTo>
                    <a:pt x="0" y="52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2C6B71B-B166-C641-A5C1-E97DE3E17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2" y="2592"/>
              <a:ext cx="288" cy="240"/>
            </a:xfrm>
            <a:custGeom>
              <a:avLst/>
              <a:gdLst>
                <a:gd name="T0" fmla="*/ 0 w 288"/>
                <a:gd name="T1" fmla="*/ 240 h 240"/>
                <a:gd name="T2" fmla="*/ 288 w 288"/>
                <a:gd name="T3" fmla="*/ 240 h 240"/>
                <a:gd name="T4" fmla="*/ 288 w 288"/>
                <a:gd name="T5" fmla="*/ 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0" y="240"/>
                  </a:moveTo>
                  <a:lnTo>
                    <a:pt x="288" y="240"/>
                  </a:lnTo>
                  <a:lnTo>
                    <a:pt x="2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D47533C9-7A7D-1246-915C-19F7EC2E96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2688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292135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6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500" y="989013"/>
            <a:ext cx="9144000" cy="499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466" name="Title 1"/>
          <p:cNvSpPr>
            <a:spLocks noGrp="1"/>
          </p:cNvSpPr>
          <p:nvPr>
            <p:ph type="title"/>
          </p:nvPr>
        </p:nvSpPr>
        <p:spPr>
          <a:xfrm>
            <a:off x="749300" y="144463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Shadows add complexity</a:t>
            </a:r>
          </a:p>
        </p:txBody>
      </p:sp>
      <p:sp>
        <p:nvSpPr>
          <p:cNvPr id="190467" name="TextBox 4"/>
          <p:cNvSpPr txBox="1">
            <a:spLocks noChangeArrowheads="1"/>
          </p:cNvSpPr>
          <p:nvPr/>
        </p:nvSpPr>
        <p:spPr bwMode="auto">
          <a:xfrm>
            <a:off x="0" y="5826125"/>
            <a:ext cx="88439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 Regular" panose="020F0502020204030204" pitchFamily="34" charset="0"/>
              </a:rPr>
              <a:t>CSP was able to label scenes where some</a:t>
            </a:r>
            <a:br>
              <a:rPr lang="en-US" sz="3200" dirty="0">
                <a:latin typeface="Calibri Regular" panose="020F0502020204030204" pitchFamily="34" charset="0"/>
              </a:rPr>
            </a:br>
            <a:r>
              <a:rPr lang="en-US" sz="3200" dirty="0">
                <a:latin typeface="Calibri Regular" panose="020F0502020204030204" pitchFamily="34" charset="0"/>
              </a:rPr>
              <a:t>of the lines were caused by shadows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938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K-consistency</a:t>
            </a:r>
          </a:p>
        </p:txBody>
      </p:sp>
      <p:sp>
        <p:nvSpPr>
          <p:cNvPr id="167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44600"/>
            <a:ext cx="7772400" cy="4976813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K-consistency generalizes arc consistency to sets of  more than two variables.</a:t>
            </a:r>
          </a:p>
          <a:p>
            <a:pPr lvl="1"/>
            <a:r>
              <a:rPr lang="en-US" sz="2800" dirty="0">
                <a:ea typeface="ＭＳ Ｐゴシック" charset="0"/>
              </a:rPr>
              <a:t>A graph is K-consistent if, for legal values of any K-1 variables in the graph, and for any Kth variable </a:t>
            </a:r>
            <a:r>
              <a:rPr lang="en-US" sz="2800" dirty="0" err="1">
                <a:ea typeface="ＭＳ Ｐゴシック" charset="0"/>
              </a:rPr>
              <a:t>V</a:t>
            </a:r>
            <a:r>
              <a:rPr lang="en-US" sz="2800" baseline="-25000" dirty="0" err="1">
                <a:ea typeface="ＭＳ Ｐゴシック" charset="0"/>
              </a:rPr>
              <a:t>k</a:t>
            </a:r>
            <a:r>
              <a:rPr lang="en-US" sz="2800" dirty="0">
                <a:ea typeface="ＭＳ Ｐゴシック" charset="0"/>
              </a:rPr>
              <a:t>, there is a legal value for </a:t>
            </a:r>
            <a:r>
              <a:rPr lang="en-US" sz="2800" dirty="0" err="1">
                <a:ea typeface="ＭＳ Ｐゴシック" charset="0"/>
              </a:rPr>
              <a:t>V</a:t>
            </a:r>
            <a:r>
              <a:rPr lang="en-US" sz="2800" baseline="-25000" dirty="0" err="1">
                <a:ea typeface="ＭＳ Ｐゴシック" charset="0"/>
              </a:rPr>
              <a:t>k</a:t>
            </a:r>
            <a:endParaRPr lang="en-US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Strong K-consistency = J-consistency for all J&lt;=K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Node consistency = strong 1-consistency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Arc consistency = strong 2-consistency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Path consistency = strong 3-consistency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76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Example: 8-Queens Problem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1649413"/>
            <a:ext cx="8283575" cy="49784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 Eight variables Qi,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= 1..8 where Qi is the row number of queen in column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 Domain for each variable {1,2,…,8}</a:t>
            </a: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 Constraints are of the forms:</a:t>
            </a:r>
          </a:p>
          <a:p>
            <a:pPr marL="461963" lvl="1" indent="-231775"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</a:rPr>
              <a:t>No queens on same row</a:t>
            </a:r>
            <a:br>
              <a:rPr lang="en-US" sz="3200" dirty="0">
                <a:ea typeface="ＭＳ Ｐゴシック" charset="0"/>
              </a:rPr>
            </a:br>
            <a:r>
              <a:rPr lang="en-US" sz="3200" dirty="0">
                <a:ea typeface="ＭＳ Ｐゴシック" charset="0"/>
              </a:rPr>
              <a:t>Qi = k </a:t>
            </a:r>
            <a:r>
              <a:rPr lang="en-US" sz="3200" dirty="0">
                <a:ea typeface="ＭＳ Ｐゴシック" charset="0"/>
                <a:sym typeface="Wingdings" charset="0"/>
              </a:rPr>
              <a:t> </a:t>
            </a:r>
            <a:r>
              <a:rPr lang="en-US" sz="3200" dirty="0" err="1">
                <a:ea typeface="ＭＳ Ｐゴシック" charset="0"/>
                <a:sym typeface="Wingdings" charset="0"/>
              </a:rPr>
              <a:t>Qj</a:t>
            </a:r>
            <a:r>
              <a:rPr lang="en-US" sz="3200" dirty="0">
                <a:ea typeface="ＭＳ Ｐゴシック" charset="0"/>
                <a:sym typeface="Wingdings" charset="0"/>
              </a:rPr>
              <a:t> </a:t>
            </a:r>
            <a:r>
              <a:rPr lang="en-US" sz="32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3200" dirty="0">
                <a:ea typeface="ＭＳ Ｐゴシック" charset="0"/>
                <a:sym typeface="Wingdings" charset="0"/>
              </a:rPr>
              <a:t> k  for j = 1..8, </a:t>
            </a:r>
            <a:r>
              <a:rPr lang="en-US" sz="3200" dirty="0" err="1">
                <a:ea typeface="ＭＳ Ｐゴシック" charset="0"/>
                <a:sym typeface="Wingdings" charset="0"/>
              </a:rPr>
              <a:t>j</a:t>
            </a:r>
            <a:r>
              <a:rPr lang="en-US" sz="3200" dirty="0" err="1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3200" dirty="0" err="1">
                <a:ea typeface="ＭＳ Ｐゴシック" charset="0"/>
                <a:sym typeface="Wingdings" charset="0"/>
              </a:rPr>
              <a:t>i</a:t>
            </a:r>
            <a:endParaRPr lang="en-US" sz="3200" dirty="0">
              <a:ea typeface="ＭＳ Ｐゴシック" charset="0"/>
              <a:sym typeface="Wingdings" charset="0"/>
            </a:endParaRPr>
          </a:p>
          <a:p>
            <a:pPr marL="461963" lvl="1" indent="-231775">
              <a:lnSpc>
                <a:spcPct val="110000"/>
              </a:lnSpc>
              <a:defRPr/>
            </a:pPr>
            <a:r>
              <a:rPr lang="en-US" sz="3200" dirty="0">
                <a:ea typeface="ＭＳ Ｐゴシック" charset="0"/>
              </a:rPr>
              <a:t>No queens on same diagonal</a:t>
            </a:r>
            <a:br>
              <a:rPr lang="en-US" sz="3200" dirty="0">
                <a:ea typeface="ＭＳ Ｐゴシック" charset="0"/>
              </a:rPr>
            </a:br>
            <a:r>
              <a:rPr lang="en-US" sz="2800" dirty="0">
                <a:ea typeface="ＭＳ Ｐゴシック" charset="0"/>
              </a:rPr>
              <a:t>Qi=</a:t>
            </a:r>
            <a:r>
              <a:rPr lang="en-US" sz="2800" dirty="0" err="1">
                <a:ea typeface="ＭＳ Ｐゴシック" charset="0"/>
              </a:rPr>
              <a:t>rowi</a:t>
            </a:r>
            <a:r>
              <a:rPr lang="en-US" sz="2800" dirty="0">
                <a:ea typeface="ＭＳ Ｐゴシック" charset="0"/>
              </a:rPr>
              <a:t>, </a:t>
            </a:r>
            <a:r>
              <a:rPr lang="en-US" sz="2800" dirty="0" err="1">
                <a:ea typeface="ＭＳ Ｐゴシック" charset="0"/>
                <a:sym typeface="Wingdings" charset="0"/>
              </a:rPr>
              <a:t>Qj</a:t>
            </a:r>
            <a:r>
              <a:rPr lang="en-US" sz="28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=</a:t>
            </a:r>
            <a:r>
              <a:rPr lang="en-US" sz="2800" dirty="0" err="1">
                <a:ea typeface="ＭＳ Ｐゴシック" charset="0"/>
                <a:sym typeface="Wingdings" charset="0"/>
              </a:rPr>
              <a:t>row</a:t>
            </a:r>
            <a:r>
              <a:rPr lang="en-US" sz="2800" dirty="0" err="1">
                <a:ea typeface="ＭＳ Ｐゴシック" charset="0"/>
              </a:rPr>
              <a:t>j</a:t>
            </a:r>
            <a:r>
              <a:rPr lang="en-US" sz="2800" dirty="0">
                <a:ea typeface="ＭＳ Ｐゴシック" charset="0"/>
                <a:sym typeface="Wingdings" charset="0"/>
              </a:rPr>
              <a:t> |</a:t>
            </a:r>
            <a:r>
              <a:rPr lang="en-US" sz="2800" dirty="0" err="1">
                <a:ea typeface="ＭＳ Ｐゴシック" charset="0"/>
                <a:sym typeface="Wingdings" charset="0"/>
              </a:rPr>
              <a:t>i</a:t>
            </a:r>
            <a:r>
              <a:rPr lang="en-US" sz="2800" dirty="0">
                <a:ea typeface="ＭＳ Ｐゴシック" charset="0"/>
                <a:sym typeface="Wingdings" charset="0"/>
              </a:rPr>
              <a:t>-j|</a:t>
            </a:r>
            <a:r>
              <a:rPr lang="en-US" sz="28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|</a:t>
            </a:r>
            <a:r>
              <a:rPr lang="en-US" sz="2800" dirty="0" err="1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rowi-row</a:t>
            </a:r>
            <a:r>
              <a:rPr lang="en-US" sz="2800" dirty="0" err="1">
                <a:ea typeface="ＭＳ Ｐゴシック" charset="0"/>
              </a:rPr>
              <a:t>j</a:t>
            </a:r>
            <a:r>
              <a:rPr lang="en-US" sz="2800" dirty="0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|</a:t>
            </a:r>
            <a:r>
              <a:rPr lang="en-US" sz="2800" dirty="0">
                <a:ea typeface="ＭＳ Ｐゴシック" charset="0"/>
                <a:sym typeface="Wingdings" charset="0"/>
              </a:rPr>
              <a:t> for j = 1..8, </a:t>
            </a:r>
            <a:r>
              <a:rPr lang="en-US" sz="2800" dirty="0" err="1">
                <a:ea typeface="ＭＳ Ｐゴシック" charset="0"/>
                <a:sym typeface="Wingdings" charset="0"/>
              </a:rPr>
              <a:t>j</a:t>
            </a:r>
            <a:r>
              <a:rPr lang="en-US" sz="2800" dirty="0" err="1">
                <a:ea typeface="ＭＳ Ｐゴシック" charset="0"/>
                <a:cs typeface="Calibri Regular" panose="020F0502020204030204" pitchFamily="34" charset="0"/>
                <a:sym typeface="Symbol" charset="0"/>
              </a:rPr>
              <a:t></a:t>
            </a:r>
            <a:r>
              <a:rPr lang="en-US" sz="2800" dirty="0" err="1">
                <a:ea typeface="ＭＳ Ｐゴシック" charset="0"/>
                <a:sym typeface="Wingdings" charset="0"/>
              </a:rPr>
              <a:t>i</a:t>
            </a:r>
            <a:endParaRPr lang="en-US" sz="2800" dirty="0">
              <a:ea typeface="ＭＳ Ｐゴシック" charset="0"/>
              <a:sym typeface="Wingdings" charset="0"/>
            </a:endParaRPr>
          </a:p>
          <a:p>
            <a:pPr lvl="1">
              <a:lnSpc>
                <a:spcPct val="110000"/>
              </a:lnSpc>
              <a:defRPr/>
            </a:pPr>
            <a:endParaRPr lang="en-US" sz="3200" dirty="0">
              <a:ea typeface="ＭＳ Ｐゴシック" charset="0"/>
              <a:sym typeface="Wingding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33350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Why do we care?</a:t>
            </a:r>
          </a:p>
        </p:txBody>
      </p:sp>
      <p:sp>
        <p:nvSpPr>
          <p:cNvPr id="169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spcAft>
                <a:spcPts val="600"/>
              </a:spcAft>
              <a:buFontTx/>
              <a:buAutoNum type="arabicPeriod"/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If we have a CSP with N variables that is known to be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strongly N-consistent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we can solve it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without backtracking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endParaRPr lang="en-US" sz="11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 marL="457200" indent="-457200">
              <a:lnSpc>
                <a:spcPct val="110000"/>
              </a:lnSpc>
              <a:spcAft>
                <a:spcPts val="600"/>
              </a:spcAft>
              <a:buFontTx/>
              <a:buAutoNum type="arabicPeriod"/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For any CSP that is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strongly K-consistent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if we find an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appropriate variable ordering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(one with 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small enough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branching factor), we can solve the CSP </a:t>
            </a:r>
            <a:r>
              <a:rPr lang="en-US" altLang="ja-JP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without backtracking</a:t>
            </a:r>
            <a:endParaRPr lang="en-US" sz="32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7338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Intelligent backtracking</a:t>
            </a:r>
          </a:p>
        </p:txBody>
      </p:sp>
      <p:sp>
        <p:nvSpPr>
          <p:cNvPr id="172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1613"/>
            <a:ext cx="7772400" cy="4114800"/>
          </a:xfrm>
        </p:spPr>
        <p:txBody>
          <a:bodyPr/>
          <a:lstStyle/>
          <a:p>
            <a:r>
              <a:rPr lang="en-US" sz="3200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Backjumping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if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V</a:t>
            </a:r>
            <a:r>
              <a:rPr lang="en-US" sz="3200" baseline="-25000" dirty="0" err="1">
                <a:ea typeface="ＭＳ Ｐゴシック" charset="0"/>
                <a:cs typeface="ＭＳ Ｐゴシック" charset="0"/>
              </a:rPr>
              <a:t>j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fails, jump back to the variable V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with greatest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such that the constraint (V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,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V</a:t>
            </a:r>
            <a:r>
              <a:rPr lang="en-US" sz="3200" baseline="-25000" dirty="0" err="1">
                <a:ea typeface="ＭＳ Ｐゴシック" charset="0"/>
                <a:cs typeface="ＭＳ Ｐゴシック" charset="0"/>
              </a:rPr>
              <a:t>j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 fails (i.e., most recently instantiated variable in conflict with V</a:t>
            </a:r>
            <a:r>
              <a:rPr lang="en-US" sz="32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en-US" sz="3200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Backchecking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keep track of incompatible value assignments computed during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backjumping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Backmarking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keep track of which variables led to the incompatible variable assignments for improved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backchecking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Challenges for constraint reasoning</a:t>
            </a:r>
          </a:p>
        </p:txBody>
      </p:sp>
      <p:sp>
        <p:nvSpPr>
          <p:cNvPr id="174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1613"/>
            <a:ext cx="8220065" cy="5219874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What if not all constraints can be satisfied?</a:t>
            </a:r>
          </a:p>
          <a:p>
            <a:pPr lvl="1"/>
            <a:r>
              <a:rPr lang="en-US" sz="2800" dirty="0">
                <a:ea typeface="ＭＳ Ｐゴシック" charset="0"/>
              </a:rPr>
              <a:t>Hard vs. soft constraints vs. preferences</a:t>
            </a:r>
          </a:p>
          <a:p>
            <a:pPr lvl="1"/>
            <a:r>
              <a:rPr lang="en-US" sz="2800" dirty="0">
                <a:ea typeface="ＭＳ Ｐゴシック" charset="0"/>
              </a:rPr>
              <a:t>Degree of constraint satisfaction</a:t>
            </a:r>
          </a:p>
          <a:p>
            <a:pPr lvl="1"/>
            <a:r>
              <a:rPr lang="en-US" sz="2800" dirty="0">
                <a:ea typeface="ＭＳ Ｐゴシック" charset="0"/>
              </a:rPr>
              <a:t>Cost of violating constraints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What if constraints are of different forms?</a:t>
            </a:r>
          </a:p>
          <a:p>
            <a:pPr lvl="1"/>
            <a:r>
              <a:rPr lang="en-US" sz="2800" dirty="0">
                <a:ea typeface="ＭＳ Ｐゴシック" charset="0"/>
              </a:rPr>
              <a:t>Symbolic constraints</a:t>
            </a:r>
          </a:p>
          <a:p>
            <a:pPr lvl="1"/>
            <a:r>
              <a:rPr lang="en-US" sz="2800" dirty="0">
                <a:ea typeface="ＭＳ Ｐゴシック" charset="0"/>
              </a:rPr>
              <a:t>Logical constraints</a:t>
            </a:r>
          </a:p>
          <a:p>
            <a:pPr lvl="1"/>
            <a:r>
              <a:rPr lang="en-US" sz="2800" dirty="0">
                <a:ea typeface="ＭＳ Ｐゴシック" charset="0"/>
              </a:rPr>
              <a:t>Numerical constraints [constraint solving]</a:t>
            </a:r>
          </a:p>
          <a:p>
            <a:pPr lvl="1"/>
            <a:r>
              <a:rPr lang="en-US" sz="2800" dirty="0">
                <a:ea typeface="ＭＳ Ｐゴシック" charset="0"/>
              </a:rPr>
              <a:t>Temporal constraints</a:t>
            </a:r>
          </a:p>
          <a:p>
            <a:pPr lvl="1"/>
            <a:r>
              <a:rPr lang="en-US" sz="2800" dirty="0">
                <a:ea typeface="ＭＳ Ｐゴシック" charset="0"/>
              </a:rPr>
              <a:t>Mixed constraints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9075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Challenges for constraint reasoning</a:t>
            </a:r>
          </a:p>
        </p:txBody>
      </p:sp>
      <p:sp>
        <p:nvSpPr>
          <p:cNvPr id="176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58888"/>
            <a:ext cx="8313738" cy="5432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What if constraints are represented </a:t>
            </a:r>
            <a:r>
              <a:rPr lang="en-US" sz="3000" dirty="0">
                <a:ea typeface="ＭＳ Ｐゴシック" charset="0"/>
                <a:cs typeface="ＭＳ Ｐゴシック" charset="0"/>
                <a:hlinkClick r:id="rId3"/>
              </a:rPr>
              <a:t>intentionally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Cost of evaluating constraints (time, memory, resources)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What if constraints, variables, and/or values change over time?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Dynamic constraint networks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Temporal constraint networks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Constraint repair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What if multiple agents or systems are involved in constraint satisfaction?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Distributed CSPs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Localization techniques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90FBF-15E1-F94B-9FA4-853C32C6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00" y="361950"/>
            <a:ext cx="7772400" cy="11430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27F20-0F3A-BC4E-B13D-C1F268D03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700" y="1504950"/>
            <a:ext cx="7772400" cy="4991100"/>
          </a:xfrm>
        </p:spPr>
        <p:txBody>
          <a:bodyPr/>
          <a:lstStyle/>
          <a:p>
            <a:r>
              <a:rPr lang="en-US" sz="3200" dirty="0"/>
              <a:t>Many problems can be effectively modeled  as constraints solving problems</a:t>
            </a:r>
          </a:p>
          <a:p>
            <a:r>
              <a:rPr lang="en-US" sz="3200" dirty="0"/>
              <a:t>The approach is very good at reducing the amount of search needed</a:t>
            </a:r>
          </a:p>
          <a:p>
            <a:r>
              <a:rPr lang="en-US" sz="3200" dirty="0"/>
              <a:t>Arc consistency is simple yet powerful</a:t>
            </a:r>
          </a:p>
          <a:p>
            <a:r>
              <a:rPr lang="en-US" sz="3200" dirty="0"/>
              <a:t>Constraints are also useful for local search</a:t>
            </a:r>
          </a:p>
          <a:p>
            <a:r>
              <a:rPr lang="en-US" sz="3200" dirty="0"/>
              <a:t>There’s a lot of complexity in </a:t>
            </a:r>
            <a:r>
              <a:rPr lang="en-US" sz="3200"/>
              <a:t>many real-world </a:t>
            </a:r>
            <a:r>
              <a:rPr lang="en-US" sz="3200" dirty="0"/>
              <a:t>problems that require additional ideas and tools</a:t>
            </a:r>
          </a:p>
        </p:txBody>
      </p:sp>
    </p:spTree>
    <p:extLst>
      <p:ext uri="{BB962C8B-B14F-4D97-AF65-F5344CB8AC3E}">
        <p14:creationId xmlns:p14="http://schemas.microsoft.com/office/powerpoint/2010/main" val="2538035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Example: Task Scheduling</a:t>
            </a: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298828" y="1658938"/>
            <a:ext cx="654634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3200" dirty="0">
                <a:latin typeface="Calibri Regular" panose="020F0502020204030204" pitchFamily="34" charset="0"/>
              </a:rPr>
              <a:t>Examples of scheduling constraints: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>
                <a:latin typeface="Calibri Regular" panose="020F0502020204030204" pitchFamily="34" charset="0"/>
              </a:rPr>
              <a:t>T1 must be done during T3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>
                <a:latin typeface="Calibri Regular" panose="020F0502020204030204" pitchFamily="34" charset="0"/>
              </a:rPr>
              <a:t>T2 must be achieved before T1 starts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>
                <a:latin typeface="Calibri Regular" panose="020F0502020204030204" pitchFamily="34" charset="0"/>
              </a:rPr>
              <a:t>T2 must overlap with T3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>
                <a:latin typeface="Calibri Regular" panose="020F0502020204030204" pitchFamily="34" charset="0"/>
              </a:rPr>
              <a:t>T4 must start after T1 is complete</a:t>
            </a:r>
          </a:p>
        </p:txBody>
      </p:sp>
      <p:grpSp>
        <p:nvGrpSpPr>
          <p:cNvPr id="30723" name="Group 4"/>
          <p:cNvGrpSpPr>
            <a:grpSpLocks/>
          </p:cNvGrpSpPr>
          <p:nvPr/>
        </p:nvGrpSpPr>
        <p:grpSpPr bwMode="auto">
          <a:xfrm>
            <a:off x="2248947" y="4457656"/>
            <a:ext cx="3880391" cy="2373297"/>
            <a:chOff x="1440" y="1152"/>
            <a:chExt cx="2157" cy="1104"/>
          </a:xfrm>
        </p:grpSpPr>
        <p:sp>
          <p:nvSpPr>
            <p:cNvPr id="30724" name="Text Box 5"/>
            <p:cNvSpPr txBox="1">
              <a:spLocks noChangeArrowheads="1"/>
            </p:cNvSpPr>
            <p:nvPr/>
          </p:nvSpPr>
          <p:spPr bwMode="auto">
            <a:xfrm>
              <a:off x="2256" y="1152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T1</a:t>
              </a:r>
            </a:p>
          </p:txBody>
        </p:sp>
        <p:sp>
          <p:nvSpPr>
            <p:cNvPr id="30725" name="Text Box 6"/>
            <p:cNvSpPr txBox="1">
              <a:spLocks noChangeArrowheads="1"/>
            </p:cNvSpPr>
            <p:nvPr/>
          </p:nvSpPr>
          <p:spPr bwMode="auto">
            <a:xfrm>
              <a:off x="1440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T2</a:t>
              </a:r>
            </a:p>
          </p:txBody>
        </p:sp>
        <p:sp>
          <p:nvSpPr>
            <p:cNvPr id="30726" name="Text Box 7"/>
            <p:cNvSpPr txBox="1">
              <a:spLocks noChangeArrowheads="1"/>
            </p:cNvSpPr>
            <p:nvPr/>
          </p:nvSpPr>
          <p:spPr bwMode="auto">
            <a:xfrm>
              <a:off x="2496" y="1968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T3</a:t>
              </a:r>
            </a:p>
          </p:txBody>
        </p:sp>
        <p:sp>
          <p:nvSpPr>
            <p:cNvPr id="30727" name="Text Box 8"/>
            <p:cNvSpPr txBox="1">
              <a:spLocks noChangeArrowheads="1"/>
            </p:cNvSpPr>
            <p:nvPr/>
          </p:nvSpPr>
          <p:spPr bwMode="auto">
            <a:xfrm>
              <a:off x="3264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T4</a:t>
              </a:r>
            </a:p>
          </p:txBody>
        </p:sp>
        <p:sp>
          <p:nvSpPr>
            <p:cNvPr id="30728" name="Line 9"/>
            <p:cNvSpPr>
              <a:spLocks noChangeShapeType="1"/>
            </p:cNvSpPr>
            <p:nvPr/>
          </p:nvSpPr>
          <p:spPr bwMode="auto">
            <a:xfrm>
              <a:off x="2448" y="1392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0729" name="Line 10"/>
            <p:cNvSpPr>
              <a:spLocks noChangeShapeType="1"/>
            </p:cNvSpPr>
            <p:nvPr/>
          </p:nvSpPr>
          <p:spPr bwMode="auto">
            <a:xfrm flipV="1">
              <a:off x="1728" y="1344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0730" name="Line 11"/>
            <p:cNvSpPr>
              <a:spLocks noChangeShapeType="1"/>
            </p:cNvSpPr>
            <p:nvPr/>
          </p:nvSpPr>
          <p:spPr bwMode="auto">
            <a:xfrm>
              <a:off x="1728" y="172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  <p:sp>
          <p:nvSpPr>
            <p:cNvPr id="30731" name="Line 12"/>
            <p:cNvSpPr>
              <a:spLocks noChangeShapeType="1"/>
            </p:cNvSpPr>
            <p:nvPr/>
          </p:nvSpPr>
          <p:spPr bwMode="auto">
            <a:xfrm flipH="1" flipV="1">
              <a:off x="2544" y="1296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 dirty="0">
                <a:latin typeface="Calibri Regular" panose="020F0502020204030204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16469</TotalTime>
  <Words>4731</Words>
  <Application>Microsoft Macintosh PowerPoint</Application>
  <PresentationFormat>On-screen Show (4:3)</PresentationFormat>
  <Paragraphs>1024</Paragraphs>
  <Slides>84</Slides>
  <Notes>79</Notes>
  <HiddenSlides>7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91" baseType="lpstr">
      <vt:lpstr>Arial</vt:lpstr>
      <vt:lpstr>Calibri</vt:lpstr>
      <vt:lpstr>Calibri Regular</vt:lpstr>
      <vt:lpstr>Courier</vt:lpstr>
      <vt:lpstr>Tahoma</vt:lpstr>
      <vt:lpstr>Times New Roman</vt:lpstr>
      <vt:lpstr>Blank Presentation</vt:lpstr>
      <vt:lpstr>Constraint Satisfaction</vt:lpstr>
      <vt:lpstr>Overview</vt:lpstr>
      <vt:lpstr>Motivating example: 8 Queens</vt:lpstr>
      <vt:lpstr>Motivating example: 8-Queens</vt:lpstr>
      <vt:lpstr>What more do we need for 8 queens?</vt:lpstr>
      <vt:lpstr>Informal definition of CSP</vt:lpstr>
      <vt:lpstr>Example: 8-Queens Problem</vt:lpstr>
      <vt:lpstr>Example: 8-Queens Problem</vt:lpstr>
      <vt:lpstr>Example: Task Scheduling</vt:lpstr>
      <vt:lpstr>Example: Map coloring</vt:lpstr>
      <vt:lpstr>Map coloring </vt:lpstr>
      <vt:lpstr>Brute Force methods</vt:lpstr>
      <vt:lpstr>Example: Boolean SATisfiability</vt:lpstr>
      <vt:lpstr>Real-world problems</vt:lpstr>
      <vt:lpstr>Definition of a constraint network (CN)</vt:lpstr>
      <vt:lpstr>Running example: coloring Australia</vt:lpstr>
      <vt:lpstr>Unary &amp; binary constraints most common</vt:lpstr>
      <vt:lpstr>Formal definition of a CN</vt:lpstr>
      <vt:lpstr>Typical tasks for CSP</vt:lpstr>
      <vt:lpstr>Binary CSP</vt:lpstr>
      <vt:lpstr>Running example: coloring Australia</vt:lpstr>
      <vt:lpstr>A running example: coloring Australia</vt:lpstr>
      <vt:lpstr>Backtracking example</vt:lpstr>
      <vt:lpstr>Backtracking example</vt:lpstr>
      <vt:lpstr>Backtracking example</vt:lpstr>
      <vt:lpstr>Backtracking example</vt:lpstr>
      <vt:lpstr>Basic backtracking algorithm</vt:lpstr>
      <vt:lpstr>Problems with Backtracking</vt:lpstr>
      <vt:lpstr>Improving backtracking efficiency</vt:lpstr>
      <vt:lpstr>Forward Checking</vt:lpstr>
      <vt:lpstr>Forward checking</vt:lpstr>
      <vt:lpstr>Forward checking</vt:lpstr>
      <vt:lpstr>Forward checking</vt:lpstr>
      <vt:lpstr>Forward checking</vt:lpstr>
      <vt:lpstr>Constraint propagation</vt:lpstr>
      <vt:lpstr>Definition: Arc consistency</vt:lpstr>
      <vt:lpstr>Arc Consistency Example 1</vt:lpstr>
      <vt:lpstr>Arc Consistency Example 2</vt:lpstr>
      <vt:lpstr>Aside: Python lambda expressions </vt:lpstr>
      <vt:lpstr>Arc consistency</vt:lpstr>
      <vt:lpstr>Arc consistency</vt:lpstr>
      <vt:lpstr>Arc consistency</vt:lpstr>
      <vt:lpstr>General CP for Binary Constraints</vt:lpstr>
      <vt:lpstr>Complexity of AC3</vt:lpstr>
      <vt:lpstr>Improving backtracking efficiency</vt:lpstr>
      <vt:lpstr>H1: pick var with fewest values</vt:lpstr>
      <vt:lpstr>Most constraining variable</vt:lpstr>
      <vt:lpstr>H2: most constraining variable</vt:lpstr>
      <vt:lpstr>H3: Least constraining value</vt:lpstr>
      <vt:lpstr>Is AC3 Alone Sufficient?</vt:lpstr>
      <vt:lpstr>Solving a CSP still requires search</vt:lpstr>
      <vt:lpstr>PowerPoint Presentation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Sudoku</vt:lpstr>
      <vt:lpstr>Sudoku Example</vt:lpstr>
      <vt:lpstr>PowerPoint Presentation</vt:lpstr>
      <vt:lpstr>Local search for constraint problems</vt:lpstr>
      <vt:lpstr>Min Conflict Example</vt:lpstr>
      <vt:lpstr>Basic Local Search Algorithm</vt:lpstr>
      <vt:lpstr>Eight Queens using Backtracking</vt:lpstr>
      <vt:lpstr>Eight Queens using Local Search</vt:lpstr>
      <vt:lpstr>Backtracking Performance</vt:lpstr>
      <vt:lpstr>Local Search Performance</vt:lpstr>
      <vt:lpstr>Min Conflict Performance</vt:lpstr>
      <vt:lpstr>Min Conflict Performance</vt:lpstr>
      <vt:lpstr>Famous example: labeling line drawings</vt:lpstr>
      <vt:lpstr>Labeling line drawings II</vt:lpstr>
      <vt:lpstr>Labeling line drawings</vt:lpstr>
      <vt:lpstr>Labeling line drawings</vt:lpstr>
      <vt:lpstr>Shadows add complexity</vt:lpstr>
      <vt:lpstr>K-consistency</vt:lpstr>
      <vt:lpstr>Why do we care?</vt:lpstr>
      <vt:lpstr>Intelligent backtracking</vt:lpstr>
      <vt:lpstr>Challenges for constraint reasoning</vt:lpstr>
      <vt:lpstr>Challenges for constraint reasoning</vt:lpstr>
      <vt:lpstr>Summary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671, Fall 2005</dc:title>
  <dc:subject>Constraint satisfaction</dc:subject>
  <dc:creator>Marie desJardins</dc:creator>
  <cp:lastModifiedBy>Tim Finin</cp:lastModifiedBy>
  <cp:revision>543</cp:revision>
  <cp:lastPrinted>2009-09-30T21:02:04Z</cp:lastPrinted>
  <dcterms:created xsi:type="dcterms:W3CDTF">2009-10-05T02:02:30Z</dcterms:created>
  <dcterms:modified xsi:type="dcterms:W3CDTF">2022-02-24T20:31:10Z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C:\Users\finin\talks</vt:lpwstr>
  </property>
</Properties>
</file>