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77"/>
    <p:restoredTop sz="86395"/>
  </p:normalViewPr>
  <p:slideViewPr>
    <p:cSldViewPr snapToGrid="0" snapToObjects="1" showGuides="1">
      <p:cViewPr varScale="1">
        <p:scale>
          <a:sx n="105" d="100"/>
          <a:sy n="105" d="100"/>
        </p:scale>
        <p:origin x="1072" y="192"/>
      </p:cViewPr>
      <p:guideLst>
        <p:guide orient="horz" pos="2160"/>
        <p:guide pos="2880"/>
      </p:guideLst>
    </p:cSldViewPr>
  </p:slideViewPr>
  <p:outlineViewPr>
    <p:cViewPr>
      <p:scale>
        <a:sx n="80" d="100"/>
        <a:sy n="80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D60751-39F8-4141-84AE-F457575D9FA9}" type="datetimeFigureOut">
              <a:rPr lang="en-US" smtClean="0"/>
              <a:t>2/8/22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48F55C-3CD1-464C-901E-B591B9368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152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48F55C-3CD1-464C-901E-B591B9368D3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159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79D8-9F97-174E-AE14-8AFF9E67A833}" type="datetimeFigureOut">
              <a:rPr lang="en-US" smtClean="0"/>
              <a:t>2/8/22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A8C3-5916-DC4C-BD2F-8114C0EE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364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79D8-9F97-174E-AE14-8AFF9E67A833}" type="datetimeFigureOut">
              <a:rPr lang="en-US" smtClean="0"/>
              <a:t>2/8/22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A8C3-5916-DC4C-BD2F-8114C0EE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482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79D8-9F97-174E-AE14-8AFF9E67A833}" type="datetimeFigureOut">
              <a:rPr lang="en-US" smtClean="0"/>
              <a:t>2/8/22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A8C3-5916-DC4C-BD2F-8114C0EE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729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79D8-9F97-174E-AE14-8AFF9E67A833}" type="datetimeFigureOut">
              <a:rPr lang="en-US" smtClean="0"/>
              <a:t>2/8/22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A8C3-5916-DC4C-BD2F-8114C0EE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442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79D8-9F97-174E-AE14-8AFF9E67A833}" type="datetimeFigureOut">
              <a:rPr lang="en-US" smtClean="0"/>
              <a:t>2/8/22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A8C3-5916-DC4C-BD2F-8114C0EE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235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79D8-9F97-174E-AE14-8AFF9E67A833}" type="datetimeFigureOut">
              <a:rPr lang="en-US" smtClean="0"/>
              <a:t>2/8/22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A8C3-5916-DC4C-BD2F-8114C0EE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167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79D8-9F97-174E-AE14-8AFF9E67A833}" type="datetimeFigureOut">
              <a:rPr lang="en-US" smtClean="0"/>
              <a:t>2/8/22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A8C3-5916-DC4C-BD2F-8114C0EE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499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79D8-9F97-174E-AE14-8AFF9E67A833}" type="datetimeFigureOut">
              <a:rPr lang="en-US" smtClean="0"/>
              <a:t>2/8/22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A8C3-5916-DC4C-BD2F-8114C0EE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638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79D8-9F97-174E-AE14-8AFF9E67A833}" type="datetimeFigureOut">
              <a:rPr lang="en-US" smtClean="0"/>
              <a:t>2/8/22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A8C3-5916-DC4C-BD2F-8114C0EE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627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79D8-9F97-174E-AE14-8AFF9E67A833}" type="datetimeFigureOut">
              <a:rPr lang="en-US" smtClean="0"/>
              <a:t>2/8/22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A8C3-5916-DC4C-BD2F-8114C0EE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557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79D8-9F97-174E-AE14-8AFF9E67A833}" type="datetimeFigureOut">
              <a:rPr lang="en-US" smtClean="0"/>
              <a:t>2/8/22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3A8C3-5916-DC4C-BD2F-8114C0EE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646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C79D8-9F97-174E-AE14-8AFF9E67A833}" type="datetimeFigureOut">
              <a:rPr lang="en-US" smtClean="0"/>
              <a:t>2/8/22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3A8C3-5916-DC4C-BD2F-8114C0EEB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241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eksforgeeks.org/python-difference-iterable-iterator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6726F0A1-5652-B44D-BCEE-03B82D587A55}"/>
              </a:ext>
            </a:extLst>
          </p:cNvPr>
          <p:cNvGrpSpPr/>
          <p:nvPr/>
        </p:nvGrpSpPr>
        <p:grpSpPr>
          <a:xfrm>
            <a:off x="3786041" y="2392305"/>
            <a:ext cx="1810456" cy="1077886"/>
            <a:chOff x="5190772" y="2909141"/>
            <a:chExt cx="1810456" cy="107788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44317E1-C7D1-024B-BCAD-6B9A60D35511}"/>
                </a:ext>
              </a:extLst>
            </p:cNvPr>
            <p:cNvSpPr/>
            <p:nvPr/>
          </p:nvSpPr>
          <p:spPr>
            <a:xfrm>
              <a:off x="5190772" y="2909141"/>
              <a:ext cx="1810456" cy="1039718"/>
            </a:xfrm>
            <a:prstGeom prst="rect">
              <a:avLst/>
            </a:prstGeom>
            <a:solidFill>
              <a:schemeClr val="tx1"/>
            </a:solidFill>
            <a:ln w="508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FC755261-88FB-4644-8565-F7AD0F9BE2DA}"/>
                </a:ext>
              </a:extLst>
            </p:cNvPr>
            <p:cNvSpPr txBox="1"/>
            <p:nvPr/>
          </p:nvSpPr>
          <p:spPr>
            <a:xfrm>
              <a:off x="5227983" y="2971364"/>
              <a:ext cx="172355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</a:rPr>
                <a:t>AIMA</a:t>
              </a:r>
              <a:br>
                <a:rPr lang="en-US" sz="2000" b="1" dirty="0">
                  <a:solidFill>
                    <a:schemeClr val="bg1"/>
                  </a:solidFill>
                </a:rPr>
              </a:br>
              <a:r>
                <a:rPr lang="en-US" sz="2000" b="1" dirty="0">
                  <a:solidFill>
                    <a:schemeClr val="bg1"/>
                  </a:solidFill>
                </a:rPr>
                <a:t>Search</a:t>
              </a:r>
            </a:p>
            <a:p>
              <a:pPr algn="ctr"/>
              <a:r>
                <a:rPr lang="en-US" sz="2000" b="1" dirty="0">
                  <a:solidFill>
                    <a:schemeClr val="bg1"/>
                  </a:solidFill>
                </a:rPr>
                <a:t>Problem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123E3C7-C969-5A4C-BB36-B83FB9BCA447}"/>
              </a:ext>
            </a:extLst>
          </p:cNvPr>
          <p:cNvGrpSpPr/>
          <p:nvPr/>
        </p:nvGrpSpPr>
        <p:grpSpPr>
          <a:xfrm>
            <a:off x="7148563" y="3756914"/>
            <a:ext cx="1810456" cy="1039718"/>
            <a:chOff x="8529432" y="2131428"/>
            <a:chExt cx="1810456" cy="1039718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126D7DE-5FB8-1E46-B077-A9419F212871}"/>
                </a:ext>
              </a:extLst>
            </p:cNvPr>
            <p:cNvSpPr/>
            <p:nvPr/>
          </p:nvSpPr>
          <p:spPr>
            <a:xfrm>
              <a:off x="8529432" y="2131428"/>
              <a:ext cx="1810456" cy="103971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508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8280CB7-FA83-AA4E-B9C3-3F29C574A158}"/>
                </a:ext>
              </a:extLst>
            </p:cNvPr>
            <p:cNvSpPr txBox="1"/>
            <p:nvPr/>
          </p:nvSpPr>
          <p:spPr>
            <a:xfrm>
              <a:off x="8572885" y="2466020"/>
              <a:ext cx="17235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actions(state)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4331FA1-A975-7240-A27D-68298F16B492}"/>
              </a:ext>
            </a:extLst>
          </p:cNvPr>
          <p:cNvGrpSpPr/>
          <p:nvPr/>
        </p:nvGrpSpPr>
        <p:grpSpPr>
          <a:xfrm>
            <a:off x="3756225" y="4796632"/>
            <a:ext cx="1868555" cy="1039718"/>
            <a:chOff x="7001228" y="5118154"/>
            <a:chExt cx="1868555" cy="103971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6CE4F45-F09D-FA4B-9A4B-23AB4361BD46}"/>
                </a:ext>
              </a:extLst>
            </p:cNvPr>
            <p:cNvSpPr/>
            <p:nvPr/>
          </p:nvSpPr>
          <p:spPr>
            <a:xfrm>
              <a:off x="7001228" y="5118154"/>
              <a:ext cx="1810456" cy="103971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508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20007FB-045D-334E-8D92-E6E6EFFE0104}"/>
                </a:ext>
              </a:extLst>
            </p:cNvPr>
            <p:cNvSpPr txBox="1"/>
            <p:nvPr/>
          </p:nvSpPr>
          <p:spPr>
            <a:xfrm>
              <a:off x="7001229" y="5468341"/>
              <a:ext cx="186855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results(</a:t>
              </a:r>
              <a:r>
                <a:rPr lang="en-US" sz="1600" b="1" dirty="0" err="1"/>
                <a:t>state,action</a:t>
              </a:r>
              <a:r>
                <a:rPr lang="en-US" sz="1600" b="1" dirty="0"/>
                <a:t>)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D9452E5-62CB-9640-9910-9979F6A36E71}"/>
              </a:ext>
            </a:extLst>
          </p:cNvPr>
          <p:cNvGrpSpPr/>
          <p:nvPr/>
        </p:nvGrpSpPr>
        <p:grpSpPr>
          <a:xfrm>
            <a:off x="428962" y="1073926"/>
            <a:ext cx="1810456" cy="1039718"/>
            <a:chOff x="3380316" y="5118154"/>
            <a:chExt cx="1810456" cy="1039718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8BDD0E7-19EB-3545-A68C-74E3E1DB82D2}"/>
                </a:ext>
              </a:extLst>
            </p:cNvPr>
            <p:cNvSpPr/>
            <p:nvPr/>
          </p:nvSpPr>
          <p:spPr>
            <a:xfrm>
              <a:off x="3380316" y="5118154"/>
              <a:ext cx="1810456" cy="103971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508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DB8FD9B-6C48-2147-92C3-E460EED2077D}"/>
                </a:ext>
              </a:extLst>
            </p:cNvPr>
            <p:cNvSpPr txBox="1"/>
            <p:nvPr/>
          </p:nvSpPr>
          <p:spPr>
            <a:xfrm>
              <a:off x="3467222" y="5453347"/>
              <a:ext cx="1723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h(node)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14A076A-AC2B-9946-AA8F-83DC70940E9A}"/>
              </a:ext>
            </a:extLst>
          </p:cNvPr>
          <p:cNvGrpSpPr/>
          <p:nvPr/>
        </p:nvGrpSpPr>
        <p:grpSpPr>
          <a:xfrm>
            <a:off x="7150928" y="1103048"/>
            <a:ext cx="1810457" cy="1039718"/>
            <a:chOff x="5190771" y="544584"/>
            <a:chExt cx="1810457" cy="1039718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22E4AAFD-3BD1-9A42-93AA-F5664B70ACE4}"/>
                </a:ext>
              </a:extLst>
            </p:cNvPr>
            <p:cNvSpPr/>
            <p:nvPr/>
          </p:nvSpPr>
          <p:spPr>
            <a:xfrm>
              <a:off x="5190772" y="544584"/>
              <a:ext cx="1810456" cy="103971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508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5D00899-9776-C14A-A762-CC042C3DE3F9}"/>
                </a:ext>
              </a:extLst>
            </p:cNvPr>
            <p:cNvSpPr txBox="1"/>
            <p:nvPr/>
          </p:nvSpPr>
          <p:spPr>
            <a:xfrm>
              <a:off x="5190771" y="850655"/>
              <a:ext cx="17670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err="1"/>
                <a:t>goal_test</a:t>
              </a:r>
              <a:r>
                <a:rPr lang="en-US" b="1" dirty="0"/>
                <a:t>(state)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5BFB4CF-8C93-9444-9552-8180B10901B7}"/>
              </a:ext>
            </a:extLst>
          </p:cNvPr>
          <p:cNvGrpSpPr/>
          <p:nvPr/>
        </p:nvGrpSpPr>
        <p:grpSpPr>
          <a:xfrm>
            <a:off x="394252" y="3756313"/>
            <a:ext cx="1904801" cy="1039718"/>
            <a:chOff x="1676275" y="2130827"/>
            <a:chExt cx="1904801" cy="103971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52B2A27-FAD5-DF47-9ECC-BA15C57EDF8E}"/>
                </a:ext>
              </a:extLst>
            </p:cNvPr>
            <p:cNvSpPr/>
            <p:nvPr/>
          </p:nvSpPr>
          <p:spPr>
            <a:xfrm>
              <a:off x="1710986" y="2130827"/>
              <a:ext cx="1810456" cy="103971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508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12044C5B-400C-774A-A8D6-E25411B46819}"/>
                </a:ext>
              </a:extLst>
            </p:cNvPr>
            <p:cNvSpPr txBox="1"/>
            <p:nvPr/>
          </p:nvSpPr>
          <p:spPr>
            <a:xfrm>
              <a:off x="1676275" y="2466020"/>
              <a:ext cx="19048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/>
                <a:t>path_cost</a:t>
              </a:r>
              <a:r>
                <a:rPr lang="en-US" sz="1600" b="1" dirty="0"/>
                <a:t>(c,s1,a,s2)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1C5699D-DECF-B840-8192-7A6CC4E154D1}"/>
              </a:ext>
            </a:extLst>
          </p:cNvPr>
          <p:cNvGrpSpPr/>
          <p:nvPr/>
        </p:nvGrpSpPr>
        <p:grpSpPr>
          <a:xfrm>
            <a:off x="3823252" y="87368"/>
            <a:ext cx="1810456" cy="1039718"/>
            <a:chOff x="5190772" y="544584"/>
            <a:chExt cx="1810456" cy="1039718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53441491-6B43-0446-AEF2-B7C31659C108}"/>
                </a:ext>
              </a:extLst>
            </p:cNvPr>
            <p:cNvSpPr/>
            <p:nvPr/>
          </p:nvSpPr>
          <p:spPr>
            <a:xfrm>
              <a:off x="5190772" y="544584"/>
              <a:ext cx="1810456" cy="1039718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508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273D0C9-E152-154A-BBED-1A893E4D0E61}"/>
                </a:ext>
              </a:extLst>
            </p:cNvPr>
            <p:cNvSpPr txBox="1"/>
            <p:nvPr/>
          </p:nvSpPr>
          <p:spPr>
            <a:xfrm>
              <a:off x="5190772" y="850655"/>
              <a:ext cx="1723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_</a:t>
              </a:r>
              <a:r>
                <a:rPr lang="en-US" b="1" dirty="0" err="1"/>
                <a:t>init</a:t>
              </a:r>
              <a:r>
                <a:rPr lang="en-US" b="1" dirty="0"/>
                <a:t>_()</a:t>
              </a:r>
            </a:p>
          </p:txBody>
        </p:sp>
      </p:grp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D59AE67-9FFA-8A4B-B151-87F1E9C71E81}"/>
              </a:ext>
            </a:extLst>
          </p:cNvPr>
          <p:cNvCxnSpPr>
            <a:cxnSpLocks/>
            <a:stCxn id="22" idx="2"/>
            <a:endCxn id="4" idx="0"/>
          </p:cNvCxnSpPr>
          <p:nvPr/>
        </p:nvCxnSpPr>
        <p:spPr>
          <a:xfrm flipH="1">
            <a:off x="4691270" y="1127087"/>
            <a:ext cx="37211" cy="1265219"/>
          </a:xfrm>
          <a:prstGeom prst="line">
            <a:avLst/>
          </a:prstGeom>
          <a:ln w="635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47DC2DC-9878-DA4D-851B-43195AC4A45E}"/>
              </a:ext>
            </a:extLst>
          </p:cNvPr>
          <p:cNvCxnSpPr>
            <a:cxnSpLocks/>
            <a:stCxn id="13" idx="1"/>
          </p:cNvCxnSpPr>
          <p:nvPr/>
        </p:nvCxnSpPr>
        <p:spPr>
          <a:xfrm flipH="1">
            <a:off x="5645812" y="1593785"/>
            <a:ext cx="1505116" cy="798520"/>
          </a:xfrm>
          <a:prstGeom prst="line">
            <a:avLst/>
          </a:prstGeom>
          <a:ln w="635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70D8A7F-BF69-AE41-919A-AA02486C09F6}"/>
              </a:ext>
            </a:extLst>
          </p:cNvPr>
          <p:cNvCxnSpPr>
            <a:cxnSpLocks/>
            <a:stCxn id="6" idx="1"/>
            <a:endCxn id="4" idx="3"/>
          </p:cNvCxnSpPr>
          <p:nvPr/>
        </p:nvCxnSpPr>
        <p:spPr>
          <a:xfrm flipH="1" flipV="1">
            <a:off x="5596497" y="2912164"/>
            <a:ext cx="1552066" cy="1364609"/>
          </a:xfrm>
          <a:prstGeom prst="line">
            <a:avLst/>
          </a:prstGeom>
          <a:ln w="635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20775E3-0225-BE4F-8AA6-44781808A4D6}"/>
              </a:ext>
            </a:extLst>
          </p:cNvPr>
          <p:cNvCxnSpPr>
            <a:cxnSpLocks/>
            <a:stCxn id="5" idx="0"/>
            <a:endCxn id="4" idx="2"/>
          </p:cNvCxnSpPr>
          <p:nvPr/>
        </p:nvCxnSpPr>
        <p:spPr>
          <a:xfrm flipV="1">
            <a:off x="4661453" y="3432024"/>
            <a:ext cx="29817" cy="1364609"/>
          </a:xfrm>
          <a:prstGeom prst="line">
            <a:avLst/>
          </a:prstGeom>
          <a:ln w="635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80308594-98F5-3148-8670-D5442AB3050F}"/>
              </a:ext>
            </a:extLst>
          </p:cNvPr>
          <p:cNvCxnSpPr>
            <a:cxnSpLocks/>
            <a:stCxn id="8" idx="3"/>
            <a:endCxn id="4" idx="1"/>
          </p:cNvCxnSpPr>
          <p:nvPr/>
        </p:nvCxnSpPr>
        <p:spPr>
          <a:xfrm flipV="1">
            <a:off x="2239419" y="2912164"/>
            <a:ext cx="1546623" cy="1364008"/>
          </a:xfrm>
          <a:prstGeom prst="line">
            <a:avLst/>
          </a:prstGeom>
          <a:ln w="635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D33CC88B-C80A-9948-82BC-BB336D7CDDB5}"/>
              </a:ext>
            </a:extLst>
          </p:cNvPr>
          <p:cNvCxnSpPr>
            <a:cxnSpLocks/>
            <a:stCxn id="7" idx="3"/>
          </p:cNvCxnSpPr>
          <p:nvPr/>
        </p:nvCxnSpPr>
        <p:spPr>
          <a:xfrm>
            <a:off x="2239419" y="1593785"/>
            <a:ext cx="1554017" cy="1030148"/>
          </a:xfrm>
          <a:prstGeom prst="line">
            <a:avLst/>
          </a:prstGeom>
          <a:ln w="635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A5141CCC-D2C8-2644-817F-5552CE05A86B}"/>
              </a:ext>
            </a:extLst>
          </p:cNvPr>
          <p:cNvSpPr txBox="1"/>
          <p:nvPr/>
        </p:nvSpPr>
        <p:spPr>
          <a:xfrm>
            <a:off x="6921589" y="4831622"/>
            <a:ext cx="21640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Returns </a:t>
            </a:r>
            <a:r>
              <a:rPr lang="en-US" dirty="0" err="1">
                <a:hlinkClick r:id="rId3"/>
              </a:rPr>
              <a:t>iterable</a:t>
            </a:r>
            <a:r>
              <a:rPr lang="en-US" dirty="0"/>
              <a:t> of</a:t>
            </a:r>
            <a:br>
              <a:rPr lang="en-US" dirty="0"/>
            </a:br>
            <a:r>
              <a:rPr lang="en-US" dirty="0"/>
              <a:t>legal actions that can</a:t>
            </a:r>
          </a:p>
          <a:p>
            <a:r>
              <a:rPr lang="en-US" dirty="0"/>
              <a:t>Be applied to </a:t>
            </a:r>
            <a:r>
              <a:rPr lang="en-US" b="1" dirty="0"/>
              <a:t>state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8783F72-E361-B943-A3B5-36AB4ED245D9}"/>
              </a:ext>
            </a:extLst>
          </p:cNvPr>
          <p:cNvSpPr txBox="1"/>
          <p:nvPr/>
        </p:nvSpPr>
        <p:spPr>
          <a:xfrm>
            <a:off x="7253667" y="2139785"/>
            <a:ext cx="16232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Returns True </a:t>
            </a:r>
            <a:r>
              <a:rPr lang="en-US" dirty="0" err="1"/>
              <a:t>iff</a:t>
            </a:r>
            <a:br>
              <a:rPr lang="en-US" dirty="0"/>
            </a:br>
            <a:r>
              <a:rPr lang="en-US" b="1" dirty="0"/>
              <a:t>state</a:t>
            </a:r>
            <a:r>
              <a:rPr lang="en-US" dirty="0"/>
              <a:t> is a goal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7F30A95-4AB5-454F-B99B-96F5C1735274}"/>
              </a:ext>
            </a:extLst>
          </p:cNvPr>
          <p:cNvSpPr txBox="1"/>
          <p:nvPr/>
        </p:nvSpPr>
        <p:spPr>
          <a:xfrm>
            <a:off x="3646453" y="5835560"/>
            <a:ext cx="219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Returns new state obtained by applying an </a:t>
            </a:r>
            <a:r>
              <a:rPr lang="en-US" b="1" dirty="0"/>
              <a:t>action</a:t>
            </a:r>
            <a:r>
              <a:rPr lang="en-US" dirty="0"/>
              <a:t> in </a:t>
            </a:r>
            <a:r>
              <a:rPr lang="en-US" b="1" dirty="0"/>
              <a:t>state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A6D3EA1-0918-3A4D-847C-F0CFF82C5AA7}"/>
              </a:ext>
            </a:extLst>
          </p:cNvPr>
          <p:cNvSpPr txBox="1"/>
          <p:nvPr/>
        </p:nvSpPr>
        <p:spPr>
          <a:xfrm>
            <a:off x="204707" y="4802550"/>
            <a:ext cx="219444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Returns cost of path from start to state </a:t>
            </a:r>
            <a:r>
              <a:rPr lang="en-US" b="1" dirty="0"/>
              <a:t>s2</a:t>
            </a:r>
            <a:r>
              <a:rPr lang="en-US" dirty="0"/>
              <a:t>, if the cost to get to state </a:t>
            </a:r>
            <a:r>
              <a:rPr lang="en-US" b="1" dirty="0"/>
              <a:t>s1</a:t>
            </a:r>
            <a:r>
              <a:rPr lang="en-US" dirty="0"/>
              <a:t> is </a:t>
            </a:r>
            <a:r>
              <a:rPr lang="en-US" b="1" dirty="0"/>
              <a:t>c</a:t>
            </a:r>
            <a:r>
              <a:rPr lang="en-US" dirty="0"/>
              <a:t> and we applied action </a:t>
            </a:r>
            <a:r>
              <a:rPr lang="en-US" b="1" dirty="0"/>
              <a:t>a</a:t>
            </a:r>
            <a:r>
              <a:rPr lang="en-US" dirty="0"/>
              <a:t> to </a:t>
            </a:r>
            <a:r>
              <a:rPr lang="en-US" b="1" dirty="0"/>
              <a:t>s1</a:t>
            </a:r>
            <a:r>
              <a:rPr lang="en-US" dirty="0"/>
              <a:t> producing state </a:t>
            </a:r>
            <a:r>
              <a:rPr lang="en-US" b="1" dirty="0"/>
              <a:t>s2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D062E61-A441-774F-9D4E-FD8E72B221C2}"/>
              </a:ext>
            </a:extLst>
          </p:cNvPr>
          <p:cNvSpPr txBox="1"/>
          <p:nvPr/>
        </p:nvSpPr>
        <p:spPr>
          <a:xfrm>
            <a:off x="204706" y="2179033"/>
            <a:ext cx="21944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Returns non-negative number estimating  the distance from </a:t>
            </a:r>
            <a:r>
              <a:rPr lang="en-US" b="1" dirty="0" err="1"/>
              <a:t>node.</a:t>
            </a:r>
            <a:r>
              <a:rPr lang="en-US" dirty="0" err="1"/>
              <a:t>state</a:t>
            </a:r>
            <a:r>
              <a:rPr lang="en-US" dirty="0"/>
              <a:t> to a goal</a:t>
            </a:r>
            <a:endParaRPr lang="en-US" b="1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2F8A7EB-C309-254F-B707-DD969307C216}"/>
              </a:ext>
            </a:extLst>
          </p:cNvPr>
          <p:cNvSpPr txBox="1"/>
          <p:nvPr/>
        </p:nvSpPr>
        <p:spPr>
          <a:xfrm>
            <a:off x="5693916" y="73437"/>
            <a:ext cx="219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Initialize a problem, specifying required &amp; optional arguments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89D8755-DC2F-8948-A76D-81946A97B09D}"/>
              </a:ext>
            </a:extLst>
          </p:cNvPr>
          <p:cNvSpPr txBox="1"/>
          <p:nvPr/>
        </p:nvSpPr>
        <p:spPr>
          <a:xfrm>
            <a:off x="6006959" y="5943282"/>
            <a:ext cx="30034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all methods also take self</a:t>
            </a:r>
            <a:br>
              <a:rPr lang="en-US" sz="2000" b="1" dirty="0">
                <a:solidFill>
                  <a:srgbClr val="FF0000"/>
                </a:solidFill>
              </a:rPr>
            </a:br>
            <a:r>
              <a:rPr lang="en-US" sz="2000" b="1" dirty="0">
                <a:solidFill>
                  <a:srgbClr val="FF0000"/>
                </a:solidFill>
              </a:rPr>
              <a:t>as an initial argument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BE336FB-1912-1B4A-B867-DDD67AFC7171}"/>
              </a:ext>
            </a:extLst>
          </p:cNvPr>
          <p:cNvSpPr txBox="1"/>
          <p:nvPr/>
        </p:nvSpPr>
        <p:spPr>
          <a:xfrm>
            <a:off x="284570" y="74755"/>
            <a:ext cx="2648461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200" b="1" dirty="0">
                <a:solidFill>
                  <a:srgbClr val="FF0000"/>
                </a:solidFill>
              </a:rPr>
              <a:t>AIMA search</a:t>
            </a:r>
          </a:p>
          <a:p>
            <a:pPr>
              <a:lnSpc>
                <a:spcPct val="90000"/>
              </a:lnSpc>
            </a:pPr>
            <a:r>
              <a:rPr lang="en-US" sz="3200" b="1" dirty="0">
                <a:solidFill>
                  <a:srgbClr val="FF0000"/>
                </a:solidFill>
              </a:rPr>
              <a:t>Problem class </a:t>
            </a:r>
          </a:p>
        </p:txBody>
      </p:sp>
    </p:spTree>
    <p:extLst>
      <p:ext uri="{BB962C8B-B14F-4D97-AF65-F5344CB8AC3E}">
        <p14:creationId xmlns:p14="http://schemas.microsoft.com/office/powerpoint/2010/main" val="3350392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3650</TotalTime>
  <Words>136</Words>
  <Application>Microsoft Macintosh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Finin</dc:creator>
  <cp:lastModifiedBy>Tim Finin</cp:lastModifiedBy>
  <cp:revision>16</cp:revision>
  <dcterms:created xsi:type="dcterms:W3CDTF">2021-02-09T20:56:16Z</dcterms:created>
  <dcterms:modified xsi:type="dcterms:W3CDTF">2022-02-08T18:51:48Z</dcterms:modified>
</cp:coreProperties>
</file>